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  <p:sldMasterId id="2147483675" r:id="rId3"/>
    <p:sldMasterId id="2147483688" r:id="rId4"/>
    <p:sldMasterId id="2147483700" r:id="rId5"/>
  </p:sldMasterIdLst>
  <p:notesMasterIdLst>
    <p:notesMasterId r:id="rId24"/>
  </p:notesMasterIdLst>
  <p:sldIdLst>
    <p:sldId id="256" r:id="rId6"/>
    <p:sldId id="257" r:id="rId7"/>
    <p:sldId id="259" r:id="rId8"/>
    <p:sldId id="260" r:id="rId9"/>
    <p:sldId id="261" r:id="rId10"/>
    <p:sldId id="262" r:id="rId11"/>
    <p:sldId id="263" r:id="rId12"/>
    <p:sldId id="284" r:id="rId13"/>
    <p:sldId id="271" r:id="rId14"/>
    <p:sldId id="272" r:id="rId15"/>
    <p:sldId id="264" r:id="rId16"/>
    <p:sldId id="265" r:id="rId17"/>
    <p:sldId id="280" r:id="rId18"/>
    <p:sldId id="274" r:id="rId19"/>
    <p:sldId id="282" r:id="rId20"/>
    <p:sldId id="283" r:id="rId21"/>
    <p:sldId id="276" r:id="rId22"/>
    <p:sldId id="275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1ylVwh4/4HgF5imNx706RArit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ez, Kara" initials="" lastIdx="1" clrIdx="0"/>
  <p:cmAuthor id="1" name="Amanda Hamilton Roos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40"/>
  </p:normalViewPr>
  <p:slideViewPr>
    <p:cSldViewPr snapToGrid="0">
      <p:cViewPr varScale="1">
        <p:scale>
          <a:sx n="111" d="100"/>
          <a:sy n="111" d="100"/>
        </p:scale>
        <p:origin x="736" y="2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3-22T15:54:28.028" idx="1">
    <p:pos x="10" y="10"/>
    <p:text>Please keep in English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kumUCq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/>
              <a:t>Facilitator note: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/>
              <a:t>Gather family-facing resources to support orientation. 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/>
              <a:t>Share </a:t>
            </a:r>
            <a:r>
              <a:rPr lang="en-US" b="0" i="1"/>
              <a:t>Family welcome resource. </a:t>
            </a:r>
            <a:r>
              <a:rPr lang="en-US" b="0" i="0"/>
              <a:t>(This resource can also be used or revisited during in the team-building huddle)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i="0"/>
              <a:t>Share </a:t>
            </a:r>
            <a:r>
              <a:rPr lang="en-US" i="1"/>
              <a:t>How do I earn incentives?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/>
              <a:t>This presentation includes both English and Spanish slides. Delete or hide slides you don’t need. 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/>
              <a:t>Note that the screen shots are in English but Connect is available in Spanish, too.</a:t>
            </a:r>
            <a:endParaRPr b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You could also play the Welcome to the Springboard Learning Accelerator! found on https://www.youtube.com/c/SpringboardCollaborative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Suggested script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/>
              <a:t>Welcome to the Springboard Learning Accelerator!</a:t>
            </a: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/>
              <a:t>In this presentation we’ll explain a little more about what a learning accelerator is, the digital tools you’ll be using during this accelerator and what comes next.</a:t>
            </a: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/>
              <a:t>Suggested script in Spanish</a:t>
            </a: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>
                <a:solidFill>
                  <a:srgbClr val="202124"/>
                </a:solidFill>
              </a:rPr>
              <a:t>Bienvenido a la Springboard Learning Accelerator. En este presentación, revisaremos qué es un acelerador de aprendizaje, las herramientas digitales que usará durante un acelerador y lo que viene a continuación.</a:t>
            </a: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16:notes"/>
          <p:cNvSpPr txBox="1">
            <a:spLocks noGrp="1"/>
          </p:cNvSpPr>
          <p:nvPr>
            <p:ph type="sldNum" idx="12"/>
          </p:nvPr>
        </p:nvSpPr>
        <p:spPr>
          <a:xfrm>
            <a:off x="518160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46" name="Google Shape;4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b397d6a8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b397d6a8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5" name="Google Shape;555;g1b397d6a8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98" name="Google Shape;59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</p:txBody>
      </p:sp>
      <p:sp>
        <p:nvSpPr>
          <p:cNvPr id="613" name="Google Shape;61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b="1"/>
              <a:t>Facilitator note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Share the ways families can earn incentives.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Use the resource </a:t>
            </a:r>
            <a:r>
              <a:rPr lang="en-US" i="1"/>
              <a:t>How do I earn incentives? </a:t>
            </a:r>
            <a:r>
              <a:rPr lang="en-US"/>
              <a:t>to help you. If you are unsure, speak to your Springboard coach.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For sites with 3 tiers of incentives, the requirements are: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Tier 1: Attend programming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Tier 2: Attend programming + reach growth goal or reading practice target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Tier 3: Attend programming + reach stretch goal or exceeded reading practice target + 100% family workshop attendance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For sites with 2 tiers of incentives, the requirements are </a:t>
            </a:r>
            <a:endParaRPr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Tier 1: Attend programming</a:t>
            </a:r>
            <a:endParaRPr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Tier 2: Attend programming + reach growth goal or reading practice target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Suggested script</a:t>
            </a:r>
            <a:endParaRPr i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/>
              <a:t>In order to get reading rewards, you must [insert].</a:t>
            </a:r>
            <a:endParaRPr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</a:ext>
              </a:extLs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Suggested script in Spanish</a:t>
            </a:r>
            <a:endParaRPr i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>
                <a:solidFill>
                  <a:srgbClr val="202124"/>
                </a:solidFill>
              </a:rPr>
              <a:t>Al usar Springboard Connect para realizar un seguimiento del tiempo de práctica, su hijo gana recompensas como mochilas, libros y útiles escolares (or gift cards)</a:t>
            </a:r>
            <a:endParaRPr i="1">
              <a:solidFill>
                <a:srgbClr val="202124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>
                <a:solidFill>
                  <a:srgbClr val="202124"/>
                </a:solidFill>
              </a:rPr>
              <a:t>El maestro de su hijo también ingresará información en Connect que lo ayudará a ganar recompensas. El maestro de su hijo ingresara su asistencia los talleres y el tiempo de instrucción de su hijo (ambos tipos de práctica son muy importantes). Connect también le ayuda a llevar a su hijo a la hora de instrucción con el maestro y los talleres familiares. Su pantalla de tareas diarias se asegurará de que nunca pierda la oportunidad de practicar la lectura.</a:t>
            </a:r>
            <a:endParaRPr i="1">
              <a:solidFill>
                <a:srgbClr val="202124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>
                <a:solidFill>
                  <a:srgbClr val="202124"/>
                </a:solidFill>
              </a:rPr>
              <a:t>Y está registrando los minutos que su familia lee en casa y reflexionando sobre cómo van las estrategias de lectura.</a:t>
            </a:r>
            <a:endParaRPr b="1"/>
          </a:p>
          <a:p>
            <a:pPr marL="4572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i="1"/>
          </a:p>
        </p:txBody>
      </p:sp>
      <p:sp>
        <p:nvSpPr>
          <p:cNvPr id="587" name="Google Shape;58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2" name="Google Shape;79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1"/>
          </a:p>
        </p:txBody>
      </p:sp>
      <p:sp>
        <p:nvSpPr>
          <p:cNvPr id="793" name="Google Shape;79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7e27b04af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3150" cy="3462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g17e27b04af9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Facilitator </a:t>
            </a:r>
            <a:r>
              <a:rPr lang="en-US" b="1"/>
              <a:t>n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ote</a:t>
            </a:r>
            <a:endParaRPr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b="0"/>
              <a:t>Note: This will vary from site to site; be prepared to share the dates and time your site will be holding family workshops </a:t>
            </a:r>
            <a:endParaRPr/>
          </a:p>
        </p:txBody>
      </p:sp>
      <p:sp>
        <p:nvSpPr>
          <p:cNvPr id="608" name="Google Shape;608;g17e27b04af9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7e27b04af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g17e27b04af9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/>
              <a:t>Facilitator </a:t>
            </a:r>
            <a:r>
              <a:rPr lang="en-US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</a:ext>
                </a:extLst>
              </a:rPr>
              <a:t>note</a:t>
            </a:r>
            <a:endParaRPr/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/>
              <a:t>Fill in your program specific information here.</a:t>
            </a:r>
            <a:endParaRPr/>
          </a:p>
        </p:txBody>
      </p:sp>
      <p:sp>
        <p:nvSpPr>
          <p:cNvPr id="616" name="Google Shape;616;g17e27b04af9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3" name="Google Shape;81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14" name="Google Shape;814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5" name="Google Shape;80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6" name="Google Shape;806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0"/>
          </a:p>
        </p:txBody>
      </p:sp>
      <p:sp>
        <p:nvSpPr>
          <p:cNvPr id="473" name="Google Shape;4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06FB6"/>
                </a:solidFill>
              </a:rPr>
              <a:t> </a:t>
            </a:r>
            <a:endParaRPr sz="1200" i="1"/>
          </a:p>
        </p:txBody>
      </p:sp>
      <p:sp>
        <p:nvSpPr>
          <p:cNvPr id="482" name="Google Shape;4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06FB6"/>
                </a:solidFill>
              </a:rPr>
              <a:t> </a:t>
            </a:r>
            <a:endParaRPr sz="1200" i="1"/>
          </a:p>
        </p:txBody>
      </p:sp>
      <p:sp>
        <p:nvSpPr>
          <p:cNvPr id="508" name="Google Shape;50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06FB6"/>
                </a:solidFill>
              </a:rPr>
              <a:t> </a:t>
            </a:r>
            <a:endParaRPr sz="1200" i="1"/>
          </a:p>
        </p:txBody>
      </p:sp>
      <p:sp>
        <p:nvSpPr>
          <p:cNvPr id="537" name="Google Shape;53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06FB6"/>
                </a:solidFill>
              </a:rPr>
              <a:t> </a:t>
            </a:r>
            <a:endParaRPr sz="1200" i="1"/>
          </a:p>
        </p:txBody>
      </p:sp>
      <p:sp>
        <p:nvSpPr>
          <p:cNvPr id="569" name="Google Shape;569;p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b397d6a82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b397d6a822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slides</a:t>
            </a:r>
            <a:endParaRPr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0" name="Google Shape;530;g1b397d6a822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b397d6a82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b397d6a822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3" name="Google Shape;543;g1b397d6a822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">
  <p:cSld name="Title, 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4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8" name="Google Shape;18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9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" name="Google Shape;21;p34"/>
          <p:cNvSpPr txBox="1">
            <a:spLocks noGrp="1"/>
          </p:cNvSpPr>
          <p:nvPr>
            <p:ph type="title"/>
          </p:nvPr>
        </p:nvSpPr>
        <p:spPr>
          <a:xfrm>
            <a:off x="3242" y="5753101"/>
            <a:ext cx="9156345" cy="55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750" b="1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body" idx="1"/>
          </p:nvPr>
        </p:nvSpPr>
        <p:spPr>
          <a:xfrm>
            <a:off x="0" y="6229350"/>
            <a:ext cx="91694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630" b="1">
                <a:solidFill>
                  <a:srgbClr val="006FB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4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rogress bar">
  <p:cSld name="No progress ba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GTitle. Leveled Text, Pic">
  <p:cSld name="Blank PGTitle. Leveled Text, Pic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1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1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51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51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51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elcome 3 Points, Pic">
  <p:cSld name="1_Welcome 3 Points, Pic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8" name="Google Shape;12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5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" name="Google Shape;132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" name="Google Shape;13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2"/>
          <p:cNvSpPr>
            <a:spLocks noGrp="1"/>
          </p:cNvSpPr>
          <p:nvPr>
            <p:ph type="pic" idx="2"/>
          </p:nvPr>
        </p:nvSpPr>
        <p:spPr>
          <a:xfrm>
            <a:off x="5305232" y="1500915"/>
            <a:ext cx="6578600" cy="44388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2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body" idx="5"/>
          </p:nvPr>
        </p:nvSpPr>
        <p:spPr>
          <a:xfrm>
            <a:off x="571500" y="4617905"/>
            <a:ext cx="952500" cy="10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52"/>
          <p:cNvSpPr txBox="1">
            <a:spLocks noGrp="1"/>
          </p:cNvSpPr>
          <p:nvPr>
            <p:ph type="body" idx="6"/>
          </p:nvPr>
        </p:nvSpPr>
        <p:spPr>
          <a:xfrm>
            <a:off x="571500" y="308907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52"/>
          <p:cNvSpPr txBox="1">
            <a:spLocks noGrp="1"/>
          </p:cNvSpPr>
          <p:nvPr>
            <p:ph type="body" idx="7"/>
          </p:nvPr>
        </p:nvSpPr>
        <p:spPr>
          <a:xfrm>
            <a:off x="571500" y="152790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3"/>
          <p:cNvSpPr>
            <a:spLocks noGrp="1"/>
          </p:cNvSpPr>
          <p:nvPr>
            <p:ph type="pic" idx="2"/>
          </p:nvPr>
        </p:nvSpPr>
        <p:spPr>
          <a:xfrm>
            <a:off x="3641156" y="1806752"/>
            <a:ext cx="5166360" cy="3776472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7" name="Google Shape;14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53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3" name="Google Shape;15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3"/>
          <p:cNvSpPr txBox="1">
            <a:spLocks noGrp="1"/>
          </p:cNvSpPr>
          <p:nvPr>
            <p:ph type="body" idx="1"/>
          </p:nvPr>
        </p:nvSpPr>
        <p:spPr>
          <a:xfrm>
            <a:off x="262766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body" idx="3"/>
          </p:nvPr>
        </p:nvSpPr>
        <p:spPr>
          <a:xfrm>
            <a:off x="7620999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5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5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5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5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8" name="Google Shape;16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4" name="Google Shape;17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5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55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55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55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55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55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55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55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5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7" name="Google Shape;18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3" name="Google Shape;19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, Pic">
  <p:cSld name="2_Title, Pic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6"/>
          <p:cNvSpPr>
            <a:spLocks noGrp="1"/>
          </p:cNvSpPr>
          <p:nvPr>
            <p:ph type="pic" idx="2"/>
          </p:nvPr>
        </p:nvSpPr>
        <p:spPr>
          <a:xfrm>
            <a:off x="2932176" y="1489108"/>
            <a:ext cx="6327648" cy="442569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9" name="Google Shape;19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5" name="Google Shape;21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57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57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2 content boxes">
  <p:cSld name="3_Title, 2 content boxe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" name="Google Shape;225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0" name="Google Shape;230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58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58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9" name="Google Shape;23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3" name="Google Shape;243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59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59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59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9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59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59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59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all out Bubbles">
  <p:cSld name="3_Call out Bubble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7" name="Google Shape;25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6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60"/>
          <p:cNvSpPr/>
          <p:nvPr/>
        </p:nvSpPr>
        <p:spPr>
          <a:xfrm flipH="1">
            <a:off x="7073364" y="3783598"/>
            <a:ext cx="3970526" cy="2112822"/>
          </a:xfrm>
          <a:prstGeom prst="wedgeRoundRectCallout">
            <a:avLst>
              <a:gd name="adj1" fmla="val -37634"/>
              <a:gd name="adj2" fmla="val 67223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0"/>
          <p:cNvSpPr/>
          <p:nvPr/>
        </p:nvSpPr>
        <p:spPr>
          <a:xfrm>
            <a:off x="1224534" y="4321133"/>
            <a:ext cx="5353325" cy="1651407"/>
          </a:xfrm>
          <a:prstGeom prst="wedgeRoundRectCallout">
            <a:avLst>
              <a:gd name="adj1" fmla="val -39583"/>
              <a:gd name="adj2" fmla="val 7050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0"/>
          <p:cNvSpPr/>
          <p:nvPr/>
        </p:nvSpPr>
        <p:spPr>
          <a:xfrm rot="10800000" flipH="1">
            <a:off x="537973" y="2489152"/>
            <a:ext cx="3571818" cy="1651407"/>
          </a:xfrm>
          <a:prstGeom prst="wedgeRoundRectCallout">
            <a:avLst>
              <a:gd name="adj1" fmla="val -40312"/>
              <a:gd name="adj2" fmla="val 75317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0"/>
          <p:cNvSpPr/>
          <p:nvPr/>
        </p:nvSpPr>
        <p:spPr>
          <a:xfrm rot="10800000" flipH="1">
            <a:off x="8170224" y="2062956"/>
            <a:ext cx="3571818" cy="1535696"/>
          </a:xfrm>
          <a:prstGeom prst="wedgeRoundRectCallout">
            <a:avLst>
              <a:gd name="adj1" fmla="val -43095"/>
              <a:gd name="adj2" fmla="val 8013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0"/>
          <p:cNvSpPr/>
          <p:nvPr/>
        </p:nvSpPr>
        <p:spPr>
          <a:xfrm>
            <a:off x="4310091" y="1501557"/>
            <a:ext cx="3571818" cy="2072964"/>
          </a:xfrm>
          <a:prstGeom prst="wedgeRoundRectCallout">
            <a:avLst>
              <a:gd name="adj1" fmla="val -41982"/>
              <a:gd name="adj2" fmla="val 76540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0"/>
          <p:cNvSpPr txBox="1"/>
          <p:nvPr/>
        </p:nvSpPr>
        <p:spPr>
          <a:xfrm>
            <a:off x="299493" y="1478182"/>
            <a:ext cx="35051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#askyourchild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0"/>
          <p:cNvSpPr txBox="1">
            <a:spLocks noGrp="1"/>
          </p:cNvSpPr>
          <p:nvPr>
            <p:ph type="body" idx="1"/>
          </p:nvPr>
        </p:nvSpPr>
        <p:spPr>
          <a:xfrm>
            <a:off x="1371600" y="4414453"/>
            <a:ext cx="5269832" cy="146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60"/>
          <p:cNvSpPr txBox="1">
            <a:spLocks noGrp="1"/>
          </p:cNvSpPr>
          <p:nvPr>
            <p:ph type="body" idx="2"/>
          </p:nvPr>
        </p:nvSpPr>
        <p:spPr>
          <a:xfrm>
            <a:off x="516599" y="2489153"/>
            <a:ext cx="3654348" cy="155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60"/>
          <p:cNvSpPr txBox="1">
            <a:spLocks noGrp="1"/>
          </p:cNvSpPr>
          <p:nvPr>
            <p:ph type="body" idx="3"/>
          </p:nvPr>
        </p:nvSpPr>
        <p:spPr>
          <a:xfrm>
            <a:off x="4372023" y="1550592"/>
            <a:ext cx="3552777" cy="195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60"/>
          <p:cNvSpPr txBox="1">
            <a:spLocks noGrp="1"/>
          </p:cNvSpPr>
          <p:nvPr>
            <p:ph type="body" idx="4"/>
          </p:nvPr>
        </p:nvSpPr>
        <p:spPr>
          <a:xfrm>
            <a:off x="7211666" y="3836010"/>
            <a:ext cx="3878774" cy="20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60"/>
          <p:cNvSpPr txBox="1">
            <a:spLocks noGrp="1"/>
          </p:cNvSpPr>
          <p:nvPr>
            <p:ph type="body" idx="5"/>
          </p:nvPr>
        </p:nvSpPr>
        <p:spPr>
          <a:xfrm>
            <a:off x="8170223" y="2062956"/>
            <a:ext cx="3620724" cy="153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3" name="Google Shape;273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9" name="Google Shape;27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2" name="Google Shape;28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61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61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89" name="Google Shape;289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2" name="Google Shape;29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6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6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7e27b04af9_0_272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 w="12700" cap="flat" cmpd="sng">
            <a:solidFill>
              <a:srgbClr val="D7E8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g17e27b04af9_0_272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2" name="Google Shape;302;g17e27b04af9_0_2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936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723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d Your Materials">
  <p:cSld name="1_Find Your Materials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8" name="Google Shape;30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" name="Google Shape;310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1" name="Google Shape;311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2" name="Google Shape;3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1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41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41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41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41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2" name="Google Shape;322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" name="Google Shape;323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5" name="Google Shape;325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4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ssibilities">
  <p:cSld name="2_Possibilities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4" name="Google Shape;334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" name="Google Shape;336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7" name="Google Shape;33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3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43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43"/>
          <p:cNvSpPr txBox="1">
            <a:spLocks noGrp="1"/>
          </p:cNvSpPr>
          <p:nvPr>
            <p:ph type="body" idx="3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43"/>
          <p:cNvSpPr txBox="1">
            <a:spLocks noGrp="1"/>
          </p:cNvSpPr>
          <p:nvPr>
            <p:ph type="body" idx="4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43"/>
          <p:cNvSpPr txBox="1">
            <a:spLocks noGrp="1"/>
          </p:cNvSpPr>
          <p:nvPr>
            <p:ph type="body" idx="5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43"/>
          <p:cNvSpPr txBox="1">
            <a:spLocks noGrp="1"/>
          </p:cNvSpPr>
          <p:nvPr>
            <p:ph type="body" idx="6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7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8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actice time">
  <p:cSld name="3_Practice time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1" name="Google Shape;351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" name="Google Shape;352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" name="Google Shape;353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4" name="Google Shape;35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4"/>
          <p:cNvSpPr txBox="1">
            <a:spLocks noGrp="1"/>
          </p:cNvSpPr>
          <p:nvPr>
            <p:ph type="body" idx="1"/>
          </p:nvPr>
        </p:nvSpPr>
        <p:spPr>
          <a:xfrm>
            <a:off x="500204" y="1587500"/>
            <a:ext cx="7520849" cy="30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44"/>
          <p:cNvSpPr>
            <a:spLocks noGrp="1"/>
          </p:cNvSpPr>
          <p:nvPr>
            <p:ph type="pic" idx="2"/>
          </p:nvPr>
        </p:nvSpPr>
        <p:spPr>
          <a:xfrm>
            <a:off x="8726907" y="1661249"/>
            <a:ext cx="3383280" cy="2258568"/>
          </a:xfrm>
          <a:prstGeom prst="rect">
            <a:avLst/>
          </a:prstGeom>
          <a:noFill/>
          <a:ln>
            <a:noFill/>
          </a:ln>
        </p:spPr>
      </p:sp>
      <p:sp>
        <p:nvSpPr>
          <p:cNvPr id="360" name="Google Shape;360;p44"/>
          <p:cNvSpPr txBox="1">
            <a:spLocks noGrp="1"/>
          </p:cNvSpPr>
          <p:nvPr>
            <p:ph type="body" idx="3"/>
          </p:nvPr>
        </p:nvSpPr>
        <p:spPr>
          <a:xfrm>
            <a:off x="8807115" y="4120489"/>
            <a:ext cx="3303071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44"/>
          <p:cNvSpPr txBox="1">
            <a:spLocks noGrp="1"/>
          </p:cNvSpPr>
          <p:nvPr>
            <p:ph type="body" idx="4"/>
          </p:nvPr>
        </p:nvSpPr>
        <p:spPr>
          <a:xfrm>
            <a:off x="1138990" y="5029871"/>
            <a:ext cx="6890086" cy="83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2" name="Google Shape;362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746" y="5061187"/>
            <a:ext cx="982993" cy="1105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ore reading tip">
  <p:cSld name="2_More reading tip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5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45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67" name="Google Shape;367;p45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45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69" name="Google Shape;369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" name="Google Shape;370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1" name="Google Shape;371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2" name="Google Shape;37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Feedback">
  <p:cSld name="4 Feedbac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6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46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46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46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2" name="Google Shape;382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3" name="Google Shape;383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4" name="Google Shape;384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5" name="Google Shape;38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92" name="Google Shape;392;p4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3" name="Google Shape;393;p4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Google Shape;394;p4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4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4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4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99" name="Google Shape;399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0" name="Google Shape;400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2" name="Google Shape;402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pringboard Connect">
  <p:cSld name="4_Springboard Connec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8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09" name="Google Shape;409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1" name="Google Shape;411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2" name="Google Shape;41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8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48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48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48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4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48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48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cial Media">
  <p:cSld name="4_Social Media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9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9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49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9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29" name="Google Shape;429;p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0" name="Google Shape;430;p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1" name="Google Shape;431;p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2" name="Google Shape;43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5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p5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5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2" name="Google Shape;442;p5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0902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d Your Materials">
  <p:cSld name="1_Find Your Materials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2" name="Google Shape;3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4" name="Google Shape;314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6" name="Google Shape;31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1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1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41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41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Google Shape;323;p41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66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6" name="Google Shape;326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" name="Google Shape;327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9" name="Google Shape;32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4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62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ssibilities">
  <p:cSld name="2_Possibilitie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8" name="Google Shape;338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1" name="Google Shape;34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3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43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3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4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43"/>
          <p:cNvSpPr txBox="1">
            <a:spLocks noGrp="1"/>
          </p:cNvSpPr>
          <p:nvPr>
            <p:ph type="body" idx="5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43"/>
          <p:cNvSpPr txBox="1">
            <a:spLocks noGrp="1"/>
          </p:cNvSpPr>
          <p:nvPr>
            <p:ph type="body" idx="6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43"/>
          <p:cNvSpPr txBox="1">
            <a:spLocks noGrp="1"/>
          </p:cNvSpPr>
          <p:nvPr>
            <p:ph type="body" idx="7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43"/>
          <p:cNvSpPr txBox="1">
            <a:spLocks noGrp="1"/>
          </p:cNvSpPr>
          <p:nvPr>
            <p:ph type="body" idx="8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0492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actice time">
  <p:cSld name="3_Practice tim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5" name="Google Shape;355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6" name="Google Shape;356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7" name="Google Shape;357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8" name="Google Shape;35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 txBox="1">
            <a:spLocks noGrp="1"/>
          </p:cNvSpPr>
          <p:nvPr>
            <p:ph type="body" idx="1"/>
          </p:nvPr>
        </p:nvSpPr>
        <p:spPr>
          <a:xfrm>
            <a:off x="500204" y="1587500"/>
            <a:ext cx="7520849" cy="30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44"/>
          <p:cNvSpPr>
            <a:spLocks noGrp="1"/>
          </p:cNvSpPr>
          <p:nvPr>
            <p:ph type="pic" idx="2"/>
          </p:nvPr>
        </p:nvSpPr>
        <p:spPr>
          <a:xfrm>
            <a:off x="8726907" y="1661249"/>
            <a:ext cx="3383280" cy="2258568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44"/>
          <p:cNvSpPr txBox="1">
            <a:spLocks noGrp="1"/>
          </p:cNvSpPr>
          <p:nvPr>
            <p:ph type="body" idx="3"/>
          </p:nvPr>
        </p:nvSpPr>
        <p:spPr>
          <a:xfrm>
            <a:off x="8807115" y="4120489"/>
            <a:ext cx="3303071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44"/>
          <p:cNvSpPr txBox="1">
            <a:spLocks noGrp="1"/>
          </p:cNvSpPr>
          <p:nvPr>
            <p:ph type="body" idx="4"/>
          </p:nvPr>
        </p:nvSpPr>
        <p:spPr>
          <a:xfrm>
            <a:off x="1138990" y="5029871"/>
            <a:ext cx="6890086" cy="83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6" name="Google Shape;366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746" y="5061187"/>
            <a:ext cx="982993" cy="1105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305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ore reading tip">
  <p:cSld name="2_More reading tip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45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45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45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45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73" name="Google Shape;373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5" name="Google Shape;375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6" name="Google Shape;37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3074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Feedback">
  <p:cSld name="4 Feedback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6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46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46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46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6" name="Google Shape;386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7" name="Google Shape;387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8" name="Google Shape;388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9" name="Google Shape;38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773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96" name="Google Shape;396;p4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4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4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4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4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4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03" name="Google Shape;403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4" name="Google Shape;404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5" name="Google Shape;405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6" name="Google Shape;40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049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pringboard Connect">
  <p:cSld name="4_Springboard Connec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48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13" name="Google Shape;413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4" name="Google Shape;414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6" name="Google Shape;41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8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48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48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4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48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p48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48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8032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cial Media">
  <p:cSld name="4_Social Media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9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49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49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9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33" name="Google Shape;433;p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4" name="Google Shape;434;p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435;p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6" name="Google Shape;436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3515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Google Shape;444;p5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5" name="Google Shape;445;p5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p5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11126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" name="Google Shape;32;p3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7248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894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Welcom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5"/>
          </p:nvPr>
        </p:nvSpPr>
        <p:spPr>
          <a:xfrm>
            <a:off x="698500" y="15009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8" name="Google Shape;58;p38"/>
          <p:cNvSpPr txBox="1">
            <a:spLocks noGrp="1"/>
          </p:cNvSpPr>
          <p:nvPr>
            <p:ph type="body" idx="6"/>
          </p:nvPr>
        </p:nvSpPr>
        <p:spPr>
          <a:xfrm>
            <a:off x="698498" y="2659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Google Shape;59;p38"/>
          <p:cNvSpPr txBox="1">
            <a:spLocks noGrp="1"/>
          </p:cNvSpPr>
          <p:nvPr>
            <p:ph type="body" idx="7"/>
          </p:nvPr>
        </p:nvSpPr>
        <p:spPr>
          <a:xfrm>
            <a:off x="698497" y="38170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Google Shape;60;p3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8"/>
          </p:nvPr>
        </p:nvSpPr>
        <p:spPr>
          <a:xfrm>
            <a:off x="698497" y="4804503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9"/>
          </p:nvPr>
        </p:nvSpPr>
        <p:spPr>
          <a:xfrm>
            <a:off x="1660584" y="4815617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3324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Pic">
  <p:cSld name="Title, Pic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>
            <a:spLocks noGrp="1"/>
          </p:cNvSpPr>
          <p:nvPr>
            <p:ph type="pic" idx="2"/>
          </p:nvPr>
        </p:nvSpPr>
        <p:spPr>
          <a:xfrm>
            <a:off x="483081" y="1622426"/>
            <a:ext cx="11225841" cy="410527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82781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4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4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4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71;p4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" name="Google Shape;72;p4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Google Shape;7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0" descr="A picture containing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Google Shape;77;p40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1512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4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4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4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3" name="Google Shape;8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4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86;p4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9" name="Google Shape;89;p41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0" name="Google Shape;90;p41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8484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4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4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4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" name="Google Shape;9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4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" name="Google Shape;98;p4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" name="Google Shape;9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2" name="Google Shape;102;p42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1569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GTitle. Leveled Text, Pic">
  <p:cSld name="Blank PGTitle. Leveled Text, Pic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5" name="Google Shape;10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627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3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8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2" name="Google Shape;302;p3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3" name="Google Shape;303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3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7" name="Google Shape;307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688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1" name="Google Shape;11;p2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2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endParaRPr sz="5000" b="1" i="0" u="none" strike="noStrike" cap="none" dirty="0">
              <a:solidFill>
                <a:srgbClr val="006FB6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3" name="Google Shape;13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554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"/>
          <p:cNvSpPr txBox="1">
            <a:spLocks noGrp="1"/>
          </p:cNvSpPr>
          <p:nvPr>
            <p:ph type="title"/>
          </p:nvPr>
        </p:nvSpPr>
        <p:spPr>
          <a:xfrm>
            <a:off x="3242" y="5753101"/>
            <a:ext cx="9156345" cy="110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5000" dirty="0">
                <a:latin typeface="Calibri"/>
                <a:ea typeface="Calibri"/>
                <a:cs typeface="Calibri"/>
                <a:sym typeface="Calibri"/>
              </a:rPr>
              <a:t>Welcome to Springboard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g1b397d6a822_0_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913" t="19597" r="17319" b="20396"/>
          <a:stretch/>
        </p:blipFill>
        <p:spPr>
          <a:xfrm>
            <a:off x="3835975" y="1859475"/>
            <a:ext cx="4702889" cy="4088450"/>
          </a:xfrm>
          <a:prstGeom prst="rect">
            <a:avLst/>
          </a:prstGeom>
          <a:ln>
            <a:noFill/>
          </a:ln>
        </p:spPr>
      </p:pic>
      <p:sp>
        <p:nvSpPr>
          <p:cNvPr id="558" name="Google Shape;558;g1b397d6a822_0_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/>
              <a:t>Thành quả dựa trên mục tiêu</a:t>
            </a:r>
          </a:p>
        </p:txBody>
      </p:sp>
      <p:pic>
        <p:nvPicPr>
          <p:cNvPr id="559" name="Google Shape;559;g1b397d6a822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9950" y="3462663"/>
            <a:ext cx="866550" cy="8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1b397d6a822_0_33"/>
          <p:cNvSpPr txBox="1">
            <a:spLocks noGrp="1"/>
          </p:cNvSpPr>
          <p:nvPr>
            <p:ph type="body" idx="1"/>
          </p:nvPr>
        </p:nvSpPr>
        <p:spPr>
          <a:xfrm>
            <a:off x="1298875" y="1859475"/>
            <a:ext cx="3101400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vi-VN" b="1"/>
              <a:t>Phần thưởng đọc sách!</a:t>
            </a:r>
          </a:p>
        </p:txBody>
      </p:sp>
      <p:pic>
        <p:nvPicPr>
          <p:cNvPr id="561" name="Google Shape;561;g1b397d6a822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1b397d6a822_0_33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BA548A90-7C7E-A902-FDB1-7887F8139EA8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Quý vị háo hức với phần nào?</a:t>
            </a:r>
            <a:endParaRPr/>
          </a:p>
        </p:txBody>
      </p:sp>
      <p:sp>
        <p:nvSpPr>
          <p:cNvPr id="601" name="Google Shape;601;p23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Viết số vào ô trò chuyện!</a:t>
            </a:r>
            <a:endParaRPr/>
          </a:p>
        </p:txBody>
      </p:sp>
      <p:pic>
        <p:nvPicPr>
          <p:cNvPr id="602" name="Google Shape;602;p2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57" y="1847850"/>
            <a:ext cx="9088554" cy="3399967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23"/>
          <p:cNvSpPr txBox="1"/>
          <p:nvPr/>
        </p:nvSpPr>
        <p:spPr>
          <a:xfrm>
            <a:off x="58968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605" name="Google Shape;605;p23"/>
          <p:cNvSpPr txBox="1"/>
          <p:nvPr/>
        </p:nvSpPr>
        <p:spPr>
          <a:xfrm>
            <a:off x="1465985" y="42774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06" name="Google Shape;606;p23"/>
          <p:cNvSpPr txBox="1"/>
          <p:nvPr/>
        </p:nvSpPr>
        <p:spPr>
          <a:xfrm>
            <a:off x="23232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607" name="Google Shape;607;p23"/>
          <p:cNvSpPr txBox="1"/>
          <p:nvPr/>
        </p:nvSpPr>
        <p:spPr>
          <a:xfrm>
            <a:off x="4483632" y="43917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608" name="Google Shape;608;p23"/>
          <p:cNvSpPr txBox="1"/>
          <p:nvPr/>
        </p:nvSpPr>
        <p:spPr>
          <a:xfrm>
            <a:off x="668568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609" name="Google Shape;609;p23"/>
          <p:cNvSpPr txBox="1"/>
          <p:nvPr/>
        </p:nvSpPr>
        <p:spPr>
          <a:xfrm>
            <a:off x="7520329" y="42774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4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447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US" b="1"/>
              <a:t>Tài nguyên thú vị của chúng tôi:</a:t>
            </a:r>
            <a:endParaRPr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/>
              <a:t>Ứng dụng nhắn tin trên web (không cần tải về)</a:t>
            </a:r>
            <a:endParaRPr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/>
              <a:t>Hướng dẫn con của quý vị theo trọng tâm kỹ năng đọc</a:t>
            </a:r>
            <a:endParaRPr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/>
              <a:t>Giải thích các chiến lược quý vị có thể sử dụng cùng nhau để giúp con em mình cải thiện</a:t>
            </a:r>
            <a:endParaRPr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/>
              <a:t>Chứng minh tiến bộ của quý vị để đạt được phần thưởng</a:t>
            </a:r>
            <a:endParaRPr/>
          </a:p>
          <a:p>
            <a:pPr marL="285750" lvl="0" indent="-571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endParaRPr/>
          </a:p>
        </p:txBody>
      </p:sp>
      <p:sp>
        <p:nvSpPr>
          <p:cNvPr id="616" name="Google Shape;616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Springboard Connect</a:t>
            </a:r>
            <a:endParaRPr/>
          </a:p>
        </p:txBody>
      </p:sp>
      <p:pic>
        <p:nvPicPr>
          <p:cNvPr id="617" name="Google Shape;6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2817" y="5644761"/>
            <a:ext cx="3915479" cy="641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8" name="Google Shape;618;p24"/>
          <p:cNvGrpSpPr/>
          <p:nvPr/>
        </p:nvGrpSpPr>
        <p:grpSpPr>
          <a:xfrm>
            <a:off x="8568567" y="1494226"/>
            <a:ext cx="2610264" cy="4150535"/>
            <a:chOff x="8568567" y="1494226"/>
            <a:chExt cx="2610264" cy="4150535"/>
          </a:xfrm>
        </p:grpSpPr>
        <p:pic>
          <p:nvPicPr>
            <p:cNvPr id="619" name="Google Shape;619;p24"/>
            <p:cNvPicPr preferRelativeResize="0"/>
            <p:nvPr/>
          </p:nvPicPr>
          <p:blipFill rotWithShape="1">
            <a:blip r:embed="rId4">
              <a:alphaModFix/>
            </a:blip>
            <a:srcRect l="20615" t="11243" r="20613"/>
            <a:stretch/>
          </p:blipFill>
          <p:spPr>
            <a:xfrm>
              <a:off x="8568567" y="1494226"/>
              <a:ext cx="2610264" cy="4150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24" descr="Graphical user interface, text, application, chat or text messag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50066" y="2345961"/>
              <a:ext cx="1269344" cy="18005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thưởng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590" name="Google Shape;590;p26"/>
          <p:cNvSpPr txBox="1"/>
          <p:nvPr/>
        </p:nvSpPr>
        <p:spPr>
          <a:xfrm>
            <a:off x="6366148" y="2663113"/>
            <a:ext cx="5500200" cy="2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26"/>
          <p:cNvPicPr preferRelativeResize="0"/>
          <p:nvPr/>
        </p:nvPicPr>
        <p:blipFill rotWithShape="1">
          <a:blip r:embed="rId3">
            <a:alphaModFix/>
          </a:blip>
          <a:srcRect l="5229" r="5220"/>
          <a:stretch/>
        </p:blipFill>
        <p:spPr>
          <a:xfrm>
            <a:off x="402662" y="1832547"/>
            <a:ext cx="5394325" cy="451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Quý vị sẽ được truy cập sách</a:t>
            </a:r>
            <a:endParaRPr/>
          </a:p>
        </p:txBody>
      </p:sp>
      <p:pic>
        <p:nvPicPr>
          <p:cNvPr id="796" name="Google Shape;79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0329" y="1713593"/>
            <a:ext cx="6553200" cy="4736592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97" name="Google Shape;79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093" y="4315564"/>
            <a:ext cx="4901235" cy="234606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98" name="Google Shape;798;p31"/>
          <p:cNvCxnSpPr/>
          <p:nvPr/>
        </p:nvCxnSpPr>
        <p:spPr>
          <a:xfrm>
            <a:off x="3776697" y="2054688"/>
            <a:ext cx="953146" cy="0"/>
          </a:xfrm>
          <a:prstGeom prst="straightConnector1">
            <a:avLst/>
          </a:prstGeom>
          <a:noFill/>
          <a:ln w="92075" cap="flat" cmpd="sng">
            <a:solidFill>
              <a:srgbClr val="EB692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99" name="Google Shape;799;p31"/>
          <p:cNvSpPr txBox="1"/>
          <p:nvPr/>
        </p:nvSpPr>
        <p:spPr>
          <a:xfrm>
            <a:off x="252563" y="2664908"/>
            <a:ext cx="490123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Giáo viên của con quý vị sẽ gửi thông tin đăng nhập </a:t>
            </a:r>
            <a:endParaRPr/>
          </a:p>
        </p:txBody>
      </p:sp>
      <p:cxnSp>
        <p:nvCxnSpPr>
          <p:cNvPr id="800" name="Google Shape;800;p31"/>
          <p:cNvCxnSpPr/>
          <p:nvPr/>
        </p:nvCxnSpPr>
        <p:spPr>
          <a:xfrm>
            <a:off x="2601993" y="3910696"/>
            <a:ext cx="807976" cy="809736"/>
          </a:xfrm>
          <a:prstGeom prst="straightConnector1">
            <a:avLst/>
          </a:prstGeom>
          <a:noFill/>
          <a:ln w="92075" cap="flat" cmpd="sng">
            <a:solidFill>
              <a:srgbClr val="EB692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801" name="Google Shape;801;p31"/>
          <p:cNvPicPr preferRelativeResize="0"/>
          <p:nvPr/>
        </p:nvPicPr>
        <p:blipFill rotWithShape="1">
          <a:blip r:embed="rId4">
            <a:alphaModFix/>
          </a:blip>
          <a:srcRect l="77415" r="3109" b="80908"/>
          <a:stretch/>
        </p:blipFill>
        <p:spPr>
          <a:xfrm>
            <a:off x="1332233" y="1449787"/>
            <a:ext cx="2471902" cy="115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31" descr="A picture containing foo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563" y="1449787"/>
            <a:ext cx="10668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7e27b04af9_0_16"/>
          <p:cNvSpPr txBox="1"/>
          <p:nvPr/>
        </p:nvSpPr>
        <p:spPr>
          <a:xfrm>
            <a:off x="207903" y="353530"/>
            <a:ext cx="86184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endParaRPr kumimoji="0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17e27b04af9_0_16"/>
          <p:cNvSpPr/>
          <p:nvPr/>
        </p:nvSpPr>
        <p:spPr>
          <a:xfrm>
            <a:off x="393075" y="1973025"/>
            <a:ext cx="58176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Family Workshop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and end time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and end date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learning bonus celebration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days off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other important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70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2" name="Google Shape;612;g17e27b04af9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1253" y="1578950"/>
            <a:ext cx="4709875" cy="47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7e27b04af9_0_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endParaRPr dirty="0"/>
          </a:p>
        </p:txBody>
      </p:sp>
      <p:sp>
        <p:nvSpPr>
          <p:cNvPr id="619" name="Google Shape;619;g17e27b04af9_0_8"/>
          <p:cNvSpPr txBox="1"/>
          <p:nvPr/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Write a question in the chat box!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0" name="Google Shape;620;g17e27b04af9_0_8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g17e27b04af9_0_8"/>
          <p:cNvSpPr txBox="1"/>
          <p:nvPr/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information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drop off/pick up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sick or leave early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alternate pick up person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additional paperwork from families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additional info to give to families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3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Quý vị có câu hỏi?</a:t>
            </a:r>
            <a:endParaRPr/>
          </a:p>
        </p:txBody>
      </p:sp>
      <p:sp>
        <p:nvSpPr>
          <p:cNvPr id="817" name="Google Shape;817;p33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Viết câu hỏi vào ô trò chuyện!</a:t>
            </a:r>
            <a:endParaRPr/>
          </a:p>
        </p:txBody>
      </p:sp>
      <p:pic>
        <p:nvPicPr>
          <p:cNvPr id="818" name="Google Shape;818;p3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3"/>
          <p:cNvSpPr txBox="1"/>
          <p:nvPr/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Xin cảm ơn quý vị đã tới!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Quý vị có thể ở lại và đặt câu hỏi nếu muốn.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Google Shape;808;p32" descr="A close up of a logo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298" b="4298"/>
          <a:stretch/>
        </p:blipFill>
        <p:spPr>
          <a:xfrm>
            <a:off x="8142818" y="1687513"/>
            <a:ext cx="3587749" cy="3763962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32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/>
              <a:t>Giáo viên của con quý vị sẽ liên hệ để lên lịch họp nhanh nhằm hiểu hơn về quý vị và con quý vị. </a:t>
            </a:r>
            <a:endParaRPr/>
          </a:p>
        </p:txBody>
      </p:sp>
      <p:sp>
        <p:nvSpPr>
          <p:cNvPr id="810" name="Google Shape;810;p32"/>
          <p:cNvSpPr txBox="1">
            <a:spLocks noGrp="1"/>
          </p:cNvSpPr>
          <p:nvPr>
            <p:ph type="ctrTitle"/>
          </p:nvPr>
        </p:nvSpPr>
        <p:spPr>
          <a:xfrm>
            <a:off x="0" y="3227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sz="4600"/>
              <a:t>Hẹn gặp lại quý vị tại buổi </a:t>
            </a:r>
            <a:br>
              <a:rPr lang="en-US" sz="4600"/>
            </a:br>
            <a:r>
              <a:rPr lang="en-US" sz="4600"/>
              <a:t>hội ý nhóm!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932DB3-24F7-02B5-454E-57B779CED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986" y="1230913"/>
            <a:ext cx="7586987" cy="5433651"/>
          </a:xfrm>
          <a:prstGeom prst="rect">
            <a:avLst/>
          </a:prstGeom>
        </p:spPr>
      </p:pic>
      <p:sp>
        <p:nvSpPr>
          <p:cNvPr id="454" name="Google Shape;454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sz="4600"/>
              <a:t>Chiến lược Tăng tốc Luyện tập là gì?</a:t>
            </a:r>
            <a:endParaRPr/>
          </a:p>
        </p:txBody>
      </p:sp>
      <p:pic>
        <p:nvPicPr>
          <p:cNvPr id="455" name="Google Shape;455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30379" y="1508099"/>
            <a:ext cx="357753" cy="58094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7"/>
          <p:cNvSpPr/>
          <p:nvPr/>
        </p:nvSpPr>
        <p:spPr>
          <a:xfrm>
            <a:off x="9554628" y="1466673"/>
            <a:ext cx="2427165" cy="3010734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Thúc đẩy luyện tập</a:t>
            </a:r>
            <a:r>
              <a:rPr lang="en-US" sz="25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 ngắn, tập trung các kỹ năng mà </a:t>
            </a:r>
            <a:r>
              <a:rPr lang="en-US" sz="25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trẻ đang nỗ lực rèn luyện</a:t>
            </a:r>
            <a:endParaRPr/>
          </a:p>
        </p:txBody>
      </p:sp>
      <p:sp>
        <p:nvSpPr>
          <p:cNvPr id="457" name="Google Shape;457;p17"/>
          <p:cNvSpPr/>
          <p:nvPr/>
        </p:nvSpPr>
        <p:spPr>
          <a:xfrm>
            <a:off x="270462" y="2315444"/>
            <a:ext cx="2784972" cy="1393195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Dựa trên </a:t>
            </a:r>
            <a:r>
              <a:rPr lang="en-US" sz="28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mối quan hệ</a:t>
            </a:r>
            <a:r>
              <a:rPr lang="en-US"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r>
              <a:rPr lang="en-US" sz="28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58" name="Google Shape;458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167823">
            <a:off x="8082357" y="4615938"/>
            <a:ext cx="357753" cy="580942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7"/>
          <p:cNvSpPr/>
          <p:nvPr/>
        </p:nvSpPr>
        <p:spPr>
          <a:xfrm>
            <a:off x="8746322" y="4880554"/>
            <a:ext cx="2760786" cy="140988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Nhiều </a:t>
            </a:r>
            <a:r>
              <a:rPr lang="en-US" sz="28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thời gian tập luyện</a:t>
            </a:r>
            <a:r>
              <a:rPr lang="en-US"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 có chủ đích</a:t>
            </a:r>
            <a:endParaRPr/>
          </a:p>
        </p:txBody>
      </p:sp>
      <p:pic>
        <p:nvPicPr>
          <p:cNvPr id="460" name="Google Shape;460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387369">
            <a:off x="2847996" y="2467736"/>
            <a:ext cx="357753" cy="580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Quý vị có những kỳ vọng gì?</a:t>
            </a:r>
            <a:endParaRPr/>
          </a:p>
        </p:txBody>
      </p:sp>
      <p:sp>
        <p:nvSpPr>
          <p:cNvPr id="476" name="Google Shape;476;p19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Viết vào ô trò chuyện!</a:t>
            </a:r>
            <a:endParaRPr/>
          </a:p>
        </p:txBody>
      </p:sp>
      <p:pic>
        <p:nvPicPr>
          <p:cNvPr id="477" name="Google Shape;477;p19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9"/>
          <p:cNvSpPr txBox="1"/>
          <p:nvPr/>
        </p:nvSpPr>
        <p:spPr>
          <a:xfrm>
            <a:off x="531811" y="1705796"/>
            <a:ext cx="7223262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Quý vị</a:t>
            </a:r>
            <a:r>
              <a:rPr lang="en-US"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 kỳ vọng điều gì sẽ xảy ra với gia đình của mình trong quá trình thực hiện chiến lược tăng tốc tập luyện này?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Điền vào câu: “Tôi kỳ vọng...”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907" y="1847850"/>
            <a:ext cx="12578014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6 phần</a:t>
            </a:r>
            <a:endParaRPr/>
          </a:p>
        </p:txBody>
      </p:sp>
      <p:sp>
        <p:nvSpPr>
          <p:cNvPr id="486" name="Google Shape;486;p20"/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87" name="Google Shape;487;p20"/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88" name="Google Shape;488;p20"/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89" name="Google Shape;489;p20"/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90" name="Google Shape;490;p20"/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91" name="Google Shape;491;p20"/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492" name="Google Shape;492;p20"/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Lập nhóm</a:t>
            </a:r>
            <a:endParaRPr/>
          </a:p>
        </p:txBody>
      </p:sp>
      <p:sp>
        <p:nvSpPr>
          <p:cNvPr id="493" name="Google Shape;493;p20"/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Tìm điểm khởi đầu</a:t>
            </a:r>
            <a:endParaRPr/>
          </a:p>
        </p:txBody>
      </p:sp>
      <p:sp>
        <p:nvSpPr>
          <p:cNvPr id="494" name="Google Shape;494;p20"/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Thiết lập mục tiêu</a:t>
            </a:r>
            <a:endParaRPr/>
          </a:p>
        </p:txBody>
      </p:sp>
      <p:sp>
        <p:nvSpPr>
          <p:cNvPr id="495" name="Google Shape;495;p20"/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TẬP, LUYỆN TẬP, LUYỆN TẬP</a:t>
            </a:r>
            <a:endParaRPr/>
          </a:p>
        </p:txBody>
      </p:sp>
      <p:sp>
        <p:nvSpPr>
          <p:cNvPr id="496" name="Google Shape;496;p20"/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Kiểm tra tiến bộ</a:t>
            </a:r>
            <a:endParaRPr/>
          </a:p>
        </p:txBody>
      </p:sp>
      <p:sp>
        <p:nvSpPr>
          <p:cNvPr id="497" name="Google Shape;497;p20"/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Chúc mừng thành tích của quý vị</a:t>
            </a:r>
            <a:endParaRPr/>
          </a:p>
        </p:txBody>
      </p:sp>
      <p:sp>
        <p:nvSpPr>
          <p:cNvPr id="498" name="Google Shape;498;p20"/>
          <p:cNvSpPr txBox="1"/>
          <p:nvPr/>
        </p:nvSpPr>
        <p:spPr>
          <a:xfrm>
            <a:off x="4109904" y="2822638"/>
            <a:ext cx="1358389" cy="701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 tại các buổi hội thảo dành cho gia đình</a:t>
            </a:r>
            <a:endParaRPr/>
          </a:p>
        </p:txBody>
      </p:sp>
      <p:sp>
        <p:nvSpPr>
          <p:cNvPr id="499" name="Google Shape;499;p20"/>
          <p:cNvSpPr txBox="1"/>
          <p:nvPr/>
        </p:nvSpPr>
        <p:spPr>
          <a:xfrm>
            <a:off x="5318997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 với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gia đình của quý vị</a:t>
            </a:r>
            <a:endParaRPr/>
          </a:p>
        </p:txBody>
      </p:sp>
      <p:sp>
        <p:nvSpPr>
          <p:cNvPr id="500" name="Google Shape;500;p20"/>
          <p:cNvSpPr txBox="1"/>
          <p:nvPr/>
        </p:nvSpPr>
        <p:spPr>
          <a:xfrm>
            <a:off x="6528090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độc lập</a:t>
            </a:r>
            <a:endParaRPr/>
          </a:p>
        </p:txBody>
      </p:sp>
      <p:sp>
        <p:nvSpPr>
          <p:cNvPr id="501" name="Google Shape;501;p20"/>
          <p:cNvSpPr txBox="1"/>
          <p:nvPr/>
        </p:nvSpPr>
        <p:spPr>
          <a:xfrm>
            <a:off x="7731979" y="3030993"/>
            <a:ext cx="13584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 với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giáo viên</a:t>
            </a:r>
            <a:endParaRPr/>
          </a:p>
        </p:txBody>
      </p:sp>
      <p:sp>
        <p:nvSpPr>
          <p:cNvPr id="502" name="Google Shape;502;p20"/>
          <p:cNvSpPr/>
          <p:nvPr/>
        </p:nvSpPr>
        <p:spPr>
          <a:xfrm>
            <a:off x="634929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3" name="Google Shape;503;p20"/>
          <p:cNvCxnSpPr/>
          <p:nvPr/>
        </p:nvCxnSpPr>
        <p:spPr>
          <a:xfrm>
            <a:off x="1173594" y="3322889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4" name="Google Shape;504;p20"/>
          <p:cNvSpPr/>
          <p:nvPr/>
        </p:nvSpPr>
        <p:spPr>
          <a:xfrm>
            <a:off x="1065935" y="3183116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907" y="1847850"/>
            <a:ext cx="12578014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6 phần</a:t>
            </a:r>
            <a:endParaRPr/>
          </a:p>
        </p:txBody>
      </p:sp>
      <p:sp>
        <p:nvSpPr>
          <p:cNvPr id="512" name="Google Shape;512;p21"/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13" name="Google Shape;513;p21"/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14" name="Google Shape;514;p21"/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15" name="Google Shape;515;p21"/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16" name="Google Shape;516;p21"/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517" name="Google Shape;517;p21"/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518" name="Google Shape;518;p21"/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Lập nhóm</a:t>
            </a:r>
            <a:endParaRPr/>
          </a:p>
        </p:txBody>
      </p:sp>
      <p:sp>
        <p:nvSpPr>
          <p:cNvPr id="519" name="Google Shape;519;p21"/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Tìm điểm khởi đầu</a:t>
            </a:r>
            <a:endParaRPr/>
          </a:p>
        </p:txBody>
      </p:sp>
      <p:sp>
        <p:nvSpPr>
          <p:cNvPr id="520" name="Google Shape;520;p21"/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Thiết lập mục tiêu</a:t>
            </a:r>
            <a:endParaRPr/>
          </a:p>
        </p:txBody>
      </p:sp>
      <p:sp>
        <p:nvSpPr>
          <p:cNvPr id="521" name="Google Shape;521;p21"/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TẬP, LUYỆN TẬP, LUYỆN TẬP</a:t>
            </a:r>
            <a:endParaRPr/>
          </a:p>
        </p:txBody>
      </p:sp>
      <p:sp>
        <p:nvSpPr>
          <p:cNvPr id="522" name="Google Shape;522;p21"/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Kiểm tra tiến bộ</a:t>
            </a:r>
            <a:endParaRPr/>
          </a:p>
        </p:txBody>
      </p:sp>
      <p:sp>
        <p:nvSpPr>
          <p:cNvPr id="523" name="Google Shape;523;p21"/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Chúc mừng thành tích của quý vị</a:t>
            </a:r>
            <a:endParaRPr/>
          </a:p>
        </p:txBody>
      </p:sp>
      <p:sp>
        <p:nvSpPr>
          <p:cNvPr id="524" name="Google Shape;524;p21"/>
          <p:cNvSpPr txBox="1"/>
          <p:nvPr/>
        </p:nvSpPr>
        <p:spPr>
          <a:xfrm>
            <a:off x="4109904" y="2822638"/>
            <a:ext cx="1358389" cy="701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 tại các buổi hội thảo dành cho gia đình</a:t>
            </a:r>
            <a:endParaRPr/>
          </a:p>
        </p:txBody>
      </p:sp>
      <p:sp>
        <p:nvSpPr>
          <p:cNvPr id="525" name="Google Shape;525;p21"/>
          <p:cNvSpPr txBox="1"/>
          <p:nvPr/>
        </p:nvSpPr>
        <p:spPr>
          <a:xfrm>
            <a:off x="5318997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 với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gia đình của quý vị</a:t>
            </a:r>
            <a:endParaRPr/>
          </a:p>
        </p:txBody>
      </p:sp>
      <p:sp>
        <p:nvSpPr>
          <p:cNvPr id="526" name="Google Shape;526;p21"/>
          <p:cNvSpPr txBox="1"/>
          <p:nvPr/>
        </p:nvSpPr>
        <p:spPr>
          <a:xfrm>
            <a:off x="6528090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độc lập</a:t>
            </a:r>
            <a:endParaRPr/>
          </a:p>
        </p:txBody>
      </p:sp>
      <p:sp>
        <p:nvSpPr>
          <p:cNvPr id="527" name="Google Shape;527;p21"/>
          <p:cNvSpPr txBox="1"/>
          <p:nvPr/>
        </p:nvSpPr>
        <p:spPr>
          <a:xfrm>
            <a:off x="7731979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 với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giáo viên</a:t>
            </a:r>
            <a:endParaRPr/>
          </a:p>
        </p:txBody>
      </p:sp>
      <p:sp>
        <p:nvSpPr>
          <p:cNvPr id="528" name="Google Shape;528;p21"/>
          <p:cNvSpPr/>
          <p:nvPr/>
        </p:nvSpPr>
        <p:spPr>
          <a:xfrm>
            <a:off x="1862492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9" name="Google Shape;529;p21"/>
          <p:cNvCxnSpPr/>
          <p:nvPr/>
        </p:nvCxnSpPr>
        <p:spPr>
          <a:xfrm>
            <a:off x="2395892" y="4652693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0" name="Google Shape;530;p21"/>
          <p:cNvSpPr/>
          <p:nvPr/>
        </p:nvSpPr>
        <p:spPr>
          <a:xfrm>
            <a:off x="2286064" y="4916060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1"/>
          <p:cNvSpPr/>
          <p:nvPr/>
        </p:nvSpPr>
        <p:spPr>
          <a:xfrm>
            <a:off x="3036950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2" name="Google Shape;532;p21"/>
          <p:cNvCxnSpPr/>
          <p:nvPr/>
        </p:nvCxnSpPr>
        <p:spPr>
          <a:xfrm>
            <a:off x="3575615" y="3322889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3" name="Google Shape;533;p21"/>
          <p:cNvSpPr/>
          <p:nvPr/>
        </p:nvSpPr>
        <p:spPr>
          <a:xfrm>
            <a:off x="3467956" y="3183116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907" y="1847850"/>
            <a:ext cx="12578014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2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6 phần</a:t>
            </a:r>
            <a:endParaRPr/>
          </a:p>
        </p:txBody>
      </p:sp>
      <p:sp>
        <p:nvSpPr>
          <p:cNvPr id="541" name="Google Shape;541;p22"/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42" name="Google Shape;542;p22"/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43" name="Google Shape;543;p22"/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44" name="Google Shape;544;p22"/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45" name="Google Shape;545;p22"/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546" name="Google Shape;546;p22"/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547" name="Google Shape;547;p22"/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Lập nhóm</a:t>
            </a:r>
            <a:endParaRPr/>
          </a:p>
        </p:txBody>
      </p:sp>
      <p:sp>
        <p:nvSpPr>
          <p:cNvPr id="548" name="Google Shape;548;p22"/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Tìm điểm khởi đầu</a:t>
            </a:r>
            <a:endParaRPr/>
          </a:p>
        </p:txBody>
      </p:sp>
      <p:sp>
        <p:nvSpPr>
          <p:cNvPr id="549" name="Google Shape;549;p22"/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Thiết lập mục tiêu</a:t>
            </a:r>
            <a:endParaRPr/>
          </a:p>
        </p:txBody>
      </p:sp>
      <p:sp>
        <p:nvSpPr>
          <p:cNvPr id="550" name="Google Shape;550;p22"/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TẬP, LUYỆN TẬP, LUYỆN TẬP</a:t>
            </a:r>
            <a:endParaRPr/>
          </a:p>
        </p:txBody>
      </p:sp>
      <p:sp>
        <p:nvSpPr>
          <p:cNvPr id="551" name="Google Shape;551;p22"/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Kiểm tra tiến bộ</a:t>
            </a:r>
            <a:endParaRPr/>
          </a:p>
        </p:txBody>
      </p:sp>
      <p:sp>
        <p:nvSpPr>
          <p:cNvPr id="552" name="Google Shape;552;p22"/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Chúc mừng thành tích của quý vị</a:t>
            </a:r>
            <a:endParaRPr/>
          </a:p>
        </p:txBody>
      </p:sp>
      <p:sp>
        <p:nvSpPr>
          <p:cNvPr id="553" name="Google Shape;553;p22"/>
          <p:cNvSpPr txBox="1"/>
          <p:nvPr/>
        </p:nvSpPr>
        <p:spPr>
          <a:xfrm>
            <a:off x="4109904" y="2823420"/>
            <a:ext cx="1358389" cy="65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 tại các buổi hội thảo dành cho gia đình</a:t>
            </a:r>
            <a:endParaRPr/>
          </a:p>
        </p:txBody>
      </p:sp>
      <p:sp>
        <p:nvSpPr>
          <p:cNvPr id="554" name="Google Shape;554;p22"/>
          <p:cNvSpPr txBox="1"/>
          <p:nvPr/>
        </p:nvSpPr>
        <p:spPr>
          <a:xfrm>
            <a:off x="5318997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 với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gia đình của quý vị</a:t>
            </a:r>
            <a:endParaRPr/>
          </a:p>
        </p:txBody>
      </p:sp>
      <p:sp>
        <p:nvSpPr>
          <p:cNvPr id="555" name="Google Shape;555;p22"/>
          <p:cNvSpPr txBox="1"/>
          <p:nvPr/>
        </p:nvSpPr>
        <p:spPr>
          <a:xfrm>
            <a:off x="6528090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độc lập</a:t>
            </a:r>
            <a:endParaRPr/>
          </a:p>
        </p:txBody>
      </p:sp>
      <p:sp>
        <p:nvSpPr>
          <p:cNvPr id="556" name="Google Shape;556;p22"/>
          <p:cNvSpPr txBox="1"/>
          <p:nvPr/>
        </p:nvSpPr>
        <p:spPr>
          <a:xfrm>
            <a:off x="7731979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 với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giáo viên</a:t>
            </a:r>
            <a:endParaRPr/>
          </a:p>
        </p:txBody>
      </p:sp>
      <p:cxnSp>
        <p:nvCxnSpPr>
          <p:cNvPr id="557" name="Google Shape;557;p22"/>
          <p:cNvCxnSpPr/>
          <p:nvPr/>
        </p:nvCxnSpPr>
        <p:spPr>
          <a:xfrm rot="10800000">
            <a:off x="4808291" y="4848377"/>
            <a:ext cx="3562093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8" name="Google Shape;558;p22"/>
          <p:cNvCxnSpPr/>
          <p:nvPr/>
        </p:nvCxnSpPr>
        <p:spPr>
          <a:xfrm>
            <a:off x="6617094" y="4848377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9" name="Google Shape;559;p22"/>
          <p:cNvCxnSpPr/>
          <p:nvPr/>
        </p:nvCxnSpPr>
        <p:spPr>
          <a:xfrm>
            <a:off x="4829456" y="4636503"/>
            <a:ext cx="0" cy="24904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0" name="Google Shape;560;p22"/>
          <p:cNvCxnSpPr/>
          <p:nvPr/>
        </p:nvCxnSpPr>
        <p:spPr>
          <a:xfrm>
            <a:off x="8364392" y="4636503"/>
            <a:ext cx="0" cy="24904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1" name="Google Shape;561;p22"/>
          <p:cNvSpPr/>
          <p:nvPr/>
        </p:nvSpPr>
        <p:spPr>
          <a:xfrm>
            <a:off x="6507266" y="5111744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2"/>
          <p:cNvSpPr/>
          <p:nvPr/>
        </p:nvSpPr>
        <p:spPr>
          <a:xfrm>
            <a:off x="4296056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2"/>
          <p:cNvSpPr/>
          <p:nvPr/>
        </p:nvSpPr>
        <p:spPr>
          <a:xfrm>
            <a:off x="5487652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2"/>
          <p:cNvSpPr/>
          <p:nvPr/>
        </p:nvSpPr>
        <p:spPr>
          <a:xfrm>
            <a:off x="6654264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2"/>
          <p:cNvSpPr/>
          <p:nvPr/>
        </p:nvSpPr>
        <p:spPr>
          <a:xfrm>
            <a:off x="7828310" y="3673051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907" y="1847850"/>
            <a:ext cx="12578014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7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6 phần</a:t>
            </a:r>
            <a:endParaRPr/>
          </a:p>
        </p:txBody>
      </p:sp>
      <p:sp>
        <p:nvSpPr>
          <p:cNvPr id="573" name="Google Shape;573;p76"/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74" name="Google Shape;574;p76"/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75" name="Google Shape;575;p76"/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76" name="Google Shape;576;p76"/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77" name="Google Shape;577;p76"/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578" name="Google Shape;578;p76"/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579" name="Google Shape;579;p76"/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Lập nhóm</a:t>
            </a:r>
            <a:endParaRPr/>
          </a:p>
        </p:txBody>
      </p:sp>
      <p:sp>
        <p:nvSpPr>
          <p:cNvPr id="580" name="Google Shape;580;p76"/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Tìm điểm khởi đầu</a:t>
            </a:r>
            <a:endParaRPr/>
          </a:p>
        </p:txBody>
      </p:sp>
      <p:sp>
        <p:nvSpPr>
          <p:cNvPr id="581" name="Google Shape;581;p76"/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Thiết lập mục tiêu</a:t>
            </a:r>
            <a:endParaRPr/>
          </a:p>
        </p:txBody>
      </p:sp>
      <p:sp>
        <p:nvSpPr>
          <p:cNvPr id="582" name="Google Shape;582;p76"/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TẬP, LUYỆN TẬP, LUYỆN TẬP</a:t>
            </a:r>
            <a:endParaRPr/>
          </a:p>
        </p:txBody>
      </p:sp>
      <p:sp>
        <p:nvSpPr>
          <p:cNvPr id="583" name="Google Shape;583;p76"/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Kiểm tra tiến bộ</a:t>
            </a:r>
            <a:endParaRPr/>
          </a:p>
        </p:txBody>
      </p:sp>
      <p:sp>
        <p:nvSpPr>
          <p:cNvPr id="584" name="Google Shape;584;p76"/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Chúc mừng thành tích của quý vị</a:t>
            </a:r>
            <a:endParaRPr/>
          </a:p>
        </p:txBody>
      </p:sp>
      <p:sp>
        <p:nvSpPr>
          <p:cNvPr id="585" name="Google Shape;585;p76"/>
          <p:cNvSpPr txBox="1"/>
          <p:nvPr/>
        </p:nvSpPr>
        <p:spPr>
          <a:xfrm>
            <a:off x="4109904" y="2838228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 tại các buổi hội thảo dành cho gia đình</a:t>
            </a:r>
            <a:endParaRPr/>
          </a:p>
        </p:txBody>
      </p:sp>
      <p:sp>
        <p:nvSpPr>
          <p:cNvPr id="586" name="Google Shape;586;p76"/>
          <p:cNvSpPr txBox="1"/>
          <p:nvPr/>
        </p:nvSpPr>
        <p:spPr>
          <a:xfrm>
            <a:off x="5318997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 với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gia đình của quý vị</a:t>
            </a:r>
            <a:endParaRPr/>
          </a:p>
        </p:txBody>
      </p:sp>
      <p:sp>
        <p:nvSpPr>
          <p:cNvPr id="587" name="Google Shape;587;p76"/>
          <p:cNvSpPr txBox="1"/>
          <p:nvPr/>
        </p:nvSpPr>
        <p:spPr>
          <a:xfrm>
            <a:off x="6528090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độc lập</a:t>
            </a:r>
            <a:endParaRPr/>
          </a:p>
        </p:txBody>
      </p:sp>
      <p:sp>
        <p:nvSpPr>
          <p:cNvPr id="588" name="Google Shape;588;p76"/>
          <p:cNvSpPr txBox="1"/>
          <p:nvPr/>
        </p:nvSpPr>
        <p:spPr>
          <a:xfrm>
            <a:off x="7731979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Luyện tập với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giáo viên</a:t>
            </a:r>
            <a:endParaRPr/>
          </a:p>
        </p:txBody>
      </p:sp>
      <p:sp>
        <p:nvSpPr>
          <p:cNvPr id="589" name="Google Shape;589;p76"/>
          <p:cNvSpPr/>
          <p:nvPr/>
        </p:nvSpPr>
        <p:spPr>
          <a:xfrm>
            <a:off x="10270091" y="3717764"/>
            <a:ext cx="1066800" cy="959954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0" name="Google Shape;590;p76"/>
          <p:cNvCxnSpPr/>
          <p:nvPr/>
        </p:nvCxnSpPr>
        <p:spPr>
          <a:xfrm>
            <a:off x="10789098" y="4691164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1" name="Google Shape;591;p76"/>
          <p:cNvSpPr/>
          <p:nvPr/>
        </p:nvSpPr>
        <p:spPr>
          <a:xfrm>
            <a:off x="10679270" y="4954531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76"/>
          <p:cNvSpPr/>
          <p:nvPr/>
        </p:nvSpPr>
        <p:spPr>
          <a:xfrm>
            <a:off x="9090368" y="3704317"/>
            <a:ext cx="1066800" cy="959953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3" name="Google Shape;593;p76"/>
          <p:cNvCxnSpPr/>
          <p:nvPr/>
        </p:nvCxnSpPr>
        <p:spPr>
          <a:xfrm>
            <a:off x="9646962" y="3365451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4" name="Google Shape;594;p76"/>
          <p:cNvSpPr/>
          <p:nvPr/>
        </p:nvSpPr>
        <p:spPr>
          <a:xfrm>
            <a:off x="9539303" y="3225678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b397d6a822_0_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/>
              <a:t>Mục tiêu dựa trên bài kiểm tra đọc</a:t>
            </a:r>
          </a:p>
        </p:txBody>
      </p:sp>
      <p:sp>
        <p:nvSpPr>
          <p:cNvPr id="534" name="Google Shape;534;g1b397d6a822_0_4"/>
          <p:cNvSpPr txBox="1">
            <a:spLocks noGrp="1"/>
          </p:cNvSpPr>
          <p:nvPr>
            <p:ph type="body" idx="1"/>
          </p:nvPr>
        </p:nvSpPr>
        <p:spPr>
          <a:xfrm>
            <a:off x="1298874" y="1859475"/>
            <a:ext cx="3060184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vi-VN" b="1" dirty="0"/>
              <a:t>Phần thưởng đọc sách!</a:t>
            </a:r>
          </a:p>
        </p:txBody>
      </p:sp>
      <p:pic>
        <p:nvPicPr>
          <p:cNvPr id="535" name="Google Shape;535;g1b397d6a822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g1b397d6a822_0_4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37" name="Google Shape;537;g1b397d6a822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050" y="1982437"/>
            <a:ext cx="800850" cy="8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g1b397d6a822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375" y="1324961"/>
            <a:ext cx="800850" cy="81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39;g1b397d6a822_0_4">
            <a:extLst>
              <a:ext uri="{FF2B5EF4-FFF2-40B4-BE49-F238E27FC236}">
                <a16:creationId xmlns:a16="http://schemas.microsoft.com/office/drawing/2014/main" id="{FD02C74C-481B-6D29-FFD4-3191805F39D5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3F3663-8B68-EEF2-D605-815469958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100" y="2390024"/>
            <a:ext cx="5833900" cy="37373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b397d6a822_0_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/>
              <a:t>Mục tiêu dựa trên bài kiểm tra đọc</a:t>
            </a:r>
          </a:p>
        </p:txBody>
      </p:sp>
      <p:sp>
        <p:nvSpPr>
          <p:cNvPr id="547" name="Google Shape;547;g1b397d6a822_0_24"/>
          <p:cNvSpPr txBox="1">
            <a:spLocks noGrp="1"/>
          </p:cNvSpPr>
          <p:nvPr>
            <p:ph type="body" idx="1"/>
          </p:nvPr>
        </p:nvSpPr>
        <p:spPr>
          <a:xfrm>
            <a:off x="1298875" y="1859475"/>
            <a:ext cx="3101400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vi-VN" b="1"/>
              <a:t>Phần thưởng đọc sách!</a:t>
            </a:r>
          </a:p>
        </p:txBody>
      </p:sp>
      <p:pic>
        <p:nvPicPr>
          <p:cNvPr id="548" name="Google Shape;548;g1b397d6a82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g1b397d6a822_0_24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50" name="Google Shape;550;g1b397d6a82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275" y="1447387"/>
            <a:ext cx="866550" cy="8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76FAEE96-A2B3-1854-EA40-5477B6E57CA9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5E260F-692A-0E76-420B-675310B7E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521" y="2061096"/>
            <a:ext cx="4384233" cy="39389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1159</Words>
  <Application>Microsoft Macintosh PowerPoint</Application>
  <PresentationFormat>Widescreen</PresentationFormat>
  <Paragraphs>208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Office Theme</vt:lpstr>
      <vt:lpstr>Main Slides</vt:lpstr>
      <vt:lpstr>Right Side Bar Slides</vt:lpstr>
      <vt:lpstr>1_Right Side Bar Slides</vt:lpstr>
      <vt:lpstr>1_Main Slides</vt:lpstr>
      <vt:lpstr>Welcome to Springboard</vt:lpstr>
      <vt:lpstr>Chiến lược Tăng tốc Luyện tập là gì?</vt:lpstr>
      <vt:lpstr>Quý vị có những kỳ vọng gì?</vt:lpstr>
      <vt:lpstr>6 phần</vt:lpstr>
      <vt:lpstr>6 phần</vt:lpstr>
      <vt:lpstr>6 phần</vt:lpstr>
      <vt:lpstr>6 phần</vt:lpstr>
      <vt:lpstr>Mục tiêu dựa trên bài kiểm tra đọc</vt:lpstr>
      <vt:lpstr>Mục tiêu dựa trên bài kiểm tra đọc</vt:lpstr>
      <vt:lpstr>Thành quả dựa trên mục tiêu</vt:lpstr>
      <vt:lpstr>Quý vị háo hức với phần nào?</vt:lpstr>
      <vt:lpstr>Springboard Connect</vt:lpstr>
      <vt:lpstr>Nhận phần thưởng </vt:lpstr>
      <vt:lpstr>Quý vị sẽ được truy cập sách</vt:lpstr>
      <vt:lpstr>PowerPoint Presentation</vt:lpstr>
      <vt:lpstr>PowerPoint Presentation</vt:lpstr>
      <vt:lpstr>Quý vị có câu hỏi?</vt:lpstr>
      <vt:lpstr>Hẹn gặp lại quý vị tại buổi  hội ý nhóm!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Springboard</dc:title>
  <dc:creator>a h</dc:creator>
  <cp:lastModifiedBy>Kara Martinez</cp:lastModifiedBy>
  <cp:revision>3</cp:revision>
  <dcterms:created xsi:type="dcterms:W3CDTF">2020-05-13T17:59:44Z</dcterms:created>
  <dcterms:modified xsi:type="dcterms:W3CDTF">2023-01-30T19:17:19Z</dcterms:modified>
</cp:coreProperties>
</file>