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9"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3840">
          <p15:clr>
            <a:srgbClr val="A4A3A4"/>
          </p15:clr>
        </p15:guide>
      </p15:sldGuideLst>
    </p:ext>
    <p:ext uri="GoogleSlidesCustomDataVersion2">
      <go:slidesCustomData xmlns:go="http://customooxmlschemas.google.com/" r:id="rId26" roundtripDataSignature="AMtx7mhMWx5AdjqtRstCDzlPUVWDQB+c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t>Facilitator note</a:t>
            </a:r>
            <a:endParaRPr b="1"/>
          </a:p>
          <a:p>
            <a:pPr indent="-317500" lvl="0" marL="457200" rtl="0" algn="l">
              <a:lnSpc>
                <a:spcPct val="100000"/>
              </a:lnSpc>
              <a:spcBef>
                <a:spcPts val="0"/>
              </a:spcBef>
              <a:spcAft>
                <a:spcPts val="0"/>
              </a:spcAft>
              <a:buSzPts val="1400"/>
              <a:buChar char="•"/>
            </a:pPr>
            <a:r>
              <a:rPr b="0" lang="en-US"/>
              <a:t>Gather family-facing resources to support orientation. </a:t>
            </a:r>
            <a:endParaRPr b="0"/>
          </a:p>
          <a:p>
            <a:pPr indent="-317500" lvl="0" marL="457200" rtl="0" algn="l">
              <a:lnSpc>
                <a:spcPct val="100000"/>
              </a:lnSpc>
              <a:spcBef>
                <a:spcPts val="0"/>
              </a:spcBef>
              <a:spcAft>
                <a:spcPts val="0"/>
              </a:spcAft>
              <a:buSzPts val="1400"/>
              <a:buChar char="•"/>
            </a:pPr>
            <a:r>
              <a:rPr b="1" lang="en-US">
                <a:highlight>
                  <a:srgbClr val="FFFF00"/>
                </a:highlight>
              </a:rPr>
              <a:t>Edit deck NOTE: you will need to choose one slide that aligns with the goals of your program from slides 8,9 or 10!</a:t>
            </a:r>
            <a:endParaRPr b="1">
              <a:highlight>
                <a:srgbClr val="FFFF00"/>
              </a:highlight>
            </a:endParaRPr>
          </a:p>
          <a:p>
            <a:pPr indent="-317500" lvl="0" marL="457200" rtl="0" algn="l">
              <a:lnSpc>
                <a:spcPct val="100000"/>
              </a:lnSpc>
              <a:spcBef>
                <a:spcPts val="0"/>
              </a:spcBef>
              <a:spcAft>
                <a:spcPts val="0"/>
              </a:spcAft>
              <a:buSzPts val="1400"/>
              <a:buChar char="•"/>
            </a:pPr>
            <a:r>
              <a:rPr b="0" i="0" lang="en-US"/>
              <a:t>Share </a:t>
            </a:r>
            <a:r>
              <a:rPr i="1" lang="en-US">
                <a:extLst>
                  <a:ext uri="http://customooxmlschemas.google.com/">
                    <go:slidesCustomData xmlns:go="http://customooxmlschemas.google.com/" textRoundtripDataId="0"/>
                  </a:ext>
                </a:extLst>
              </a:rPr>
              <a:t>How do I earn incentives?</a:t>
            </a:r>
            <a:endParaRPr/>
          </a:p>
          <a:p>
            <a:pPr indent="-317500" lvl="0" marL="457200" rtl="0" algn="l">
              <a:lnSpc>
                <a:spcPct val="100000"/>
              </a:lnSpc>
              <a:spcBef>
                <a:spcPts val="0"/>
              </a:spcBef>
              <a:spcAft>
                <a:spcPts val="0"/>
              </a:spcAft>
              <a:buSzPts val="1400"/>
              <a:buChar char="•"/>
            </a:pPr>
            <a:r>
              <a:rPr b="0" lang="en-US"/>
              <a:t>Note that the screen shots are in English but Connect is available in Spanish, too.</a:t>
            </a:r>
            <a:endParaRPr b="0"/>
          </a:p>
          <a:p>
            <a:pPr indent="-317500" lvl="0" marL="457200" rtl="0" algn="l">
              <a:lnSpc>
                <a:spcPct val="100000"/>
              </a:lnSpc>
              <a:spcBef>
                <a:spcPts val="0"/>
              </a:spcBef>
              <a:spcAft>
                <a:spcPts val="0"/>
              </a:spcAft>
              <a:buSzPts val="1400"/>
              <a:buChar char="•"/>
            </a:pPr>
            <a:r>
              <a:rPr lang="en-US"/>
              <a:t>You could also play the </a:t>
            </a:r>
            <a:r>
              <a:rPr lang="en-US">
                <a:extLst>
                  <a:ext uri="http://customooxmlschemas.google.com/">
                    <go:slidesCustomData xmlns:go="http://customooxmlschemas.google.com/" textRoundtripDataId="1"/>
                  </a:ext>
                </a:extLst>
              </a:rPr>
              <a:t>Springboard Collaborative Family Orientation! </a:t>
            </a:r>
            <a:r>
              <a:rPr lang="en-US"/>
              <a:t>found on https://www.youtube.com/c/SpringboardCollaborative</a:t>
            </a:r>
            <a:endParaRPr/>
          </a:p>
          <a:p>
            <a:pPr indent="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Suggested script</a:t>
            </a:r>
            <a:endParaRPr/>
          </a:p>
          <a:p>
            <a:pPr indent="0" lvl="0" marL="0" rtl="0" algn="l">
              <a:lnSpc>
                <a:spcPct val="100000"/>
              </a:lnSpc>
              <a:spcBef>
                <a:spcPts val="0"/>
              </a:spcBef>
              <a:spcAft>
                <a:spcPts val="0"/>
              </a:spcAft>
              <a:buSzPts val="1400"/>
              <a:buNone/>
            </a:pPr>
            <a:r>
              <a:rPr i="1" lang="en-US"/>
              <a:t>Welcome to the Springboard!</a:t>
            </a:r>
            <a:endParaRPr i="1"/>
          </a:p>
          <a:p>
            <a:pPr indent="0" lvl="0" marL="0" rtl="0" algn="l">
              <a:lnSpc>
                <a:spcPct val="100000"/>
              </a:lnSpc>
              <a:spcBef>
                <a:spcPts val="0"/>
              </a:spcBef>
              <a:spcAft>
                <a:spcPts val="0"/>
              </a:spcAft>
              <a:buSzPts val="1400"/>
              <a:buNone/>
            </a:pPr>
            <a:r>
              <a:rPr i="1" lang="en-US"/>
              <a:t>In this presentation we’ll explain a little more about what a </a:t>
            </a:r>
            <a:r>
              <a:rPr i="1" lang="en-US"/>
              <a:t>Springboard program</a:t>
            </a:r>
            <a:r>
              <a:rPr i="1" lang="en-US"/>
              <a:t> is,  tools you’ll be using during this accelerator and what comes next.</a:t>
            </a:r>
            <a:endParaRPr i="1"/>
          </a:p>
          <a:p>
            <a:pPr indent="-228600" lvl="0" marL="457200" rtl="0" algn="l">
              <a:lnSpc>
                <a:spcPct val="100000"/>
              </a:lnSpc>
              <a:spcBef>
                <a:spcPts val="0"/>
              </a:spcBef>
              <a:spcAft>
                <a:spcPts val="0"/>
              </a:spcAft>
              <a:buSzPts val="1400"/>
              <a:buNone/>
            </a:pPr>
            <a:r>
              <a:t/>
            </a:r>
            <a:endParaRPr i="1"/>
          </a:p>
          <a:p>
            <a:pPr indent="0" lvl="0" marL="0" rtl="0" algn="l">
              <a:spcBef>
                <a:spcPts val="0"/>
              </a:spcBef>
              <a:spcAft>
                <a:spcPts val="0"/>
              </a:spcAft>
              <a:buClr>
                <a:schemeClr val="dk1"/>
              </a:buClr>
              <a:buSzPts val="1400"/>
              <a:buFont typeface="Arial"/>
              <a:buNone/>
            </a:pPr>
            <a:r>
              <a:rPr b="1" lang="en-US"/>
              <a:t>Suggested script in Spanish</a:t>
            </a:r>
            <a:endParaRPr i="1"/>
          </a:p>
          <a:p>
            <a:pPr indent="0" lvl="0" marL="0" rtl="0" algn="l">
              <a:spcBef>
                <a:spcPts val="0"/>
              </a:spcBef>
              <a:spcAft>
                <a:spcPts val="0"/>
              </a:spcAft>
              <a:buClr>
                <a:schemeClr val="dk1"/>
              </a:buClr>
              <a:buSzPts val="1400"/>
              <a:buFont typeface="Arial"/>
              <a:buNone/>
            </a:pPr>
            <a:r>
              <a:rPr i="1" lang="en-US">
                <a:solidFill>
                  <a:srgbClr val="202124"/>
                </a:solidFill>
              </a:rPr>
              <a:t>¡Bienvenidos a Springboard! </a:t>
            </a:r>
            <a:endParaRPr i="1">
              <a:solidFill>
                <a:srgbClr val="202124"/>
              </a:solidFill>
            </a:endParaRPr>
          </a:p>
          <a:p>
            <a:pPr indent="0" lvl="0" marL="0" rtl="0" algn="l">
              <a:spcBef>
                <a:spcPts val="0"/>
              </a:spcBef>
              <a:spcAft>
                <a:spcPts val="0"/>
              </a:spcAft>
              <a:buClr>
                <a:schemeClr val="dk1"/>
              </a:buClr>
              <a:buSzPts val="1400"/>
              <a:buFont typeface="Arial"/>
              <a:buNone/>
            </a:pPr>
            <a:r>
              <a:rPr i="1" lang="en-US">
                <a:solidFill>
                  <a:srgbClr val="202124"/>
                </a:solidFill>
              </a:rPr>
              <a:t>En esta presentación, explicaremos un poco más sobre lo que es un programa Springboard, las herramientas que van a usar durante este acelerador, y lo que sigue. </a:t>
            </a:r>
            <a:endParaRPr i="1">
              <a:solidFill>
                <a:srgbClr val="202124"/>
              </a:solidFill>
            </a:endParaRPr>
          </a:p>
          <a:p>
            <a:pPr indent="-228600" lvl="0" marL="457200" rtl="0" algn="l">
              <a:spcBef>
                <a:spcPts val="0"/>
              </a:spcBef>
              <a:spcAft>
                <a:spcPts val="0"/>
              </a:spcAft>
              <a:buClr>
                <a:schemeClr val="dk1"/>
              </a:buClr>
              <a:buSzPts val="1400"/>
              <a:buFont typeface="Arial"/>
              <a:buNone/>
            </a:pPr>
            <a:r>
              <a:t/>
            </a:r>
            <a:endParaRPr i="1"/>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b="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449" name="Google Shape;449;p16:notes"/>
          <p:cNvSpPr txBox="1"/>
          <p:nvPr>
            <p:ph idx="12" type="sldNum"/>
          </p:nvPr>
        </p:nvSpPr>
        <p:spPr>
          <a:xfrm>
            <a:off x="5181600" y="6513513"/>
            <a:ext cx="39624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50" name="Google Shape;450;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397d6a822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b397d6a822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Facilitator note</a:t>
            </a:r>
            <a:endParaRPr b="1"/>
          </a:p>
          <a:p>
            <a:pPr indent="0" lvl="0" marL="0" rtl="0" algn="l">
              <a:spcBef>
                <a:spcPts val="0"/>
              </a:spcBef>
              <a:spcAft>
                <a:spcPts val="0"/>
              </a:spcAft>
              <a:buClr>
                <a:schemeClr val="dk1"/>
              </a:buClr>
              <a:buSzPts val="1100"/>
              <a:buFont typeface="Arial"/>
              <a:buNone/>
            </a:pPr>
            <a:r>
              <a:rPr lang="en-US">
                <a:highlight>
                  <a:srgbClr val="FFFF00"/>
                </a:highlight>
              </a:rPr>
              <a:t>This is the slide for partners who are using Reading Practice targets to determine 2 or 3 reward tiers. If you are unsure, speak to your Springboard coach before presenting to families.</a:t>
            </a:r>
            <a:endParaRPr/>
          </a:p>
          <a:p>
            <a:pPr indent="0" lvl="0" marL="0" rtl="0" algn="l">
              <a:spcBef>
                <a:spcPts val="0"/>
              </a:spcBef>
              <a:spcAft>
                <a:spcPts val="0"/>
              </a:spcAft>
              <a:buClr>
                <a:schemeClr val="dk1"/>
              </a:buClr>
              <a:buSzPts val="1100"/>
              <a:buFont typeface="Arial"/>
              <a:buNone/>
            </a:pPr>
            <a:r>
              <a:t/>
            </a:r>
            <a:endParaRPr u="sng"/>
          </a:p>
          <a:p>
            <a:pPr indent="0" lvl="0" marL="0" rtl="0" algn="l">
              <a:spcBef>
                <a:spcPts val="0"/>
              </a:spcBef>
              <a:spcAft>
                <a:spcPts val="0"/>
              </a:spcAft>
              <a:buClr>
                <a:schemeClr val="dk1"/>
              </a:buClr>
              <a:buSzPts val="1100"/>
              <a:buFont typeface="Arial"/>
              <a:buNone/>
            </a:pPr>
            <a:r>
              <a:rPr b="1" lang="en-US"/>
              <a:t>Suggested Script</a:t>
            </a:r>
            <a:endParaRPr b="1"/>
          </a:p>
          <a:p>
            <a:pPr indent="-317500" lvl="0" marL="457200" rtl="0" algn="l">
              <a:spcBef>
                <a:spcPts val="0"/>
              </a:spcBef>
              <a:spcAft>
                <a:spcPts val="0"/>
              </a:spcAft>
              <a:buClr>
                <a:schemeClr val="dk1"/>
              </a:buClr>
              <a:buSzPts val="1400"/>
              <a:buChar char="●"/>
            </a:pPr>
            <a:r>
              <a:rPr i="1" lang="en-US"/>
              <a:t>Your child will have a reading practice target based on </a:t>
            </a:r>
            <a:r>
              <a:rPr i="1" lang="en-US">
                <a:highlight>
                  <a:srgbClr val="FFFF00"/>
                </a:highlight>
              </a:rPr>
              <a:t>[books read or minutes read]. </a:t>
            </a:r>
            <a:r>
              <a:rPr i="1" lang="en-US"/>
              <a:t>This reading target will help children get more practice reading so they can increase their reading skills. </a:t>
            </a:r>
            <a:endParaRPr i="1"/>
          </a:p>
          <a:p>
            <a:pPr indent="-317500" lvl="0" marL="457200" rtl="0" algn="l">
              <a:spcBef>
                <a:spcPts val="0"/>
              </a:spcBef>
              <a:spcAft>
                <a:spcPts val="0"/>
              </a:spcAft>
              <a:buClr>
                <a:schemeClr val="dk1"/>
              </a:buClr>
              <a:buSzPts val="1400"/>
              <a:buChar char="●"/>
            </a:pPr>
            <a:r>
              <a:rPr b="1" i="1" lang="en-US"/>
              <a:t>A Reading target</a:t>
            </a:r>
            <a:r>
              <a:rPr i="1" lang="en-US"/>
              <a:t> - reading improvement by a specific amount based on reading outputs (</a:t>
            </a:r>
            <a:r>
              <a:rPr i="1" lang="en-US">
                <a:highlight>
                  <a:srgbClr val="FFFF00"/>
                </a:highlight>
              </a:rPr>
              <a:t>minutes read or books read</a:t>
            </a:r>
            <a:r>
              <a:rPr i="1" lang="en-US"/>
              <a:t>)</a:t>
            </a:r>
            <a:endParaRPr i="1"/>
          </a:p>
          <a:p>
            <a:pPr indent="0" lvl="0" marL="457200" rtl="0" algn="l">
              <a:spcBef>
                <a:spcPts val="0"/>
              </a:spcBef>
              <a:spcAft>
                <a:spcPts val="0"/>
              </a:spcAft>
              <a:buNone/>
            </a:pPr>
            <a:r>
              <a:t/>
            </a:r>
            <a:endParaRPr i="1"/>
          </a:p>
          <a:p>
            <a:pPr indent="-317500" lvl="0" marL="457200" rtl="0" algn="l">
              <a:spcBef>
                <a:spcPts val="0"/>
              </a:spcBef>
              <a:spcAft>
                <a:spcPts val="0"/>
              </a:spcAft>
              <a:buClr>
                <a:schemeClr val="dk1"/>
              </a:buClr>
              <a:buSzPts val="1400"/>
              <a:buChar char="●"/>
            </a:pPr>
            <a:r>
              <a:rPr b="1" lang="en-US"/>
              <a:t>[If you are doing a 2 tier reward program]:</a:t>
            </a:r>
            <a:endParaRPr b="1"/>
          </a:p>
          <a:p>
            <a:pPr indent="-317500" lvl="1" marL="914400" rtl="0" algn="l">
              <a:spcBef>
                <a:spcPts val="0"/>
              </a:spcBef>
              <a:spcAft>
                <a:spcPts val="0"/>
              </a:spcAft>
              <a:buClr>
                <a:schemeClr val="dk1"/>
              </a:buClr>
              <a:buSzPts val="1400"/>
              <a:buChar char="○"/>
            </a:pPr>
            <a:r>
              <a:rPr b="1" i="1" lang="en-US"/>
              <a:t>If your child reaches their reading target</a:t>
            </a:r>
            <a:r>
              <a:rPr i="1" lang="en-US"/>
              <a:t>, they get reading rewards. So make sure you are helping them get their reading at home!</a:t>
            </a:r>
            <a:endParaRPr i="1"/>
          </a:p>
          <a:p>
            <a:pPr indent="-317500" lvl="0" marL="457200" rtl="0" algn="l">
              <a:spcBef>
                <a:spcPts val="0"/>
              </a:spcBef>
              <a:spcAft>
                <a:spcPts val="0"/>
              </a:spcAft>
              <a:buClr>
                <a:schemeClr val="dk1"/>
              </a:buClr>
              <a:buSzPts val="1400"/>
              <a:buChar char="●"/>
            </a:pPr>
            <a:r>
              <a:rPr b="1" lang="en-US"/>
              <a:t>[If you are doing a 3 tier reward program]:</a:t>
            </a:r>
            <a:endParaRPr b="1"/>
          </a:p>
          <a:p>
            <a:pPr indent="-317500" lvl="1" marL="914400" rtl="0" algn="l">
              <a:spcBef>
                <a:spcPts val="0"/>
              </a:spcBef>
              <a:spcAft>
                <a:spcPts val="0"/>
              </a:spcAft>
              <a:buClr>
                <a:schemeClr val="dk1"/>
              </a:buClr>
              <a:buSzPts val="1400"/>
              <a:buChar char="○"/>
            </a:pPr>
            <a:r>
              <a:rPr b="1" i="1" lang="en-US"/>
              <a:t>If your child reaches their reading target</a:t>
            </a:r>
            <a:r>
              <a:rPr i="1" lang="en-US"/>
              <a:t>, they get reading rewards. So make sure you are helping them get their reading at home!</a:t>
            </a:r>
            <a:endParaRPr b="1" i="1"/>
          </a:p>
          <a:p>
            <a:pPr indent="-317500" lvl="1" marL="914400" rtl="0" algn="l">
              <a:spcBef>
                <a:spcPts val="0"/>
              </a:spcBef>
              <a:spcAft>
                <a:spcPts val="0"/>
              </a:spcAft>
              <a:buClr>
                <a:schemeClr val="dk1"/>
              </a:buClr>
              <a:buSzPts val="1400"/>
              <a:buChar char="○"/>
            </a:pPr>
            <a:r>
              <a:rPr b="1" i="1" lang="en-US"/>
              <a:t>If your child exceeds their target</a:t>
            </a:r>
            <a:r>
              <a:rPr i="1" lang="en-US"/>
              <a:t> or achieves a specific amount beyond their growth goal (</a:t>
            </a:r>
            <a:r>
              <a:rPr i="1" lang="en-US">
                <a:highlight>
                  <a:srgbClr val="FFFF00"/>
                </a:highlight>
              </a:rPr>
              <a:t>minutes read or books read</a:t>
            </a:r>
            <a:r>
              <a:rPr i="1" lang="en-US"/>
              <a:t>) they will get more rewards. </a:t>
            </a:r>
            <a:endParaRPr b="1" i="1"/>
          </a:p>
          <a:p>
            <a:pPr indent="-317500" lvl="1" marL="914400" rtl="0" algn="l">
              <a:spcBef>
                <a:spcPts val="0"/>
              </a:spcBef>
              <a:spcAft>
                <a:spcPts val="0"/>
              </a:spcAft>
              <a:buClr>
                <a:schemeClr val="dk1"/>
              </a:buClr>
              <a:buSzPts val="1400"/>
              <a:buChar char="○"/>
            </a:pPr>
            <a:r>
              <a:rPr i="1" lang="en-US"/>
              <a:t>In order to get reading rewards, you also need to attend Family Workshops. Family Workshop is required for your child to get those reading rewards. Remember it can be any loving adult in your child’s life.</a:t>
            </a:r>
            <a:endParaRPr i="1"/>
          </a:p>
          <a:p>
            <a:pPr indent="0" lvl="0" marL="0" rtl="0" algn="l">
              <a:spcBef>
                <a:spcPts val="0"/>
              </a:spcBef>
              <a:spcAft>
                <a:spcPts val="0"/>
              </a:spcAft>
              <a:buNone/>
            </a:pPr>
            <a:r>
              <a:t/>
            </a:r>
            <a:endParaRPr i="1"/>
          </a:p>
          <a:p>
            <a:pPr indent="0" lvl="0" marL="0" rtl="0" algn="l">
              <a:spcBef>
                <a:spcPts val="0"/>
              </a:spcBef>
              <a:spcAft>
                <a:spcPts val="0"/>
              </a:spcAft>
              <a:buClr>
                <a:schemeClr val="dk1"/>
              </a:buClr>
              <a:buSzPts val="1100"/>
              <a:buFont typeface="Arial"/>
              <a:buNone/>
            </a:pPr>
            <a:r>
              <a:rPr b="1" i="1" lang="en-US"/>
              <a:t>Suggested script in Spanish</a:t>
            </a:r>
            <a:endParaRPr b="1" i="1"/>
          </a:p>
          <a:p>
            <a:pPr indent="-317500" lvl="0" marL="457200" rtl="0" algn="l">
              <a:spcBef>
                <a:spcPts val="0"/>
              </a:spcBef>
              <a:spcAft>
                <a:spcPts val="0"/>
              </a:spcAft>
              <a:buClr>
                <a:schemeClr val="dk1"/>
              </a:buClr>
              <a:buSzPts val="1400"/>
              <a:buChar char="●"/>
            </a:pPr>
            <a:r>
              <a:rPr i="1" lang="en-US"/>
              <a:t>Su hijo tendrá una meta de práctica lectora basado en [books read or minutes read]. Esta meta ayuda a los niños a practicar más para que puedan aumentar sus habilidades lectoras. </a:t>
            </a:r>
            <a:endParaRPr i="1"/>
          </a:p>
          <a:p>
            <a:pPr indent="-317500" lvl="0" marL="457200" rtl="0" algn="l">
              <a:spcBef>
                <a:spcPts val="0"/>
              </a:spcBef>
              <a:spcAft>
                <a:spcPts val="0"/>
              </a:spcAft>
              <a:buClr>
                <a:schemeClr val="dk1"/>
              </a:buClr>
              <a:buSzPts val="1400"/>
              <a:buChar char="●"/>
            </a:pPr>
            <a:r>
              <a:rPr b="1" i="1" lang="en-US"/>
              <a:t>Una meta de lectura - </a:t>
            </a:r>
            <a:r>
              <a:rPr i="1" lang="en-US"/>
              <a:t>mejorar cierta cantidad en la lectura basado en la producción lectora [minutes read or books read]</a:t>
            </a:r>
            <a:endParaRPr i="1"/>
          </a:p>
          <a:p>
            <a:pPr indent="-317500" lvl="0" marL="457200" rtl="0" algn="l">
              <a:spcBef>
                <a:spcPts val="0"/>
              </a:spcBef>
              <a:spcAft>
                <a:spcPts val="0"/>
              </a:spcAft>
              <a:buClr>
                <a:schemeClr val="dk1"/>
              </a:buClr>
              <a:buSzPts val="1400"/>
              <a:buChar char="●"/>
            </a:pPr>
            <a:r>
              <a:rPr b="1" i="1" lang="en-US"/>
              <a:t>[Si está participando en un programa de incentivos de 2 niveles]</a:t>
            </a:r>
            <a:endParaRPr b="1" i="1"/>
          </a:p>
          <a:p>
            <a:pPr indent="-317500" lvl="1" marL="914400" rtl="0" algn="l">
              <a:spcBef>
                <a:spcPts val="0"/>
              </a:spcBef>
              <a:spcAft>
                <a:spcPts val="0"/>
              </a:spcAft>
              <a:buClr>
                <a:schemeClr val="dk1"/>
              </a:buClr>
              <a:buSzPts val="1400"/>
              <a:buChar char="○"/>
            </a:pPr>
            <a:r>
              <a:rPr b="1" i="1" lang="en-US"/>
              <a:t>Si su hijo logra su meta de lectura, </a:t>
            </a:r>
            <a:r>
              <a:rPr i="1" lang="en-US"/>
              <a:t>recibirá recompensas de lectura. Así que asegúrese de ayudarlo a completar su lectura en casa! </a:t>
            </a:r>
            <a:endParaRPr i="1"/>
          </a:p>
          <a:p>
            <a:pPr indent="-317500" lvl="0" marL="457200" rtl="0" algn="l">
              <a:spcBef>
                <a:spcPts val="0"/>
              </a:spcBef>
              <a:spcAft>
                <a:spcPts val="0"/>
              </a:spcAft>
              <a:buClr>
                <a:schemeClr val="dk1"/>
              </a:buClr>
              <a:buSzPts val="1400"/>
              <a:buChar char="●"/>
            </a:pPr>
            <a:r>
              <a:rPr i="1" lang="en-US"/>
              <a:t>[</a:t>
            </a:r>
            <a:r>
              <a:rPr b="1" i="1" lang="en-US"/>
              <a:t>Si está participando en un programa de incentivos de 3 niveles]</a:t>
            </a:r>
            <a:endParaRPr b="1" i="1"/>
          </a:p>
          <a:p>
            <a:pPr indent="-317500" lvl="1" marL="914400" rtl="0" algn="l">
              <a:spcBef>
                <a:spcPts val="0"/>
              </a:spcBef>
              <a:spcAft>
                <a:spcPts val="0"/>
              </a:spcAft>
              <a:buClr>
                <a:schemeClr val="dk1"/>
              </a:buClr>
              <a:buSzPts val="1400"/>
              <a:buChar char="○"/>
            </a:pPr>
            <a:r>
              <a:rPr b="1" i="1" lang="en-US"/>
              <a:t>Si su hijo logra su meta de lectura, </a:t>
            </a:r>
            <a:r>
              <a:rPr i="1" lang="en-US"/>
              <a:t>recibirá recompensas de lectura. Así que asegúrese de ayudarlo a completar su lectura en casa! </a:t>
            </a:r>
            <a:endParaRPr i="1"/>
          </a:p>
          <a:p>
            <a:pPr indent="-317500" lvl="1" marL="914400" rtl="0" algn="l">
              <a:spcBef>
                <a:spcPts val="0"/>
              </a:spcBef>
              <a:spcAft>
                <a:spcPts val="0"/>
              </a:spcAft>
              <a:buClr>
                <a:schemeClr val="dk1"/>
              </a:buClr>
              <a:buSzPts val="1400"/>
              <a:buChar char="○"/>
            </a:pPr>
            <a:r>
              <a:rPr b="1" i="1" lang="en-US"/>
              <a:t>Si su hijo excede su meta de lectura, </a:t>
            </a:r>
            <a:r>
              <a:rPr i="1" lang="en-US"/>
              <a:t>o logra leer cierta cantidad más de lo que indica su meta de crecimiento [minutes read or books read] ganará más recompensas. </a:t>
            </a:r>
            <a:endParaRPr i="1"/>
          </a:p>
          <a:p>
            <a:pPr indent="-317500" lvl="1" marL="914400" rtl="0" algn="l">
              <a:spcBef>
                <a:spcPts val="0"/>
              </a:spcBef>
              <a:spcAft>
                <a:spcPts val="0"/>
              </a:spcAft>
              <a:buClr>
                <a:schemeClr val="dk1"/>
              </a:buClr>
              <a:buSzPts val="1400"/>
              <a:buChar char="○"/>
            </a:pPr>
            <a:r>
              <a:rPr i="1" lang="en-US"/>
              <a:t>Para poder recibir premios de lectura, Usted también necesita asistir a los talleres familiares.  familiares son obligatorios para que su hijo obtenga esos premios de lectura. Acuérdese que puede ser cualquier adulto cariñoso en la vida de su hijo. </a:t>
            </a:r>
            <a:endParaRPr i="1"/>
          </a:p>
        </p:txBody>
      </p:sp>
      <p:sp>
        <p:nvSpPr>
          <p:cNvPr id="555" name="Google Shape;555;g1b397d6a822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228600" lvl="0" marL="457200" marR="0" rtl="0" algn="l">
              <a:lnSpc>
                <a:spcPct val="100000"/>
              </a:lnSpc>
              <a:spcBef>
                <a:spcPts val="0"/>
              </a:spcBef>
              <a:spcAft>
                <a:spcPts val="0"/>
              </a:spcAft>
              <a:buSzPts val="1400"/>
              <a:buFont typeface="Arial"/>
              <a:buChar char="•"/>
            </a:pPr>
            <a:r>
              <a:rPr i="0" lang="en-US"/>
              <a:t>Pause and ask participants to share with a partner (if in-person) or drop in the chat (if virtual) the part of the </a:t>
            </a:r>
            <a:r>
              <a:rPr i="0" lang="en-US">
                <a:extLst>
                  <a:ext uri="http://customooxmlschemas.google.com/">
                    <go:slidesCustomData xmlns:go="http://customooxmlschemas.google.com/" textRoundtripDataId="15"/>
                  </a:ext>
                </a:extLst>
              </a:rPr>
              <a:t>S</a:t>
            </a:r>
            <a:r>
              <a:rPr lang="en-US">
                <a:extLst>
                  <a:ext uri="http://customooxmlschemas.google.com/">
                    <go:slidesCustomData xmlns:go="http://customooxmlschemas.google.com/" textRoundtripDataId="16"/>
                  </a:ext>
                </a:extLst>
              </a:rPr>
              <a:t>pringboard</a:t>
            </a:r>
            <a:r>
              <a:rPr i="0" lang="en-US">
                <a:extLst>
                  <a:ext uri="http://customooxmlschemas.google.com/">
                    <go:slidesCustomData xmlns:go="http://customooxmlschemas.google.com/" textRoundtripDataId="17"/>
                  </a:ext>
                </a:extLst>
              </a:rPr>
              <a:t> </a:t>
            </a:r>
            <a:r>
              <a:rPr i="0" lang="en-US"/>
              <a:t>journey they are excited about. </a:t>
            </a:r>
            <a:endParaRPr/>
          </a:p>
          <a:p>
            <a:pPr indent="-228600" lvl="1" marL="914400" marR="0" rtl="0" algn="l">
              <a:lnSpc>
                <a:spcPct val="100000"/>
              </a:lnSpc>
              <a:spcBef>
                <a:spcPts val="0"/>
              </a:spcBef>
              <a:spcAft>
                <a:spcPts val="0"/>
              </a:spcAft>
              <a:buClr>
                <a:srgbClr val="000000"/>
              </a:buClr>
              <a:buSzPts val="1400"/>
              <a:buFont typeface="Arial"/>
              <a:buChar char="•"/>
            </a:pPr>
            <a:r>
              <a:rPr i="0" lang="en-US"/>
              <a:t>Give adequate wait time. </a:t>
            </a:r>
            <a:endParaRPr/>
          </a:p>
          <a:p>
            <a:pPr indent="-228600" lvl="1" marL="914400" marR="0" rtl="0" algn="l">
              <a:lnSpc>
                <a:spcPct val="100000"/>
              </a:lnSpc>
              <a:spcBef>
                <a:spcPts val="0"/>
              </a:spcBef>
              <a:spcAft>
                <a:spcPts val="0"/>
              </a:spcAft>
              <a:buClr>
                <a:srgbClr val="000000"/>
              </a:buClr>
              <a:buSzPts val="1400"/>
              <a:buFont typeface="Arial"/>
              <a:buChar char="•"/>
            </a:pPr>
            <a:r>
              <a:rPr i="0" lang="en-US"/>
              <a:t>Invite volunteers to share with the group (if in-person)</a:t>
            </a:r>
            <a:endParaRPr/>
          </a:p>
          <a:p>
            <a:pPr indent="-228600" lvl="1" marL="914400" marR="0" rtl="0" algn="l">
              <a:lnSpc>
                <a:spcPct val="100000"/>
              </a:lnSpc>
              <a:spcBef>
                <a:spcPts val="0"/>
              </a:spcBef>
              <a:spcAft>
                <a:spcPts val="0"/>
              </a:spcAft>
              <a:buClr>
                <a:srgbClr val="000000"/>
              </a:buClr>
              <a:buSzPts val="1400"/>
              <a:buFont typeface="Arial"/>
              <a:buChar char="•"/>
            </a:pPr>
            <a:r>
              <a:rPr i="0" lang="en-US"/>
              <a:t>If participants are using the chat, be sure to read the responses and react enthusiastically.</a:t>
            </a:r>
            <a:endParaRPr/>
          </a:p>
          <a:p>
            <a:pPr indent="-228600" lvl="0" marL="457200" marR="0" rtl="0" algn="l">
              <a:lnSpc>
                <a:spcPct val="100000"/>
              </a:lnSpc>
              <a:spcBef>
                <a:spcPts val="0"/>
              </a:spcBef>
              <a:spcAft>
                <a:spcPts val="0"/>
              </a:spcAft>
              <a:buClr>
                <a:srgbClr val="000000"/>
              </a:buClr>
              <a:buSzPts val="1400"/>
              <a:buFont typeface="Arial"/>
              <a:buChar char="•"/>
            </a:pPr>
            <a:r>
              <a:rPr i="0" lang="en-US"/>
              <a:t>Elicit questions about any of the steps.</a:t>
            </a:r>
            <a:endParaRPr/>
          </a:p>
        </p:txBody>
      </p:sp>
      <p:sp>
        <p:nvSpPr>
          <p:cNvPr id="567" name="Google Shape;5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304800" lvl="0" marL="457200" rtl="0" algn="l">
              <a:spcBef>
                <a:spcPts val="0"/>
              </a:spcBef>
              <a:spcAft>
                <a:spcPts val="0"/>
              </a:spcAft>
              <a:buClr>
                <a:schemeClr val="dk1"/>
              </a:buClr>
              <a:buSzPts val="1200"/>
              <a:buChar char="•"/>
            </a:pPr>
            <a:r>
              <a:rPr lang="en-US">
                <a:extLst>
                  <a:ext uri="http://customooxmlschemas.google.com/">
                    <go:slidesCustomData xmlns:go="http://customooxmlschemas.google.com/" textRoundtripDataId="18"/>
                  </a:ext>
                </a:extLst>
              </a:rPr>
              <a:t>Consider having families show, by raising their hands, who has received an enrollment message. Follow up as needed. </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rtl="0" algn="l">
              <a:lnSpc>
                <a:spcPct val="100000"/>
              </a:lnSpc>
              <a:spcBef>
                <a:spcPts val="0"/>
              </a:spcBef>
              <a:spcAft>
                <a:spcPts val="0"/>
              </a:spcAft>
              <a:buSzPts val="1400"/>
              <a:buNone/>
            </a:pPr>
            <a:r>
              <a:rPr b="1" lang="en-US"/>
              <a:t>Suggested script</a:t>
            </a:r>
            <a:endParaRPr/>
          </a:p>
          <a:p>
            <a:pPr indent="-171450" lvl="0" marL="171450" rtl="0" algn="l">
              <a:lnSpc>
                <a:spcPct val="100000"/>
              </a:lnSpc>
              <a:spcBef>
                <a:spcPts val="0"/>
              </a:spcBef>
              <a:spcAft>
                <a:spcPts val="0"/>
              </a:spcAft>
              <a:buClr>
                <a:schemeClr val="dk1"/>
              </a:buClr>
              <a:buSzPts val="1200"/>
              <a:buChar char="•"/>
            </a:pPr>
            <a:r>
              <a:rPr i="1" lang="en-US"/>
              <a:t>We have a clear, digital map to guide us through the </a:t>
            </a:r>
            <a:r>
              <a:rPr i="1" lang="en-US"/>
              <a:t>Springboard</a:t>
            </a:r>
            <a:r>
              <a:rPr i="1" lang="en-US">
                <a:extLst>
                  <a:ext uri="http://customooxmlschemas.google.com/">
                    <go:slidesCustomData xmlns:go="http://customooxmlschemas.google.com/" textRoundtripDataId="19"/>
                  </a:ext>
                </a:extLst>
              </a:rPr>
              <a:t>. </a:t>
            </a:r>
            <a:r>
              <a:rPr i="1" lang="en-US"/>
              <a:t>You’ve already heard of it. It’s Springboard Connect!</a:t>
            </a:r>
            <a:endParaRPr/>
          </a:p>
          <a:p>
            <a:pPr indent="-171450" lvl="0" marL="171450" rtl="0" algn="l">
              <a:lnSpc>
                <a:spcPct val="100000"/>
              </a:lnSpc>
              <a:spcBef>
                <a:spcPts val="0"/>
              </a:spcBef>
              <a:spcAft>
                <a:spcPts val="0"/>
              </a:spcAft>
              <a:buClr>
                <a:schemeClr val="dk1"/>
              </a:buClr>
              <a:buSzPts val="1200"/>
              <a:buChar char="•"/>
            </a:pPr>
            <a:r>
              <a:rPr i="1" lang="en-US"/>
              <a:t>This amazing resource is a Web-based, texting app (no download required)</a:t>
            </a:r>
            <a:endParaRPr/>
          </a:p>
          <a:p>
            <a:pPr indent="-171450" lvl="0" marL="171450" rtl="0" algn="l">
              <a:lnSpc>
                <a:spcPct val="100000"/>
              </a:lnSpc>
              <a:spcBef>
                <a:spcPts val="0"/>
              </a:spcBef>
              <a:spcAft>
                <a:spcPts val="0"/>
              </a:spcAft>
              <a:buClr>
                <a:schemeClr val="dk1"/>
              </a:buClr>
              <a:buSzPts val="1200"/>
              <a:buChar char="•"/>
            </a:pPr>
            <a:r>
              <a:rPr i="1" lang="en-US"/>
              <a:t>Springboard </a:t>
            </a:r>
            <a:r>
              <a:rPr i="1" lang="en-US">
                <a:extLst>
                  <a:ext uri="http://customooxmlschemas.google.com/">
                    <go:slidesCustomData xmlns:go="http://customooxmlschemas.google.com/" textRoundtripDataId="20"/>
                  </a:ext>
                </a:extLst>
              </a:rPr>
              <a:t> Connect  keeps your child’s student action plan top of mind. This is a specific strategy for your child that will help them reading their reading goals. </a:t>
            </a:r>
            <a:endParaRPr i="1"/>
          </a:p>
          <a:p>
            <a:pPr indent="-184150" lvl="0" marL="171450" rtl="0" algn="l">
              <a:lnSpc>
                <a:spcPct val="100000"/>
              </a:lnSpc>
              <a:spcBef>
                <a:spcPts val="0"/>
              </a:spcBef>
              <a:spcAft>
                <a:spcPts val="0"/>
              </a:spcAft>
              <a:buSzPts val="1400"/>
              <a:buChar char="•"/>
            </a:pPr>
            <a:r>
              <a:rPr i="1" lang="en-US"/>
              <a:t>You can track your child’s time spend reading by </a:t>
            </a:r>
            <a:r>
              <a:rPr i="1" lang="en-US">
                <a:highlight>
                  <a:srgbClr val="FFFF00"/>
                </a:highlight>
              </a:rPr>
              <a:t>[ways they should track]</a:t>
            </a:r>
            <a:r>
              <a:rPr i="1" lang="en-US"/>
              <a:t>.</a:t>
            </a:r>
            <a:endParaRPr i="1"/>
          </a:p>
          <a:p>
            <a:pPr indent="0" lvl="0" marL="0" rtl="0" algn="l">
              <a:lnSpc>
                <a:spcPct val="100000"/>
              </a:lnSpc>
              <a:spcBef>
                <a:spcPts val="0"/>
              </a:spcBef>
              <a:spcAft>
                <a:spcPts val="0"/>
              </a:spcAft>
              <a:buNone/>
            </a:pPr>
            <a:r>
              <a:t/>
            </a:r>
            <a:endParaRPr i="1" strike="sngStrike"/>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None/>
            </a:pPr>
            <a:r>
              <a:rPr b="1" lang="en-US"/>
              <a:t>Suggested script in Spanish</a:t>
            </a:r>
            <a:endParaRPr i="1"/>
          </a:p>
          <a:p>
            <a:pPr indent="-171450" lvl="0" marL="171450" rtl="0" algn="l">
              <a:spcBef>
                <a:spcPts val="0"/>
              </a:spcBef>
              <a:spcAft>
                <a:spcPts val="0"/>
              </a:spcAft>
              <a:buClr>
                <a:schemeClr val="dk1"/>
              </a:buClr>
              <a:buSzPts val="1200"/>
              <a:buChar char="•"/>
            </a:pPr>
            <a:r>
              <a:rPr i="1" lang="en-US">
                <a:solidFill>
                  <a:srgbClr val="202124"/>
                </a:solidFill>
              </a:rPr>
              <a:t>Tenemos un mapa digital claro para guiarnos a través del programa Springboard. Ya han oído hablar de él. ¡Es Springboard Connect!</a:t>
            </a:r>
            <a:endParaRPr i="1">
              <a:solidFill>
                <a:srgbClr val="202124"/>
              </a:solidFill>
            </a:endParaRPr>
          </a:p>
          <a:p>
            <a:pPr indent="-171450" lvl="0" marL="171450" rtl="0" algn="l">
              <a:spcBef>
                <a:spcPts val="0"/>
              </a:spcBef>
              <a:spcAft>
                <a:spcPts val="0"/>
              </a:spcAft>
              <a:buClr>
                <a:schemeClr val="dk1"/>
              </a:buClr>
              <a:buSzPts val="1200"/>
              <a:buChar char="•"/>
            </a:pPr>
            <a:r>
              <a:rPr i="1" lang="en-US">
                <a:solidFill>
                  <a:srgbClr val="202124"/>
                </a:solidFill>
              </a:rPr>
              <a:t>Este increíble recurso es una aplicación de mensajes de texto basada en la web (no se requiere descarga)</a:t>
            </a:r>
            <a:endParaRPr i="1">
              <a:solidFill>
                <a:srgbClr val="202124"/>
              </a:solidFill>
            </a:endParaRPr>
          </a:p>
          <a:p>
            <a:pPr indent="-171450" lvl="0" marL="171450" rtl="0" algn="l">
              <a:spcBef>
                <a:spcPts val="0"/>
              </a:spcBef>
              <a:spcAft>
                <a:spcPts val="0"/>
              </a:spcAft>
              <a:buClr>
                <a:schemeClr val="dk1"/>
              </a:buClr>
              <a:buSzPts val="1200"/>
              <a:buChar char="•"/>
            </a:pPr>
            <a:r>
              <a:rPr i="1" lang="en-US">
                <a:solidFill>
                  <a:srgbClr val="202124"/>
                </a:solidFill>
              </a:rPr>
              <a:t>Springboard Connect mantiene el plan de acción de su hijo en primera línea. Esta es una estrategia específica para su hijo que le va a ayudar a lograr sus metas de lectura. </a:t>
            </a:r>
            <a:endParaRPr i="1">
              <a:solidFill>
                <a:srgbClr val="202124"/>
              </a:solidFill>
            </a:endParaRPr>
          </a:p>
          <a:p>
            <a:pPr indent="-184150" lvl="0" marL="171450" rtl="0" algn="l">
              <a:spcBef>
                <a:spcPts val="0"/>
              </a:spcBef>
              <a:spcAft>
                <a:spcPts val="0"/>
              </a:spcAft>
              <a:buClr>
                <a:srgbClr val="202124"/>
              </a:buClr>
              <a:buSzPts val="1400"/>
              <a:buChar char="•"/>
            </a:pPr>
            <a:r>
              <a:rPr i="1" lang="en-US">
                <a:solidFill>
                  <a:srgbClr val="202124"/>
                </a:solidFill>
              </a:rPr>
              <a:t>Usted puede monitorear el tiempo que pasa su hijo leyendo por medio de [ways they should track]</a:t>
            </a:r>
            <a:endParaRPr b="1"/>
          </a:p>
          <a:p>
            <a:pPr indent="0" lvl="0" marL="457200" rtl="0" algn="l">
              <a:lnSpc>
                <a:spcPct val="100000"/>
              </a:lnSpc>
              <a:spcBef>
                <a:spcPts val="0"/>
              </a:spcBef>
              <a:spcAft>
                <a:spcPts val="0"/>
              </a:spcAft>
              <a:buNone/>
            </a:pPr>
            <a:r>
              <a:t/>
            </a:r>
            <a:endParaRPr i="1">
              <a:solidFill>
                <a:srgbClr val="202124"/>
              </a:solidFill>
            </a:endParaRPr>
          </a:p>
          <a:p>
            <a:pPr indent="0" lvl="0" marL="457200" marR="0" rtl="0" algn="l">
              <a:lnSpc>
                <a:spcPct val="100000"/>
              </a:lnSpc>
              <a:spcBef>
                <a:spcPts val="0"/>
              </a:spcBef>
              <a:spcAft>
                <a:spcPts val="0"/>
              </a:spcAft>
              <a:buSzPts val="1400"/>
              <a:buNone/>
            </a:pPr>
            <a:r>
              <a:t/>
            </a:r>
            <a:endParaRPr b="1"/>
          </a:p>
          <a:p>
            <a:pPr indent="-228600" lvl="0" marL="457200" marR="0" rtl="0" algn="l">
              <a:lnSpc>
                <a:spcPct val="100000"/>
              </a:lnSpc>
              <a:spcBef>
                <a:spcPts val="0"/>
              </a:spcBef>
              <a:spcAft>
                <a:spcPts val="0"/>
              </a:spcAft>
              <a:buClr>
                <a:srgbClr val="000000"/>
              </a:buClr>
              <a:buSzPts val="1400"/>
              <a:buFont typeface="Arial"/>
              <a:buNone/>
            </a:pPr>
            <a:br>
              <a:rPr i="1" lang="en-US"/>
            </a:br>
            <a:endParaRPr i="1"/>
          </a:p>
        </p:txBody>
      </p:sp>
      <p:sp>
        <p:nvSpPr>
          <p:cNvPr id="576" name="Google Shape;5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317500" lvl="0" marL="457200" rtl="0" algn="l">
              <a:spcBef>
                <a:spcPts val="0"/>
              </a:spcBef>
              <a:spcAft>
                <a:spcPts val="0"/>
              </a:spcAft>
              <a:buClr>
                <a:schemeClr val="dk1"/>
              </a:buClr>
              <a:buSzPts val="1400"/>
              <a:buChar char="•"/>
            </a:pPr>
            <a:r>
              <a:rPr lang="en-US"/>
              <a:t>Share the ways families can earn rewards.</a:t>
            </a:r>
            <a:endParaRPr/>
          </a:p>
          <a:p>
            <a:pPr indent="-317500" lvl="0" marL="457200" rtl="0" algn="l">
              <a:spcBef>
                <a:spcPts val="0"/>
              </a:spcBef>
              <a:spcAft>
                <a:spcPts val="0"/>
              </a:spcAft>
              <a:buSzPts val="1400"/>
              <a:buChar char="•"/>
            </a:pPr>
            <a:r>
              <a:rPr lang="en-US"/>
              <a:t>Use the resource </a:t>
            </a:r>
            <a:r>
              <a:rPr i="1" lang="en-US"/>
              <a:t>How do I earn rewards? </a:t>
            </a:r>
            <a:r>
              <a:rPr lang="en-US"/>
              <a:t>to help you. If you are unsure, speak to your Springboard coach.</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i="1"/>
          </a:p>
          <a:p>
            <a:pPr indent="0" lvl="0" marL="457200" marR="0" rtl="0" algn="l">
              <a:lnSpc>
                <a:spcPct val="100000"/>
              </a:lnSpc>
              <a:spcBef>
                <a:spcPts val="0"/>
              </a:spcBef>
              <a:spcAft>
                <a:spcPts val="0"/>
              </a:spcAft>
              <a:buClr>
                <a:srgbClr val="006FB6"/>
              </a:buClr>
              <a:buSzPts val="1200"/>
              <a:buFont typeface="Calibri"/>
              <a:buNone/>
            </a:pPr>
            <a:r>
              <a:t/>
            </a:r>
            <a:endParaRPr b="1"/>
          </a:p>
          <a:p>
            <a:pPr indent="0" lvl="0" marL="0" rtl="0" algn="l">
              <a:lnSpc>
                <a:spcPct val="100000"/>
              </a:lnSpc>
              <a:spcBef>
                <a:spcPts val="0"/>
              </a:spcBef>
              <a:spcAft>
                <a:spcPts val="0"/>
              </a:spcAft>
              <a:buSzPts val="1400"/>
              <a:buNone/>
            </a:pPr>
            <a:r>
              <a:rPr b="1" lang="en-US"/>
              <a:t>Suggested script</a:t>
            </a:r>
            <a:endParaRPr i="1"/>
          </a:p>
          <a:p>
            <a:pPr indent="-317500" lvl="0" marL="457200" rtl="0" algn="l">
              <a:spcBef>
                <a:spcPts val="0"/>
              </a:spcBef>
              <a:spcAft>
                <a:spcPts val="0"/>
              </a:spcAft>
              <a:buClr>
                <a:schemeClr val="dk1"/>
              </a:buClr>
              <a:buSzPts val="1400"/>
              <a:buChar char="•"/>
            </a:pPr>
            <a:r>
              <a:rPr i="1" lang="en-US"/>
              <a:t>In order to get </a:t>
            </a:r>
            <a:r>
              <a:rPr i="1" lang="en-US"/>
              <a:t>reading</a:t>
            </a:r>
            <a:r>
              <a:rPr i="1" lang="en-US"/>
              <a:t> rewards, you must [insert].</a:t>
            </a:r>
            <a:endParaRPr>
              <a:extLst>
                <a:ext uri="http://customooxmlschemas.google.com/">
                  <go:slidesCustomData xmlns:go="http://customooxmlschemas.google.com/" textRoundtripDataId="21"/>
                </a:ext>
              </a:extLst>
            </a:endParaRPr>
          </a:p>
          <a:p>
            <a:pPr indent="0" lvl="0" marL="457200" rtl="0" algn="l">
              <a:lnSpc>
                <a:spcPct val="100000"/>
              </a:lnSpc>
              <a:spcBef>
                <a:spcPts val="0"/>
              </a:spcBef>
              <a:spcAft>
                <a:spcPts val="0"/>
              </a:spcAft>
              <a:buNone/>
            </a:pPr>
            <a:r>
              <a:t/>
            </a:r>
            <a:endParaRPr i="1"/>
          </a:p>
          <a:p>
            <a:pPr indent="0" lvl="0" marL="0" rtl="0" algn="l">
              <a:lnSpc>
                <a:spcPct val="100000"/>
              </a:lnSpc>
              <a:spcBef>
                <a:spcPts val="0"/>
              </a:spcBef>
              <a:spcAft>
                <a:spcPts val="0"/>
              </a:spcAft>
              <a:buSzPts val="1400"/>
              <a:buNone/>
            </a:pPr>
            <a:r>
              <a:t/>
            </a:r>
            <a:endParaRPr i="1"/>
          </a:p>
          <a:p>
            <a:pPr indent="0" lvl="0" marL="0" rtl="0" algn="l">
              <a:spcBef>
                <a:spcPts val="0"/>
              </a:spcBef>
              <a:spcAft>
                <a:spcPts val="0"/>
              </a:spcAft>
              <a:buClr>
                <a:schemeClr val="dk1"/>
              </a:buClr>
              <a:buSzPts val="1400"/>
              <a:buFont typeface="Arial"/>
              <a:buNone/>
            </a:pPr>
            <a:r>
              <a:rPr b="1" i="1" lang="en-US"/>
              <a:t>Suggested script in Spanish: </a:t>
            </a:r>
            <a:endParaRPr i="1"/>
          </a:p>
          <a:p>
            <a:pPr indent="-317500" lvl="0" marL="457200" rtl="0" algn="l">
              <a:spcBef>
                <a:spcPts val="0"/>
              </a:spcBef>
              <a:spcAft>
                <a:spcPts val="0"/>
              </a:spcAft>
              <a:buClr>
                <a:schemeClr val="dk1"/>
              </a:buClr>
              <a:buSzPts val="1400"/>
              <a:buChar char="●"/>
            </a:pPr>
            <a:r>
              <a:rPr i="1" lang="en-US"/>
              <a:t>Para recibir recompensas de lectura, uno tiene que [insert]</a:t>
            </a:r>
            <a:endParaRPr b="1"/>
          </a:p>
          <a:p>
            <a:pPr indent="-139700" lvl="0" marL="457200" marR="0" rtl="0" algn="l">
              <a:lnSpc>
                <a:spcPct val="100000"/>
              </a:lnSpc>
              <a:spcBef>
                <a:spcPts val="0"/>
              </a:spcBef>
              <a:spcAft>
                <a:spcPts val="0"/>
              </a:spcAft>
              <a:buSzPts val="1400"/>
              <a:buFont typeface="Arial"/>
              <a:buNone/>
            </a:pPr>
            <a:r>
              <a:t/>
            </a:r>
            <a:endParaRPr i="1"/>
          </a:p>
        </p:txBody>
      </p:sp>
      <p:sp>
        <p:nvSpPr>
          <p:cNvPr id="587" name="Google Shape;58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0" lvl="0" marL="0" marR="0" rtl="0" algn="l">
              <a:lnSpc>
                <a:spcPct val="100000"/>
              </a:lnSpc>
              <a:spcBef>
                <a:spcPts val="0"/>
              </a:spcBef>
              <a:spcAft>
                <a:spcPts val="0"/>
              </a:spcAft>
              <a:buClr>
                <a:srgbClr val="006FB6"/>
              </a:buClr>
              <a:buSzPts val="1200"/>
              <a:buFont typeface="Calibri"/>
              <a:buNone/>
            </a:pPr>
            <a:r>
              <a:rPr b="0" lang="en-US"/>
              <a:t>n/a</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marR="0" rtl="0" algn="l">
              <a:lnSpc>
                <a:spcPct val="100000"/>
              </a:lnSpc>
              <a:spcBef>
                <a:spcPts val="0"/>
              </a:spcBef>
              <a:spcAft>
                <a:spcPts val="0"/>
              </a:spcAft>
              <a:buClr>
                <a:srgbClr val="006FB6"/>
              </a:buClr>
              <a:buSzPts val="1200"/>
              <a:buFont typeface="Calibri"/>
              <a:buNone/>
            </a:pPr>
            <a:r>
              <a:rPr b="1" lang="en-US"/>
              <a:t>Suggested script</a:t>
            </a:r>
            <a:endParaRPr/>
          </a:p>
          <a:p>
            <a:pPr indent="0" lvl="0" marL="0" marR="0" rtl="0" algn="l">
              <a:lnSpc>
                <a:spcPct val="100000"/>
              </a:lnSpc>
              <a:spcBef>
                <a:spcPts val="0"/>
              </a:spcBef>
              <a:spcAft>
                <a:spcPts val="0"/>
              </a:spcAft>
              <a:buClr>
                <a:srgbClr val="006FB6"/>
              </a:buClr>
              <a:buSzPts val="1200"/>
              <a:buFont typeface="Calibri"/>
              <a:buNone/>
            </a:pPr>
            <a:r>
              <a:rPr i="1" lang="en-US"/>
              <a:t>Now, we can’t practice reading unless we have books. So we have one more digital tool for you! You’ll have thousands of books, at your fingertips, through Kids A-Z. Your child’s teacher will give you all the information you need to sign up for this resource.</a:t>
            </a:r>
            <a:endParaRPr i="1"/>
          </a:p>
          <a:p>
            <a:pPr indent="0" lvl="0" marL="0" marR="0" rtl="0" algn="l">
              <a:lnSpc>
                <a:spcPct val="100000"/>
              </a:lnSpc>
              <a:spcBef>
                <a:spcPts val="0"/>
              </a:spcBef>
              <a:spcAft>
                <a:spcPts val="0"/>
              </a:spcAft>
              <a:buClr>
                <a:srgbClr val="006FB6"/>
              </a:buClr>
              <a:buSzPts val="1200"/>
              <a:buFont typeface="Calibri"/>
              <a:buNone/>
            </a:pPr>
            <a:r>
              <a:t/>
            </a:r>
            <a:endParaRPr i="1"/>
          </a:p>
          <a:p>
            <a:pPr indent="0" lvl="0" marL="0" rtl="0" algn="l">
              <a:spcBef>
                <a:spcPts val="0"/>
              </a:spcBef>
              <a:spcAft>
                <a:spcPts val="0"/>
              </a:spcAft>
              <a:buClr>
                <a:schemeClr val="dk1"/>
              </a:buClr>
              <a:buSzPts val="1100"/>
              <a:buFont typeface="Arial"/>
              <a:buNone/>
            </a:pPr>
            <a:r>
              <a:rPr b="1" lang="en-US"/>
              <a:t>Suggested script in Spanish</a:t>
            </a:r>
            <a:endParaRPr i="1"/>
          </a:p>
          <a:p>
            <a:pPr indent="0" lvl="0" marL="0" rtl="0" algn="l">
              <a:spcBef>
                <a:spcPts val="0"/>
              </a:spcBef>
              <a:spcAft>
                <a:spcPts val="0"/>
              </a:spcAft>
              <a:buClr>
                <a:srgbClr val="006FB6"/>
              </a:buClr>
              <a:buSzPts val="1200"/>
              <a:buFont typeface="Calibri"/>
              <a:buNone/>
            </a:pPr>
            <a:r>
              <a:rPr i="1" lang="en-US"/>
              <a:t>Ahora bien, no podemos practicar la lectura a menos que tengamos libros. ¡Así que tenemos una herramienta digital más para usted! Tendrá miles de libros, al alcance de tu mano, a través de Kids A-Z. La maestra de su hijo le dará toda la información que necesita para inscribirse en este recurso</a:t>
            </a:r>
            <a:endParaRPr i="1"/>
          </a:p>
          <a:p>
            <a:pPr indent="0" lvl="0" marL="0" rtl="0" algn="l">
              <a:lnSpc>
                <a:spcPct val="100000"/>
              </a:lnSpc>
              <a:spcBef>
                <a:spcPts val="0"/>
              </a:spcBef>
              <a:spcAft>
                <a:spcPts val="0"/>
              </a:spcAft>
              <a:buClr>
                <a:srgbClr val="006FB6"/>
              </a:buClr>
              <a:buSzPts val="1200"/>
              <a:buFont typeface="Calibri"/>
              <a:buNone/>
            </a:pPr>
            <a:r>
              <a:t/>
            </a:r>
            <a:endParaRPr b="1"/>
          </a:p>
          <a:p>
            <a:pPr indent="0" lvl="0" marL="0" marR="0" rtl="0" algn="l">
              <a:lnSpc>
                <a:spcPct val="100000"/>
              </a:lnSpc>
              <a:spcBef>
                <a:spcPts val="0"/>
              </a:spcBef>
              <a:spcAft>
                <a:spcPts val="0"/>
              </a:spcAft>
              <a:buClr>
                <a:srgbClr val="006FB6"/>
              </a:buClr>
              <a:buSzPts val="1200"/>
              <a:buFont typeface="Calibri"/>
              <a:buNone/>
            </a:pPr>
            <a:r>
              <a:t/>
            </a:r>
            <a:endParaRPr i="1"/>
          </a:p>
        </p:txBody>
      </p:sp>
      <p:sp>
        <p:nvSpPr>
          <p:cNvPr id="595" name="Google Shape;59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7e27b04af9_0_16:notes"/>
          <p:cNvSpPr/>
          <p:nvPr>
            <p:ph idx="2" type="sldImg"/>
          </p:nvPr>
        </p:nvSpPr>
        <p:spPr>
          <a:xfrm>
            <a:off x="398463" y="693738"/>
            <a:ext cx="6153300" cy="346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17e27b04af9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chemeClr val="dk1"/>
              </a:buClr>
              <a:buSzPts val="1200"/>
              <a:buFont typeface="Calibri"/>
              <a:buNone/>
            </a:pPr>
            <a:r>
              <a:rPr b="1" lang="en-US">
                <a:latin typeface="Calibri"/>
                <a:ea typeface="Calibri"/>
                <a:cs typeface="Calibri"/>
                <a:sym typeface="Calibri"/>
              </a:rPr>
              <a:t>Facilitator </a:t>
            </a:r>
            <a:r>
              <a:rPr b="1" lang="en-US"/>
              <a:t>n</a:t>
            </a:r>
            <a:r>
              <a:rPr b="1" lang="en-US">
                <a:latin typeface="Calibri"/>
                <a:ea typeface="Calibri"/>
                <a:cs typeface="Calibri"/>
                <a:sym typeface="Calibri"/>
              </a:rPr>
              <a:t>ote</a:t>
            </a:r>
            <a:endParaRPr/>
          </a:p>
          <a:p>
            <a:pPr indent="-292100" lvl="0" marL="457200" rtl="0" algn="l">
              <a:lnSpc>
                <a:spcPct val="100000"/>
              </a:lnSpc>
              <a:spcBef>
                <a:spcPts val="0"/>
              </a:spcBef>
              <a:spcAft>
                <a:spcPts val="0"/>
              </a:spcAft>
              <a:buSzPts val="1000"/>
              <a:buChar char="●"/>
            </a:pPr>
            <a:r>
              <a:rPr b="0" lang="en-US"/>
              <a:t>Note: This will vary from site to site; be prepared to share the dates and time your site will be holding </a:t>
            </a:r>
            <a:r>
              <a:rPr lang="en-US"/>
              <a:t>Family Workshop</a:t>
            </a:r>
            <a:r>
              <a:rPr b="0" lang="en-US"/>
              <a:t>s </a:t>
            </a:r>
            <a:endParaRPr/>
          </a:p>
        </p:txBody>
      </p:sp>
      <p:sp>
        <p:nvSpPr>
          <p:cNvPr id="608" name="Google Shape;608;g17e27b04af9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7e27b04af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7e27b04af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t>Facilitator </a:t>
            </a:r>
            <a:r>
              <a:rPr b="1" lang="en-US">
                <a:extLst>
                  <a:ext uri="http://customooxmlschemas.google.com/">
                    <go:slidesCustomData xmlns:go="http://customooxmlschemas.google.com/" textRoundtripDataId="23"/>
                  </a:ext>
                </a:extLst>
              </a:rPr>
              <a:t>note</a:t>
            </a:r>
            <a:endParaRPr/>
          </a:p>
          <a:p>
            <a:pPr indent="-292100" lvl="0" marL="457200" marR="0" rtl="0" algn="l">
              <a:lnSpc>
                <a:spcPct val="100000"/>
              </a:lnSpc>
              <a:spcBef>
                <a:spcPts val="0"/>
              </a:spcBef>
              <a:spcAft>
                <a:spcPts val="0"/>
              </a:spcAft>
              <a:buSzPts val="1000"/>
              <a:buChar char="●"/>
            </a:pPr>
            <a:r>
              <a:rPr lang="en-US"/>
              <a:t>Fill in your program specific information here.</a:t>
            </a:r>
            <a:endParaRPr/>
          </a:p>
        </p:txBody>
      </p:sp>
      <p:sp>
        <p:nvSpPr>
          <p:cNvPr id="616" name="Google Shape;616;g17e27b04af9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7e27b04af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17e27b04af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a:t>Facilitator note</a:t>
            </a:r>
            <a:endParaRPr b="1"/>
          </a:p>
          <a:p>
            <a:pPr indent="-317500" lvl="0" marL="457200" marR="0" rtl="0" algn="l">
              <a:lnSpc>
                <a:spcPct val="100000"/>
              </a:lnSpc>
              <a:spcBef>
                <a:spcPts val="0"/>
              </a:spcBef>
              <a:spcAft>
                <a:spcPts val="0"/>
              </a:spcAft>
              <a:buSzPts val="1400"/>
              <a:buChar char="●"/>
            </a:pPr>
            <a:r>
              <a:rPr lang="en-US"/>
              <a:t>Make </a:t>
            </a:r>
            <a:r>
              <a:rPr lang="en-US"/>
              <a:t>yourself</a:t>
            </a:r>
            <a:r>
              <a:rPr lang="en-US"/>
              <a:t> available for questions and answers during this time.</a:t>
            </a:r>
            <a:endParaRPr/>
          </a:p>
        </p:txBody>
      </p:sp>
      <p:sp>
        <p:nvSpPr>
          <p:cNvPr id="625" name="Google Shape;625;g17e27b04af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0" lvl="0" marL="0" marR="0" rtl="0" algn="l">
              <a:lnSpc>
                <a:spcPct val="100000"/>
              </a:lnSpc>
              <a:spcBef>
                <a:spcPts val="0"/>
              </a:spcBef>
              <a:spcAft>
                <a:spcPts val="0"/>
              </a:spcAft>
              <a:buClr>
                <a:srgbClr val="006FB6"/>
              </a:buClr>
              <a:buSzPts val="1200"/>
              <a:buFont typeface="Calibri"/>
              <a:buNone/>
            </a:pPr>
            <a:r>
              <a:rPr b="0" lang="en-US"/>
              <a:t>n/a</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marR="0" rtl="0" algn="l">
              <a:lnSpc>
                <a:spcPct val="100000"/>
              </a:lnSpc>
              <a:spcBef>
                <a:spcPts val="0"/>
              </a:spcBef>
              <a:spcAft>
                <a:spcPts val="0"/>
              </a:spcAft>
              <a:buClr>
                <a:srgbClr val="006FB6"/>
              </a:buClr>
              <a:buSzPts val="1200"/>
              <a:buFont typeface="Calibri"/>
              <a:buNone/>
            </a:pPr>
            <a:r>
              <a:rPr b="1" lang="en-US"/>
              <a:t>Suggested script</a:t>
            </a:r>
            <a:endParaRPr/>
          </a:p>
          <a:p>
            <a:pPr indent="0" lvl="0" marL="0" marR="0" rtl="0" algn="l">
              <a:lnSpc>
                <a:spcPct val="100000"/>
              </a:lnSpc>
              <a:spcBef>
                <a:spcPts val="0"/>
              </a:spcBef>
              <a:spcAft>
                <a:spcPts val="0"/>
              </a:spcAft>
              <a:buClr>
                <a:srgbClr val="006FB6"/>
              </a:buClr>
              <a:buSzPts val="1200"/>
              <a:buFont typeface="Calibri"/>
              <a:buNone/>
            </a:pPr>
            <a:r>
              <a:rPr i="1" lang="en-US"/>
              <a:t>You’re ready to begin your </a:t>
            </a:r>
            <a:r>
              <a:rPr i="1" lang="en-US"/>
              <a:t>Springboard</a:t>
            </a:r>
            <a:r>
              <a:rPr i="1" lang="en-US"/>
              <a:t> journey! Your child’s teacher will reach out to schedule a brief meeting to get to know you and your child better.</a:t>
            </a:r>
            <a:endParaRPr/>
          </a:p>
          <a:p>
            <a:pPr indent="0" lvl="0" marL="0" marR="0" rtl="0" algn="l">
              <a:lnSpc>
                <a:spcPct val="100000"/>
              </a:lnSpc>
              <a:spcBef>
                <a:spcPts val="0"/>
              </a:spcBef>
              <a:spcAft>
                <a:spcPts val="0"/>
              </a:spcAft>
              <a:buClr>
                <a:srgbClr val="006FB6"/>
              </a:buClr>
              <a:buSzPts val="1200"/>
              <a:buFont typeface="Calibri"/>
              <a:buNone/>
            </a:pPr>
            <a:r>
              <a:t/>
            </a:r>
            <a:endParaRPr/>
          </a:p>
          <a:p>
            <a:pPr indent="0" lvl="0" marL="0" rtl="0" algn="l">
              <a:spcBef>
                <a:spcPts val="0"/>
              </a:spcBef>
              <a:spcAft>
                <a:spcPts val="0"/>
              </a:spcAft>
              <a:buClr>
                <a:schemeClr val="dk1"/>
              </a:buClr>
              <a:buSzPts val="1100"/>
              <a:buFont typeface="Arial"/>
              <a:buNone/>
            </a:pPr>
            <a:r>
              <a:rPr b="1" lang="en-US"/>
              <a:t>Suggested script in Spanish</a:t>
            </a:r>
            <a:r>
              <a:rPr lang="en-US"/>
              <a:t> </a:t>
            </a:r>
            <a:endParaRPr/>
          </a:p>
          <a:p>
            <a:pPr indent="0" lvl="0" marL="0" rtl="0" algn="l">
              <a:spcBef>
                <a:spcPts val="0"/>
              </a:spcBef>
              <a:spcAft>
                <a:spcPts val="0"/>
              </a:spcAft>
              <a:buClr>
                <a:srgbClr val="006FB6"/>
              </a:buClr>
              <a:buSzPts val="1200"/>
              <a:buFont typeface="Calibri"/>
              <a:buNone/>
            </a:pPr>
            <a:r>
              <a:rPr i="1" lang="en-US"/>
              <a:t>¡Está listo para comenzar su viaje en Springboard! La maestra de su hijo se pondrá en contacto para programar una breve reunión para conocerlo mejor a usted y a su hijo.</a:t>
            </a:r>
            <a:endParaRPr/>
          </a:p>
          <a:p>
            <a:pPr indent="0" lvl="0" marL="228600" rtl="0" algn="l">
              <a:spcBef>
                <a:spcPts val="0"/>
              </a:spcBef>
              <a:spcAft>
                <a:spcPts val="0"/>
              </a:spcAft>
              <a:buClr>
                <a:schemeClr val="dk1"/>
              </a:buClr>
              <a:buSzPts val="1400"/>
              <a:buFont typeface="Arial"/>
              <a:buNone/>
            </a:pPr>
            <a:r>
              <a:rPr lang="en-US"/>
              <a:t> </a:t>
            </a:r>
            <a:endParaRPr b="1"/>
          </a:p>
          <a:p>
            <a:pPr indent="-228600" lvl="0" marL="457200" marR="0" rtl="0" algn="l">
              <a:lnSpc>
                <a:spcPct val="100000"/>
              </a:lnSpc>
              <a:spcBef>
                <a:spcPts val="0"/>
              </a:spcBef>
              <a:spcAft>
                <a:spcPts val="0"/>
              </a:spcAft>
              <a:buSzPts val="1400"/>
              <a:buNone/>
            </a:pPr>
            <a:r>
              <a:t/>
            </a:r>
            <a:endParaRPr/>
          </a:p>
        </p:txBody>
      </p:sp>
      <p:sp>
        <p:nvSpPr>
          <p:cNvPr id="634" name="Google Shape;63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0" lvl="0" marL="0" marR="0" rtl="0" algn="l">
              <a:lnSpc>
                <a:spcPct val="100000"/>
              </a:lnSpc>
              <a:spcBef>
                <a:spcPts val="0"/>
              </a:spcBef>
              <a:spcAft>
                <a:spcPts val="0"/>
              </a:spcAft>
              <a:buClr>
                <a:srgbClr val="006FB6"/>
              </a:buClr>
              <a:buSzPts val="1200"/>
              <a:buFont typeface="Calibri"/>
              <a:buNone/>
            </a:pPr>
            <a:r>
              <a:rPr b="0" lang="en-US"/>
              <a:t>The slide is animated. Push click on the * of each of the scripted points below.</a:t>
            </a:r>
            <a:endParaRPr/>
          </a:p>
          <a:p>
            <a:pPr indent="0" lvl="0" marL="0" marR="0" rtl="0" algn="l">
              <a:lnSpc>
                <a:spcPct val="100000"/>
              </a:lnSpc>
              <a:spcBef>
                <a:spcPts val="0"/>
              </a:spcBef>
              <a:spcAft>
                <a:spcPts val="0"/>
              </a:spcAft>
              <a:buClr>
                <a:srgbClr val="006FB6"/>
              </a:buClr>
              <a:buSzPts val="1200"/>
              <a:buFont typeface="Calibri"/>
              <a:buNone/>
            </a:pPr>
            <a:r>
              <a:t/>
            </a:r>
            <a:endParaRPr b="0"/>
          </a:p>
          <a:p>
            <a:pPr indent="0" lvl="0" marL="0" rtl="0" algn="l">
              <a:lnSpc>
                <a:spcPct val="100000"/>
              </a:lnSpc>
              <a:spcBef>
                <a:spcPts val="0"/>
              </a:spcBef>
              <a:spcAft>
                <a:spcPts val="0"/>
              </a:spcAft>
              <a:buSzPts val="1400"/>
              <a:buNone/>
            </a:pPr>
            <a:r>
              <a:rPr b="1" lang="en-US"/>
              <a:t>Suggested script</a:t>
            </a:r>
            <a:endParaRPr/>
          </a:p>
          <a:p>
            <a:pPr indent="-304800" lvl="0" marL="457200" rtl="0" algn="l">
              <a:lnSpc>
                <a:spcPct val="100000"/>
              </a:lnSpc>
              <a:spcBef>
                <a:spcPts val="0"/>
              </a:spcBef>
              <a:spcAft>
                <a:spcPts val="0"/>
              </a:spcAft>
              <a:buClr>
                <a:schemeClr val="dk1"/>
              </a:buClr>
              <a:buSzPts val="1200"/>
              <a:buChar char="●"/>
            </a:pPr>
            <a:r>
              <a:rPr i="1" lang="en-US"/>
              <a:t>A</a:t>
            </a:r>
            <a:r>
              <a:rPr i="1" lang="en-US">
                <a:extLst>
                  <a:ext uri="http://customooxmlschemas.google.com/">
                    <go:slidesCustomData xmlns:go="http://customooxmlschemas.google.com/" textRoundtripDataId="2"/>
                  </a:ext>
                </a:extLst>
              </a:rPr>
              <a:t> </a:t>
            </a:r>
            <a:r>
              <a:rPr i="1" lang="en-US">
                <a:extLst>
                  <a:ext uri="http://customooxmlschemas.google.com/">
                    <go:slidesCustomData xmlns:go="http://customooxmlschemas.google.com/" textRoundtripDataId="3"/>
                  </a:ext>
                </a:extLst>
              </a:rPr>
              <a:t>Springboard program</a:t>
            </a:r>
            <a:r>
              <a:rPr i="1" lang="en-US">
                <a:extLst>
                  <a:ext uri="http://customooxmlschemas.google.com/">
                    <go:slidesCustomData xmlns:go="http://customooxmlschemas.google.com/" textRoundtripDataId="4"/>
                  </a:ext>
                </a:extLst>
              </a:rPr>
              <a:t> </a:t>
            </a:r>
            <a:r>
              <a:rPr i="1" lang="en-US"/>
              <a:t>is a short, focused reading program , designed to give your child a reading boost. </a:t>
            </a:r>
            <a:endParaRPr i="1"/>
          </a:p>
          <a:p>
            <a:pPr indent="-304800" lvl="0" marL="457200" rtl="0" algn="l">
              <a:lnSpc>
                <a:spcPct val="100000"/>
              </a:lnSpc>
              <a:spcBef>
                <a:spcPts val="0"/>
              </a:spcBef>
              <a:spcAft>
                <a:spcPts val="0"/>
              </a:spcAft>
              <a:buClr>
                <a:schemeClr val="dk1"/>
              </a:buClr>
              <a:buSzPts val="1200"/>
              <a:buChar char="●"/>
            </a:pPr>
            <a:r>
              <a:rPr i="1" lang="en-US"/>
              <a:t>*It’s a program that works because it’s based on relationships—the irreplaceable relationship you have with your child and the working relationship you and your child build with a teacher. Everything we do in the program helps develop our reading team.</a:t>
            </a:r>
            <a:endParaRPr i="1"/>
          </a:p>
          <a:p>
            <a:pPr indent="-304800" lvl="0" marL="457200" rtl="0" algn="l">
              <a:lnSpc>
                <a:spcPct val="100000"/>
              </a:lnSpc>
              <a:spcBef>
                <a:spcPts val="0"/>
              </a:spcBef>
              <a:spcAft>
                <a:spcPts val="0"/>
              </a:spcAft>
              <a:buClr>
                <a:schemeClr val="dk1"/>
              </a:buClr>
              <a:buSzPts val="1200"/>
              <a:buChar char="●"/>
            </a:pPr>
            <a:r>
              <a:rPr i="1" lang="en-US"/>
              <a:t>*It’s short, based on the reading skills your child is already working on so it’s not something “extra”, it’s focused. </a:t>
            </a:r>
            <a:endParaRPr i="1"/>
          </a:p>
          <a:p>
            <a:pPr indent="-304800" lvl="0" marL="457200" rtl="0" algn="l">
              <a:lnSpc>
                <a:spcPct val="100000"/>
              </a:lnSpc>
              <a:spcBef>
                <a:spcPts val="0"/>
              </a:spcBef>
              <a:spcAft>
                <a:spcPts val="0"/>
              </a:spcAft>
              <a:buClr>
                <a:schemeClr val="dk1"/>
              </a:buClr>
              <a:buSzPts val="1200"/>
              <a:buChar char="●"/>
            </a:pPr>
            <a:r>
              <a:rPr i="1" lang="en-US"/>
              <a:t>*And a </a:t>
            </a:r>
            <a:r>
              <a:rPr i="1" lang="en-US"/>
              <a:t>Springboard program</a:t>
            </a:r>
            <a:r>
              <a:rPr i="1" lang="en-US"/>
              <a:t> works because it zero’s in on what growing readers need most—deliberate practice with a caring and knowledgeable adult. They’ll get lots of practice with you, a teacher, and the whole team together!</a:t>
            </a:r>
            <a:endParaRPr i="1"/>
          </a:p>
          <a:p>
            <a:pPr indent="-304800" lvl="0" marL="457200" rtl="0" algn="l">
              <a:lnSpc>
                <a:spcPct val="100000"/>
              </a:lnSpc>
              <a:spcBef>
                <a:spcPts val="0"/>
              </a:spcBef>
              <a:spcAft>
                <a:spcPts val="0"/>
              </a:spcAft>
              <a:buClr>
                <a:schemeClr val="dk1"/>
              </a:buClr>
              <a:buSzPts val="1200"/>
              <a:buChar char="●"/>
            </a:pPr>
            <a:r>
              <a:rPr i="1" lang="en-US"/>
              <a:t>We like to think of the </a:t>
            </a:r>
            <a:r>
              <a:rPr i="1" lang="en-US"/>
              <a:t>Springboard program</a:t>
            </a:r>
            <a:r>
              <a:rPr i="1" lang="en-US"/>
              <a:t> as a 6-step journey--a journey that begins with a clear goal and ends with a party!</a:t>
            </a:r>
            <a:endParaRPr i="1"/>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400"/>
              <a:buFont typeface="Arial"/>
              <a:buNone/>
            </a:pPr>
            <a:r>
              <a:rPr b="1" lang="en-US"/>
              <a:t>Suggested script in Spanish</a:t>
            </a:r>
            <a:endParaRPr i="1"/>
          </a:p>
          <a:p>
            <a:pPr indent="-304800" lvl="0" marL="457200" rtl="0" algn="l">
              <a:spcBef>
                <a:spcPts val="0"/>
              </a:spcBef>
              <a:spcAft>
                <a:spcPts val="0"/>
              </a:spcAft>
              <a:buClr>
                <a:schemeClr val="dk1"/>
              </a:buClr>
              <a:buSzPts val="1200"/>
              <a:buFont typeface="Calibri"/>
              <a:buChar char="●"/>
            </a:pPr>
            <a:r>
              <a:rPr i="1" lang="en-US"/>
              <a:t>Un programa Springboard es un programa de lectura corto y enfocado, diseñado para darle a su hijo un impulso de lectura.</a:t>
            </a:r>
            <a:endParaRPr i="1"/>
          </a:p>
          <a:p>
            <a:pPr indent="-304800" lvl="0" marL="457200" rtl="0" algn="l">
              <a:spcBef>
                <a:spcPts val="0"/>
              </a:spcBef>
              <a:spcAft>
                <a:spcPts val="0"/>
              </a:spcAft>
              <a:buClr>
                <a:schemeClr val="dk1"/>
              </a:buClr>
              <a:buSzPts val="1200"/>
              <a:buFont typeface="Calibri"/>
              <a:buChar char="●"/>
            </a:pPr>
            <a:r>
              <a:rPr i="1" lang="en-US"/>
              <a:t>Es un programa que funciona porque se basa en las relaciones: la relación irremplazable que usted tiene con su hijo y la relación de trabajo que usted y su hijo construyen con un maestro. Todo lo que hacemos en el programa ayuda a desarrollar nuestro equipo de lectura. </a:t>
            </a:r>
            <a:endParaRPr i="1"/>
          </a:p>
          <a:p>
            <a:pPr indent="-304800" lvl="0" marL="457200" rtl="0" algn="l">
              <a:spcBef>
                <a:spcPts val="0"/>
              </a:spcBef>
              <a:spcAft>
                <a:spcPts val="0"/>
              </a:spcAft>
              <a:buClr>
                <a:schemeClr val="dk1"/>
              </a:buClr>
              <a:buSzPts val="1200"/>
              <a:buFont typeface="Calibri"/>
              <a:buChar char="●"/>
            </a:pPr>
            <a:r>
              <a:rPr i="1" lang="en-US"/>
              <a:t>Es corto, basado en las habilidades de lectura en las que su hijo ya está trabajando, por lo que no es algo "extra", está enfocado.*</a:t>
            </a:r>
            <a:endParaRPr i="1"/>
          </a:p>
          <a:p>
            <a:pPr indent="-304800" lvl="0" marL="457200" rtl="0" algn="l">
              <a:spcBef>
                <a:spcPts val="0"/>
              </a:spcBef>
              <a:spcAft>
                <a:spcPts val="0"/>
              </a:spcAft>
              <a:buClr>
                <a:schemeClr val="dk1"/>
              </a:buClr>
              <a:buSzPts val="1200"/>
              <a:buFont typeface="Calibri"/>
              <a:buChar char="●"/>
            </a:pPr>
            <a:r>
              <a:rPr i="1" lang="en-US"/>
              <a:t>Y un programa Springboard funciona porque se enfoca en lo que los lectores necesitan más: práctica deliberada con un adulto atento y bien informado. ¡Tendrán mucha práctica con Usted, un maestro  y todo el equipo juntos!</a:t>
            </a:r>
            <a:endParaRPr i="1"/>
          </a:p>
          <a:p>
            <a:pPr indent="-304800" lvl="0" marL="457200" rtl="0" algn="l">
              <a:spcBef>
                <a:spcPts val="0"/>
              </a:spcBef>
              <a:spcAft>
                <a:spcPts val="0"/>
              </a:spcAft>
              <a:buClr>
                <a:schemeClr val="dk1"/>
              </a:buClr>
              <a:buSzPts val="1200"/>
              <a:buFont typeface="Calibri"/>
              <a:buChar char="●"/>
            </a:pPr>
            <a:r>
              <a:rPr i="1" lang="en-US"/>
              <a:t>Nos gusta pensar en el programa Springboard como un viaje, ¡un viaje que comienza con un objetivo claro y termina con una fiesta!</a:t>
            </a:r>
            <a:endParaRPr b="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456" name="Google Shape;4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t>Facilitator note</a:t>
            </a:r>
            <a:endParaRPr/>
          </a:p>
          <a:p>
            <a:pPr indent="-228600" lvl="0" marL="457200" marR="0" rtl="0" algn="l">
              <a:lnSpc>
                <a:spcPct val="100000"/>
              </a:lnSpc>
              <a:spcBef>
                <a:spcPts val="0"/>
              </a:spcBef>
              <a:spcAft>
                <a:spcPts val="0"/>
              </a:spcAft>
              <a:buSzPts val="1400"/>
              <a:buFont typeface="Arial"/>
              <a:buChar char="•"/>
            </a:pPr>
            <a:r>
              <a:rPr i="0" lang="en-US"/>
              <a:t>Pause and ask participants to share with a partner (if in-person) or drop in the chat (if virtual) one hope they have </a:t>
            </a:r>
            <a:r>
              <a:rPr lang="en-US"/>
              <a:t>Springboard </a:t>
            </a:r>
            <a:r>
              <a:rPr i="0" lang="en-US">
                <a:extLst>
                  <a:ext uri="http://customooxmlschemas.google.com/">
                    <go:slidesCustomData xmlns:go="http://customooxmlschemas.google.com/" textRoundtripDataId="5"/>
                  </a:ext>
                </a:extLst>
              </a:rPr>
              <a:t> or </a:t>
            </a:r>
            <a:r>
              <a:rPr i="0" lang="en-US"/>
              <a:t>something they’re excited about with the program. </a:t>
            </a:r>
            <a:endParaRPr i="0"/>
          </a:p>
          <a:p>
            <a:pPr indent="-228600" lvl="1" marL="914400" marR="0" rtl="0" algn="l">
              <a:lnSpc>
                <a:spcPct val="100000"/>
              </a:lnSpc>
              <a:spcBef>
                <a:spcPts val="0"/>
              </a:spcBef>
              <a:spcAft>
                <a:spcPts val="0"/>
              </a:spcAft>
              <a:buClr>
                <a:srgbClr val="000000"/>
              </a:buClr>
              <a:buSzPts val="1400"/>
              <a:buFont typeface="Arial"/>
              <a:buChar char="•"/>
            </a:pPr>
            <a:r>
              <a:rPr i="0" lang="en-US"/>
              <a:t>Give adequate wait time. </a:t>
            </a:r>
            <a:endParaRPr/>
          </a:p>
          <a:p>
            <a:pPr indent="-228600" lvl="1" marL="914400" marR="0" rtl="0" algn="l">
              <a:lnSpc>
                <a:spcPct val="100000"/>
              </a:lnSpc>
              <a:spcBef>
                <a:spcPts val="0"/>
              </a:spcBef>
              <a:spcAft>
                <a:spcPts val="0"/>
              </a:spcAft>
              <a:buClr>
                <a:srgbClr val="000000"/>
              </a:buClr>
              <a:buSzPts val="1400"/>
              <a:buFont typeface="Arial"/>
              <a:buChar char="•"/>
            </a:pPr>
            <a:r>
              <a:rPr i="0" lang="en-US"/>
              <a:t>Invite volunteers to share with the group (if in-person)</a:t>
            </a:r>
            <a:endParaRPr/>
          </a:p>
          <a:p>
            <a:pPr indent="-228600" lvl="1" marL="914400" marR="0" rtl="0" algn="l">
              <a:lnSpc>
                <a:spcPct val="100000"/>
              </a:lnSpc>
              <a:spcBef>
                <a:spcPts val="0"/>
              </a:spcBef>
              <a:spcAft>
                <a:spcPts val="0"/>
              </a:spcAft>
              <a:buClr>
                <a:srgbClr val="000000"/>
              </a:buClr>
              <a:buSzPts val="1400"/>
              <a:buFont typeface="Arial"/>
              <a:buChar char="•"/>
            </a:pPr>
            <a:r>
              <a:rPr i="0" lang="en-US"/>
              <a:t>If participants are using the chat, be sure to read the responses and react enthusiastically.</a:t>
            </a:r>
            <a:endParaRPr i="0"/>
          </a:p>
          <a:p>
            <a:pPr indent="-228600" lvl="0" marL="457200" marR="0" rtl="0" algn="l">
              <a:lnSpc>
                <a:spcPct val="100000"/>
              </a:lnSpc>
              <a:spcBef>
                <a:spcPts val="0"/>
              </a:spcBef>
              <a:spcAft>
                <a:spcPts val="0"/>
              </a:spcAft>
              <a:buSzPts val="1400"/>
              <a:buFont typeface="Arial"/>
              <a:buChar char="•"/>
            </a:pPr>
            <a:r>
              <a:rPr i="0" lang="en-US"/>
              <a:t>Encourage participants to share these hopes with their child’s teacher at the </a:t>
            </a:r>
            <a:r>
              <a:rPr lang="en-US"/>
              <a:t>Team-Building Huddle</a:t>
            </a:r>
            <a:r>
              <a:rPr i="0" lang="en-US"/>
              <a:t>.</a:t>
            </a:r>
            <a:endParaRPr i="0"/>
          </a:p>
        </p:txBody>
      </p:sp>
      <p:sp>
        <p:nvSpPr>
          <p:cNvPr id="469" name="Google Shape;4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sz="1200">
                <a:solidFill>
                  <a:srgbClr val="006FB6"/>
                </a:solidFill>
              </a:rPr>
              <a:t> </a:t>
            </a:r>
            <a:r>
              <a:rPr b="1" lang="en-US"/>
              <a:t>Facilitator note</a:t>
            </a:r>
            <a:endParaRPr/>
          </a:p>
          <a:p>
            <a:pPr indent="-171450" lvl="0" marL="171450" marR="0" rtl="0" algn="l">
              <a:lnSpc>
                <a:spcPct val="100000"/>
              </a:lnSpc>
              <a:spcBef>
                <a:spcPts val="0"/>
              </a:spcBef>
              <a:spcAft>
                <a:spcPts val="0"/>
              </a:spcAft>
              <a:buClr>
                <a:srgbClr val="006FB6"/>
              </a:buClr>
              <a:buSzPts val="1200"/>
              <a:buFont typeface="Arial"/>
              <a:buChar char="•"/>
            </a:pPr>
            <a:r>
              <a:rPr b="0" lang="en-US"/>
              <a:t>Share any additional information about </a:t>
            </a:r>
            <a:r>
              <a:rPr lang="en-US"/>
              <a:t>Team-Building Huddle</a:t>
            </a:r>
            <a:r>
              <a:rPr b="0" lang="en-US"/>
              <a:t>s at your site. </a:t>
            </a:r>
            <a:endParaRPr/>
          </a:p>
          <a:p>
            <a:pPr indent="0" lvl="0" marL="0" marR="0" rtl="0" algn="l">
              <a:lnSpc>
                <a:spcPct val="100000"/>
              </a:lnSpc>
              <a:spcBef>
                <a:spcPts val="0"/>
              </a:spcBef>
              <a:spcAft>
                <a:spcPts val="0"/>
              </a:spcAft>
              <a:buClr>
                <a:srgbClr val="006FB6"/>
              </a:buClr>
              <a:buSzPts val="1200"/>
              <a:buFont typeface="Calibri"/>
              <a:buNone/>
            </a:pPr>
            <a:r>
              <a:t/>
            </a:r>
            <a:endParaRPr b="0"/>
          </a:p>
          <a:p>
            <a:pPr indent="0" lvl="0" marL="0" marR="0" rtl="0" algn="l">
              <a:lnSpc>
                <a:spcPct val="100000"/>
              </a:lnSpc>
              <a:spcBef>
                <a:spcPts val="0"/>
              </a:spcBef>
              <a:spcAft>
                <a:spcPts val="0"/>
              </a:spcAft>
              <a:buClr>
                <a:srgbClr val="006FB6"/>
              </a:buClr>
              <a:buSzPts val="1200"/>
              <a:buFont typeface="Calibri"/>
              <a:buNone/>
            </a:pPr>
            <a:r>
              <a:rPr b="1" lang="en-US"/>
              <a:t>Suggested script</a:t>
            </a:r>
            <a:endParaRPr/>
          </a:p>
          <a:p>
            <a:pPr indent="-304800" lvl="0" marL="457200" rtl="0" algn="l">
              <a:lnSpc>
                <a:spcPct val="100000"/>
              </a:lnSpc>
              <a:spcBef>
                <a:spcPts val="0"/>
              </a:spcBef>
              <a:spcAft>
                <a:spcPts val="0"/>
              </a:spcAft>
              <a:buClr>
                <a:schemeClr val="dk1"/>
              </a:buClr>
              <a:buSzPts val="1200"/>
              <a:buChar char="•"/>
            </a:pPr>
            <a:r>
              <a:rPr i="1" lang="en-US"/>
              <a:t>Let’s look more closely at the 6 parts that make up the accelerator</a:t>
            </a:r>
            <a:endParaRPr i="1"/>
          </a:p>
          <a:p>
            <a:pPr indent="-304800" lvl="0" marL="457200" rtl="0" algn="l">
              <a:lnSpc>
                <a:spcPct val="100000"/>
              </a:lnSpc>
              <a:spcBef>
                <a:spcPts val="0"/>
              </a:spcBef>
              <a:spcAft>
                <a:spcPts val="0"/>
              </a:spcAft>
              <a:buClr>
                <a:schemeClr val="dk1"/>
              </a:buClr>
              <a:buSzPts val="1200"/>
              <a:buChar char="•"/>
            </a:pPr>
            <a:r>
              <a:rPr i="1" lang="en-US"/>
              <a:t>It starts with a </a:t>
            </a:r>
            <a:r>
              <a:rPr i="1" lang="en-US"/>
              <a:t>Team-Building Huddle</a:t>
            </a:r>
            <a:r>
              <a:rPr i="1" lang="en-US"/>
              <a:t>. Be</a:t>
            </a:r>
            <a:r>
              <a:rPr i="1" lang="en-US">
                <a:extLst>
                  <a:ext uri="http://customooxmlschemas.google.com/">
                    <go:slidesCustomData xmlns:go="http://customooxmlschemas.google.com/" textRoundtripDataId="7"/>
                  </a:ext>
                </a:extLst>
              </a:rPr>
              <a:t>cause Springboard programs are built on relationships—we build a foundation with a 1:1 meeting between you, your child and their teacher.</a:t>
            </a:r>
            <a:endParaRPr i="1"/>
          </a:p>
          <a:p>
            <a:pPr indent="-317500" lvl="0" marL="457200" rtl="0" algn="l">
              <a:lnSpc>
                <a:spcPct val="100000"/>
              </a:lnSpc>
              <a:spcBef>
                <a:spcPts val="0"/>
              </a:spcBef>
              <a:spcAft>
                <a:spcPts val="0"/>
              </a:spcAft>
              <a:buSzPts val="1400"/>
              <a:buChar char="•"/>
            </a:pPr>
            <a:r>
              <a:rPr i="1" lang="en-US"/>
              <a:t>Our </a:t>
            </a:r>
            <a:r>
              <a:rPr i="1" lang="en-US"/>
              <a:t>Team-Building Huddle</a:t>
            </a:r>
            <a:r>
              <a:rPr i="1" lang="en-US"/>
              <a:t>s will happen [</a:t>
            </a:r>
            <a:r>
              <a:rPr i="1" lang="en-US">
                <a:highlight>
                  <a:srgbClr val="FFFF00"/>
                </a:highlight>
              </a:rPr>
              <a:t>virtually or in-person]</a:t>
            </a:r>
            <a:r>
              <a:rPr i="1" lang="en-US"/>
              <a:t> between the dates of </a:t>
            </a:r>
            <a:r>
              <a:rPr i="1" lang="en-US">
                <a:highlight>
                  <a:srgbClr val="FFFF00"/>
                </a:highlight>
              </a:rPr>
              <a:t>x </a:t>
            </a:r>
            <a:r>
              <a:rPr i="1" lang="en-US"/>
              <a:t>and </a:t>
            </a:r>
            <a:r>
              <a:rPr i="1" lang="en-US">
                <a:highlight>
                  <a:srgbClr val="FFFF00"/>
                </a:highlight>
              </a:rPr>
              <a:t>y.</a:t>
            </a:r>
            <a:endParaRPr i="1">
              <a:highlight>
                <a:srgbClr val="FFFF00"/>
              </a:highlight>
            </a:endParaRPr>
          </a:p>
          <a:p>
            <a:pPr indent="0" lvl="0" marL="0" rtl="0" algn="l">
              <a:lnSpc>
                <a:spcPct val="100000"/>
              </a:lnSpc>
              <a:spcBef>
                <a:spcPts val="0"/>
              </a:spcBef>
              <a:spcAft>
                <a:spcPts val="0"/>
              </a:spcAft>
              <a:buSzPts val="1400"/>
              <a:buNone/>
            </a:pPr>
            <a:r>
              <a:t/>
            </a:r>
            <a:endParaRPr i="1"/>
          </a:p>
          <a:p>
            <a:pPr indent="0" lvl="0" marL="0" rtl="0" algn="l">
              <a:spcBef>
                <a:spcPts val="0"/>
              </a:spcBef>
              <a:spcAft>
                <a:spcPts val="0"/>
              </a:spcAft>
              <a:buNone/>
            </a:pPr>
            <a:r>
              <a:rPr b="1" lang="en-US">
                <a:solidFill>
                  <a:srgbClr val="006FB6"/>
                </a:solidFill>
              </a:rPr>
              <a:t> </a:t>
            </a:r>
            <a:r>
              <a:rPr b="1" lang="en-US"/>
              <a:t>Suggested script in Spanish</a:t>
            </a:r>
            <a:endParaRPr i="1"/>
          </a:p>
          <a:p>
            <a:pPr indent="-171450" lvl="0" marL="171450" rtl="0" algn="l">
              <a:spcBef>
                <a:spcPts val="0"/>
              </a:spcBef>
              <a:spcAft>
                <a:spcPts val="0"/>
              </a:spcAft>
              <a:buClr>
                <a:schemeClr val="dk1"/>
              </a:buClr>
              <a:buSzPts val="1200"/>
              <a:buChar char="•"/>
            </a:pPr>
            <a:r>
              <a:rPr i="1" lang="en-US"/>
              <a:t>Vamos a mirar más de cerca a cada una de las 6 partes que componen el acelerador</a:t>
            </a:r>
            <a:endParaRPr i="1"/>
          </a:p>
          <a:p>
            <a:pPr indent="-171450" lvl="0" marL="171450" rtl="0" algn="l">
              <a:spcBef>
                <a:spcPts val="0"/>
              </a:spcBef>
              <a:spcAft>
                <a:spcPts val="0"/>
              </a:spcAft>
              <a:buClr>
                <a:schemeClr val="dk1"/>
              </a:buClr>
              <a:buSzPts val="1200"/>
              <a:buChar char="•"/>
            </a:pPr>
            <a:r>
              <a:rPr i="1" lang="en-US"/>
              <a:t>Comienza con una reunión del equipo. Debido a que los programas de Springboard se basan en las relaciones, construimos la base con una reunión 1:1 entre usted, su hijo y su maestro.</a:t>
            </a:r>
            <a:endParaRPr i="1"/>
          </a:p>
          <a:p>
            <a:pPr indent="-184150" lvl="0" marL="171450" rtl="0" algn="l">
              <a:spcBef>
                <a:spcPts val="0"/>
              </a:spcBef>
              <a:spcAft>
                <a:spcPts val="0"/>
              </a:spcAft>
              <a:buClr>
                <a:schemeClr val="dk1"/>
              </a:buClr>
              <a:buSzPts val="1400"/>
              <a:buChar char="•"/>
            </a:pPr>
            <a:r>
              <a:rPr i="1" lang="en-US"/>
              <a:t>Nuestras reuniones en equipo serán [</a:t>
            </a:r>
            <a:r>
              <a:rPr i="1" lang="en-US">
                <a:highlight>
                  <a:srgbClr val="FFFF00"/>
                </a:highlight>
              </a:rPr>
              <a:t>virtual or in-person</a:t>
            </a:r>
            <a:r>
              <a:rPr i="1" lang="en-US"/>
              <a:t>] entre las fechas de </a:t>
            </a:r>
            <a:r>
              <a:rPr i="1" lang="en-US">
                <a:highlight>
                  <a:srgbClr val="FFFF00"/>
                </a:highlight>
              </a:rPr>
              <a:t>x</a:t>
            </a:r>
            <a:r>
              <a:rPr i="1" lang="en-US"/>
              <a:t> &amp; </a:t>
            </a:r>
            <a:r>
              <a:rPr i="1" lang="en-US">
                <a:highlight>
                  <a:srgbClr val="FFFF00"/>
                </a:highlight>
              </a:rPr>
              <a:t>y.</a:t>
            </a:r>
            <a:endParaRPr i="1">
              <a:highlight>
                <a:srgbClr val="FFFF00"/>
              </a:highlight>
            </a:endParaRPr>
          </a:p>
          <a:p>
            <a:pPr indent="0" lvl="0" marL="457200" rtl="0" algn="l">
              <a:lnSpc>
                <a:spcPct val="100000"/>
              </a:lnSpc>
              <a:spcBef>
                <a:spcPts val="0"/>
              </a:spcBef>
              <a:spcAft>
                <a:spcPts val="0"/>
              </a:spcAft>
              <a:buNone/>
            </a:pPr>
            <a:r>
              <a:t/>
            </a:r>
            <a:endParaRPr b="1"/>
          </a:p>
          <a:p>
            <a:pPr indent="-190500" lvl="0" marL="342900" rtl="0" algn="l">
              <a:lnSpc>
                <a:spcPct val="100000"/>
              </a:lnSpc>
              <a:spcBef>
                <a:spcPts val="0"/>
              </a:spcBef>
              <a:spcAft>
                <a:spcPts val="0"/>
              </a:spcAft>
              <a:buClr>
                <a:srgbClr val="006FB6"/>
              </a:buClr>
              <a:buSzPts val="1200"/>
              <a:buFont typeface="Arial"/>
              <a:buNone/>
            </a:pPr>
            <a:r>
              <a:t/>
            </a:r>
            <a:endParaRPr i="1" sz="1200"/>
          </a:p>
        </p:txBody>
      </p:sp>
      <p:sp>
        <p:nvSpPr>
          <p:cNvPr id="478" name="Google Shape;4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sz="1200"/>
              <a:t> </a:t>
            </a:r>
            <a:r>
              <a:rPr b="1" lang="en-US"/>
              <a:t>Facilitator note</a:t>
            </a:r>
            <a:endParaRPr/>
          </a:p>
          <a:p>
            <a:pPr indent="-171450" lvl="0" marL="171450" marR="0" rtl="0" algn="l">
              <a:lnSpc>
                <a:spcPct val="100000"/>
              </a:lnSpc>
              <a:spcBef>
                <a:spcPts val="0"/>
              </a:spcBef>
              <a:spcAft>
                <a:spcPts val="0"/>
              </a:spcAft>
              <a:buClr>
                <a:schemeClr val="dk1"/>
              </a:buClr>
              <a:buSzPts val="1200"/>
              <a:buFont typeface="Arial"/>
              <a:buChar char="•"/>
            </a:pPr>
            <a:r>
              <a:rPr b="0" lang="en-US"/>
              <a:t>n/a</a:t>
            </a:r>
            <a:endParaRPr/>
          </a:p>
          <a:p>
            <a:pPr indent="0" lvl="0" marL="0" marR="0" rtl="0" algn="l">
              <a:lnSpc>
                <a:spcPct val="100000"/>
              </a:lnSpc>
              <a:spcBef>
                <a:spcPts val="0"/>
              </a:spcBef>
              <a:spcAft>
                <a:spcPts val="0"/>
              </a:spcAft>
              <a:buClr>
                <a:srgbClr val="006FB6"/>
              </a:buClr>
              <a:buSzPts val="1200"/>
              <a:buFont typeface="Calibri"/>
              <a:buNone/>
            </a:pPr>
            <a:r>
              <a:t/>
            </a:r>
            <a:endParaRPr/>
          </a:p>
          <a:p>
            <a:pPr indent="0" lvl="0" marL="0" rtl="0" algn="l">
              <a:lnSpc>
                <a:spcPct val="100000"/>
              </a:lnSpc>
              <a:spcBef>
                <a:spcPts val="0"/>
              </a:spcBef>
              <a:spcAft>
                <a:spcPts val="0"/>
              </a:spcAft>
              <a:buSzPts val="1400"/>
              <a:buNone/>
            </a:pPr>
            <a:r>
              <a:rPr b="1" lang="en-US"/>
              <a:t>Suggested script</a:t>
            </a:r>
            <a:endParaRPr/>
          </a:p>
          <a:p>
            <a:pPr indent="-228600" lvl="0" marL="457200" rtl="0" algn="l">
              <a:lnSpc>
                <a:spcPct val="100000"/>
              </a:lnSpc>
              <a:spcBef>
                <a:spcPts val="0"/>
              </a:spcBef>
              <a:spcAft>
                <a:spcPts val="0"/>
              </a:spcAft>
              <a:buClr>
                <a:schemeClr val="dk1"/>
              </a:buClr>
              <a:buSzPts val="1400"/>
              <a:buChar char="•"/>
            </a:pPr>
            <a:r>
              <a:rPr i="1" lang="en-US"/>
              <a:t>Then, step 2 we use [</a:t>
            </a:r>
            <a:r>
              <a:rPr i="1" lang="en-US">
                <a:highlight>
                  <a:srgbClr val="FFFF00"/>
                </a:highlight>
              </a:rPr>
              <a:t>assessments or reading practice </a:t>
            </a:r>
            <a:r>
              <a:rPr i="1" lang="en-US">
                <a:highlight>
                  <a:srgbClr val="FFFF00"/>
                </a:highlight>
              </a:rPr>
              <a:t>targets</a:t>
            </a:r>
            <a:r>
              <a:rPr i="1" lang="en-US"/>
              <a:t>]</a:t>
            </a:r>
            <a:r>
              <a:rPr i="1" lang="en-US"/>
              <a:t> to see where your child is in their reading. </a:t>
            </a:r>
            <a:endParaRPr i="1"/>
          </a:p>
          <a:p>
            <a:pPr indent="-228600" lvl="0" marL="457200" rtl="0" algn="l">
              <a:lnSpc>
                <a:spcPct val="100000"/>
              </a:lnSpc>
              <a:spcBef>
                <a:spcPts val="0"/>
              </a:spcBef>
              <a:spcAft>
                <a:spcPts val="0"/>
              </a:spcAft>
              <a:buClr>
                <a:schemeClr val="dk1"/>
              </a:buClr>
              <a:buSzPts val="1400"/>
              <a:buChar char="•"/>
            </a:pPr>
            <a:r>
              <a:rPr i="1" lang="en-US"/>
              <a:t>You will receive the [</a:t>
            </a:r>
            <a:r>
              <a:rPr i="1" lang="en-US">
                <a:highlight>
                  <a:srgbClr val="FFFF00"/>
                </a:highlight>
              </a:rPr>
              <a:t>scores or reading practice targets</a:t>
            </a:r>
            <a:r>
              <a:rPr i="1" lang="en-US"/>
              <a:t>] via a letter that </a:t>
            </a:r>
            <a:r>
              <a:rPr i="1" lang="en-US"/>
              <a:t>explains</a:t>
            </a:r>
            <a:r>
              <a:rPr i="1" lang="en-US"/>
              <a:t> the goal and what you can do at home to reach it! We call this the student action plan and your Springboard teacher will make sure everyone knows how to use the </a:t>
            </a:r>
            <a:r>
              <a:rPr i="1" lang="en-US">
                <a:extLst>
                  <a:ext uri="http://customooxmlschemas.google.com/">
                    <go:slidesCustomData xmlns:go="http://customooxmlschemas.google.com/" textRoundtripDataId="8"/>
                  </a:ext>
                </a:extLst>
              </a:rPr>
              <a:t>information</a:t>
            </a:r>
            <a:r>
              <a:rPr i="1" lang="en-US"/>
              <a:t>.</a:t>
            </a:r>
            <a:endParaRPr i="1"/>
          </a:p>
          <a:p>
            <a:pPr indent="-228600" lvl="0" marL="457200" rtl="0" algn="l">
              <a:lnSpc>
                <a:spcPct val="100000"/>
              </a:lnSpc>
              <a:spcBef>
                <a:spcPts val="0"/>
              </a:spcBef>
              <a:spcAft>
                <a:spcPts val="0"/>
              </a:spcAft>
              <a:buSzPts val="1400"/>
              <a:buChar char="•"/>
            </a:pPr>
            <a:r>
              <a:rPr i="1" lang="en-US"/>
              <a:t>The student action plan will give you a strategy and tips to help you support your child in building </a:t>
            </a:r>
            <a:r>
              <a:rPr i="1" lang="en-US">
                <a:extLst>
                  <a:ext uri="http://customooxmlschemas.google.com/">
                    <go:slidesCustomData xmlns:go="http://customooxmlschemas.google.com/" textRoundtripDataId="9"/>
                  </a:ext>
                </a:extLst>
              </a:rPr>
              <a:t>their</a:t>
            </a:r>
            <a:r>
              <a:rPr i="1" lang="en-US"/>
              <a:t> reading skills. We also have an </a:t>
            </a:r>
            <a:r>
              <a:rPr i="1" lang="en-US"/>
              <a:t>optional</a:t>
            </a:r>
            <a:r>
              <a:rPr i="1" lang="en-US"/>
              <a:t> app that will help you work towards your goal.</a:t>
            </a:r>
            <a:endParaRPr i="1"/>
          </a:p>
          <a:p>
            <a:pPr indent="0" lvl="0" marL="0" rtl="0" algn="l">
              <a:spcBef>
                <a:spcPts val="0"/>
              </a:spcBef>
              <a:spcAft>
                <a:spcPts val="0"/>
              </a:spcAft>
              <a:buNone/>
            </a:pPr>
            <a:r>
              <a:t/>
            </a:r>
            <a:endParaRPr b="1"/>
          </a:p>
          <a:p>
            <a:pPr indent="0" lvl="0" marL="0" rtl="0" algn="l">
              <a:spcBef>
                <a:spcPts val="0"/>
              </a:spcBef>
              <a:spcAft>
                <a:spcPts val="0"/>
              </a:spcAft>
              <a:buNone/>
            </a:pPr>
            <a:r>
              <a:rPr b="1" lang="en-US"/>
              <a:t>Suggested script in Spanish</a:t>
            </a:r>
            <a:endParaRPr/>
          </a:p>
          <a:p>
            <a:pPr indent="-317500" lvl="0" marL="457200" rtl="0" algn="l">
              <a:spcBef>
                <a:spcPts val="0"/>
              </a:spcBef>
              <a:spcAft>
                <a:spcPts val="0"/>
              </a:spcAft>
              <a:buClr>
                <a:schemeClr val="dk1"/>
              </a:buClr>
              <a:buSzPts val="1400"/>
              <a:buChar char="●"/>
            </a:pPr>
            <a:r>
              <a:rPr i="1" lang="en-US"/>
              <a:t>Luego, en el paso 2 usamos [assessments or reading practice targets] para ver en qué nivel de lectura está su hijo. </a:t>
            </a:r>
            <a:endParaRPr i="1"/>
          </a:p>
          <a:p>
            <a:pPr indent="-317500" lvl="0" marL="457200" rtl="0" algn="l">
              <a:spcBef>
                <a:spcPts val="0"/>
              </a:spcBef>
              <a:spcAft>
                <a:spcPts val="0"/>
              </a:spcAft>
              <a:buClr>
                <a:schemeClr val="dk1"/>
              </a:buClr>
              <a:buSzPts val="1400"/>
              <a:buChar char="●"/>
            </a:pPr>
            <a:r>
              <a:rPr i="1" lang="en-US"/>
              <a:t>Ustedes recibirán los [scores or reading practice targets] por medio de una carta que explica la meta y lo que pueden hacer en casa para lograrla. A esto lo llamamos el plan de acción del estudiante y su maestra de Springboard se asegurará de que todos sepan usar la información. </a:t>
            </a:r>
            <a:endParaRPr i="1"/>
          </a:p>
          <a:p>
            <a:pPr indent="-317500" lvl="0" marL="457200" rtl="0" algn="l">
              <a:spcBef>
                <a:spcPts val="0"/>
              </a:spcBef>
              <a:spcAft>
                <a:spcPts val="0"/>
              </a:spcAft>
              <a:buClr>
                <a:schemeClr val="dk1"/>
              </a:buClr>
              <a:buSzPts val="1400"/>
              <a:buChar char="●"/>
            </a:pPr>
            <a:r>
              <a:rPr i="1" lang="en-US"/>
              <a:t>El plan de acción del estudiante le dará una estrategia y unos consejos para ayudarle a apoyar a su hijo en el desarrollo de sus capacidades lectoras. También tenemos una aplicación opcional que les ayudará a trabajar hacia su meta. </a:t>
            </a:r>
            <a:endParaRPr/>
          </a:p>
          <a:p>
            <a:pPr indent="-228600" lvl="0" marL="457200" marR="0" rtl="0" algn="l">
              <a:lnSpc>
                <a:spcPct val="100000"/>
              </a:lnSpc>
              <a:spcBef>
                <a:spcPts val="0"/>
              </a:spcBef>
              <a:spcAft>
                <a:spcPts val="0"/>
              </a:spcAft>
              <a:buClr>
                <a:srgbClr val="000000"/>
              </a:buClr>
              <a:buSzPts val="1400"/>
              <a:buFont typeface="Arial"/>
              <a:buNone/>
            </a:pPr>
            <a:br>
              <a:rPr lang="en-US"/>
            </a:br>
            <a:endParaRPr i="1"/>
          </a:p>
        </p:txBody>
      </p:sp>
      <p:sp>
        <p:nvSpPr>
          <p:cNvPr id="488" name="Google Shape;48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a:solidFill>
                  <a:srgbClr val="006FB6"/>
                </a:solidFill>
              </a:rPr>
              <a:t> </a:t>
            </a:r>
            <a:r>
              <a:rPr b="1" lang="en-US"/>
              <a:t>Facilitator note</a:t>
            </a:r>
            <a:endParaRPr/>
          </a:p>
          <a:p>
            <a:pPr indent="-171450" lvl="0" marL="171450" marR="0" rtl="0" algn="l">
              <a:lnSpc>
                <a:spcPct val="100000"/>
              </a:lnSpc>
              <a:spcBef>
                <a:spcPts val="0"/>
              </a:spcBef>
              <a:spcAft>
                <a:spcPts val="0"/>
              </a:spcAft>
              <a:buClr>
                <a:srgbClr val="006FB6"/>
              </a:buClr>
              <a:buSzPts val="1200"/>
              <a:buFont typeface="Calibri"/>
              <a:buChar char="•"/>
            </a:pPr>
            <a:r>
              <a:rPr lang="en-US"/>
              <a:t>Note, slide is animated. Push click with the * on the bullet point below.</a:t>
            </a:r>
            <a:endParaRPr/>
          </a:p>
          <a:p>
            <a:pPr indent="-171450" lvl="0" marL="171450" marR="0" rtl="0" algn="l">
              <a:lnSpc>
                <a:spcPct val="100000"/>
              </a:lnSpc>
              <a:spcBef>
                <a:spcPts val="0"/>
              </a:spcBef>
              <a:spcAft>
                <a:spcPts val="0"/>
              </a:spcAft>
              <a:buClr>
                <a:srgbClr val="006FB6"/>
              </a:buClr>
              <a:buSzPts val="1200"/>
              <a:buFont typeface="Calibri"/>
              <a:buChar char="•"/>
            </a:pPr>
            <a:r>
              <a:rPr lang="en-US"/>
              <a:t>Explain the particulars of </a:t>
            </a:r>
            <a:r>
              <a:rPr lang="en-US"/>
              <a:t>Family Workshop</a:t>
            </a:r>
            <a:r>
              <a:rPr lang="en-US"/>
              <a:t>s and instruction at your site (e.g., date, time, platform)</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marR="0" rtl="0" algn="l">
              <a:lnSpc>
                <a:spcPct val="100000"/>
              </a:lnSpc>
              <a:spcBef>
                <a:spcPts val="0"/>
              </a:spcBef>
              <a:spcAft>
                <a:spcPts val="0"/>
              </a:spcAft>
              <a:buClr>
                <a:srgbClr val="006FB6"/>
              </a:buClr>
              <a:buSzPts val="1200"/>
              <a:buFont typeface="Calibri"/>
              <a:buNone/>
            </a:pPr>
            <a:r>
              <a:rPr b="1" lang="en-US"/>
              <a:t>Suggested script</a:t>
            </a:r>
            <a:endParaRPr/>
          </a:p>
          <a:p>
            <a:pPr indent="-304800" lvl="0" marL="457200" rtl="0" algn="l">
              <a:lnSpc>
                <a:spcPct val="100000"/>
              </a:lnSpc>
              <a:spcBef>
                <a:spcPts val="0"/>
              </a:spcBef>
              <a:spcAft>
                <a:spcPts val="0"/>
              </a:spcAft>
              <a:buClr>
                <a:schemeClr val="dk1"/>
              </a:buClr>
              <a:buSzPts val="1200"/>
              <a:buFont typeface="Calibri"/>
              <a:buChar char="•"/>
            </a:pPr>
            <a:r>
              <a:rPr i="1" lang="en-US"/>
              <a:t>Reading is a complicated process so we use practice time to hit it from multiple angles:</a:t>
            </a:r>
            <a:endParaRPr i="1"/>
          </a:p>
          <a:p>
            <a:pPr indent="-304800" lvl="1" marL="914400" rtl="0" algn="l">
              <a:lnSpc>
                <a:spcPct val="100000"/>
              </a:lnSpc>
              <a:spcBef>
                <a:spcPts val="0"/>
              </a:spcBef>
              <a:spcAft>
                <a:spcPts val="0"/>
              </a:spcAft>
              <a:buClr>
                <a:schemeClr val="dk1"/>
              </a:buClr>
              <a:buSzPts val="1200"/>
              <a:buFont typeface="Calibri"/>
              <a:buChar char="•"/>
            </a:pPr>
            <a:r>
              <a:rPr i="1" lang="en-US"/>
              <a:t>*We practice as a whole team in </a:t>
            </a:r>
            <a:r>
              <a:rPr i="1" lang="en-US"/>
              <a:t>Family Workshop</a:t>
            </a:r>
            <a:r>
              <a:rPr i="1" lang="en-US"/>
              <a:t>s. These are virtual or in-person events where you, your child and your child’s teacher and other families, just like you, all come together to practice a specific reading tip. Through videos, specific examples, and role play, the teacher shows you what they do in class and help you become a better at-home reading coach</a:t>
            </a:r>
            <a:endParaRPr i="1"/>
          </a:p>
          <a:p>
            <a:pPr indent="-304800" lvl="1" marL="914400" rtl="0" algn="l">
              <a:lnSpc>
                <a:spcPct val="100000"/>
              </a:lnSpc>
              <a:spcBef>
                <a:spcPts val="0"/>
              </a:spcBef>
              <a:spcAft>
                <a:spcPts val="0"/>
              </a:spcAft>
              <a:buSzPts val="1200"/>
              <a:buFont typeface="Calibri"/>
              <a:buChar char="•"/>
            </a:pPr>
            <a:r>
              <a:rPr i="1" lang="en-US"/>
              <a:t>*And your child practices with you at home. You use the reading tips &amp; strategies that you learn in </a:t>
            </a:r>
            <a:r>
              <a:rPr i="1" lang="en-US"/>
              <a:t>Family Workshop</a:t>
            </a:r>
            <a:r>
              <a:rPr i="1" lang="en-US"/>
              <a:t>s and the strategy that the </a:t>
            </a:r>
            <a:r>
              <a:rPr i="1" lang="en-US">
                <a:extLst>
                  <a:ext uri="http://customooxmlschemas.google.com/">
                    <go:slidesCustomData xmlns:go="http://customooxmlschemas.google.com/" textRoundtripDataId="10"/>
                  </a:ext>
                </a:extLst>
              </a:rPr>
              <a:t>family reading companion, Springboard Connect, suggests to help your child improve in their reading. Springboard Connect sends you texts and reminders. </a:t>
            </a:r>
            <a:endParaRPr i="1"/>
          </a:p>
          <a:p>
            <a:pPr indent="-304800" lvl="1" marL="914400" rtl="0" algn="l">
              <a:lnSpc>
                <a:spcPct val="100000"/>
              </a:lnSpc>
              <a:spcBef>
                <a:spcPts val="0"/>
              </a:spcBef>
              <a:spcAft>
                <a:spcPts val="0"/>
              </a:spcAft>
              <a:buSzPts val="1200"/>
              <a:buFont typeface="Calibri"/>
              <a:buChar char="•"/>
            </a:pPr>
            <a:r>
              <a:rPr i="1" lang="en-US"/>
              <a:t>*They are also practicing on their own--either using the strategies they are practicing with you or the ones they learn in school. </a:t>
            </a:r>
            <a:endParaRPr i="1"/>
          </a:p>
          <a:p>
            <a:pPr indent="-304800" lvl="1" marL="914400" rtl="0" algn="l">
              <a:lnSpc>
                <a:spcPct val="100000"/>
              </a:lnSpc>
              <a:spcBef>
                <a:spcPts val="0"/>
              </a:spcBef>
              <a:spcAft>
                <a:spcPts val="0"/>
              </a:spcAft>
              <a:buSzPts val="1200"/>
              <a:buFont typeface="Calibri"/>
              <a:buChar char="•"/>
            </a:pPr>
            <a:r>
              <a:rPr i="1" lang="en-US"/>
              <a:t>*All the while, your child practices with the teacher in small learning groups. They focus on the skills readers need. Your child will love the individual attention as the teacher targets what your child needs.</a:t>
            </a:r>
            <a:endParaRPr i="1"/>
          </a:p>
          <a:p>
            <a:pPr indent="-304800" lvl="0" marL="457200" rtl="0" algn="l">
              <a:lnSpc>
                <a:spcPct val="100000"/>
              </a:lnSpc>
              <a:spcBef>
                <a:spcPts val="0"/>
              </a:spcBef>
              <a:spcAft>
                <a:spcPts val="0"/>
              </a:spcAft>
              <a:buClr>
                <a:schemeClr val="dk1"/>
              </a:buClr>
              <a:buSzPts val="1200"/>
              <a:buFont typeface="Calibri"/>
              <a:buChar char="•"/>
            </a:pPr>
            <a:r>
              <a:rPr i="1" lang="en-US"/>
              <a:t>And the best part—your child can earn rewards </a:t>
            </a:r>
            <a:r>
              <a:rPr i="1" lang="en-US">
                <a:extLst>
                  <a:ext uri="http://customooxmlschemas.google.com/">
                    <go:slidesCustomData xmlns:go="http://customooxmlschemas.google.com/" textRoundtripDataId="11"/>
                  </a:ext>
                </a:extLst>
              </a:rPr>
              <a:t>for</a:t>
            </a:r>
            <a:r>
              <a:rPr i="1" lang="en-US"/>
              <a:t> all this practice time. Your child will see their hard work paying off!</a:t>
            </a:r>
            <a:endParaRPr/>
          </a:p>
          <a:p>
            <a:pPr indent="-215900" lvl="0" marL="457200" marR="0" rtl="0" algn="l">
              <a:lnSpc>
                <a:spcPct val="100000"/>
              </a:lnSpc>
              <a:spcBef>
                <a:spcPts val="0"/>
              </a:spcBef>
              <a:spcAft>
                <a:spcPts val="0"/>
              </a:spcAft>
              <a:buClr>
                <a:srgbClr val="000000"/>
              </a:buClr>
              <a:buSzPts val="1200"/>
              <a:buFont typeface="Calibri"/>
              <a:buChar char="•"/>
            </a:pPr>
            <a:r>
              <a:rPr i="1" lang="en-US"/>
              <a:t>Making sure that an adult (it doesn’t have to be you) is at every </a:t>
            </a:r>
            <a:r>
              <a:rPr i="1" lang="en-US"/>
              <a:t>Family Workshop</a:t>
            </a:r>
            <a:r>
              <a:rPr i="1" lang="en-US"/>
              <a:t> with your child and that your child attends practice with the teacher time is a requirement of this program.</a:t>
            </a:r>
            <a:endParaRPr i="1"/>
          </a:p>
          <a:p>
            <a:pPr indent="0" lvl="0" marL="0" marR="0" rtl="0" algn="l">
              <a:lnSpc>
                <a:spcPct val="100000"/>
              </a:lnSpc>
              <a:spcBef>
                <a:spcPts val="0"/>
              </a:spcBef>
              <a:spcAft>
                <a:spcPts val="0"/>
              </a:spcAft>
              <a:buSzPts val="1400"/>
              <a:buNone/>
            </a:pPr>
            <a:r>
              <a:t/>
            </a:r>
            <a:endParaRPr i="1"/>
          </a:p>
          <a:p>
            <a:pPr indent="0" lvl="0" marL="0" rtl="0" algn="l">
              <a:spcBef>
                <a:spcPts val="0"/>
              </a:spcBef>
              <a:spcAft>
                <a:spcPts val="0"/>
              </a:spcAft>
              <a:buNone/>
            </a:pPr>
            <a:r>
              <a:rPr b="1" lang="en-US"/>
              <a:t>Suggested script in Spanish</a:t>
            </a:r>
            <a:endParaRPr b="1"/>
          </a:p>
          <a:p>
            <a:pPr indent="-139700" lvl="0" marL="457200" rtl="0" algn="l">
              <a:spcBef>
                <a:spcPts val="0"/>
              </a:spcBef>
              <a:spcAft>
                <a:spcPts val="0"/>
              </a:spcAft>
              <a:buNone/>
            </a:pPr>
            <a:r>
              <a:t/>
            </a:r>
            <a:endParaRPr i="1"/>
          </a:p>
          <a:p>
            <a:pPr indent="-228600" lvl="0" marL="457200" rtl="0" algn="l">
              <a:spcBef>
                <a:spcPts val="0"/>
              </a:spcBef>
              <a:spcAft>
                <a:spcPts val="0"/>
              </a:spcAft>
              <a:buClr>
                <a:schemeClr val="dk1"/>
              </a:buClr>
              <a:buSzPts val="1400"/>
              <a:buChar char="•"/>
            </a:pPr>
            <a:r>
              <a:rPr i="1" lang="en-US"/>
              <a:t>La lectura es un proceso complicado por lo que utilizamos el tiempo de práctica para aprender desde múltiples ángulos:</a:t>
            </a:r>
            <a:endParaRPr i="1"/>
          </a:p>
          <a:p>
            <a:pPr indent="-228600" lvl="1" marL="914400" rtl="0" algn="l">
              <a:spcBef>
                <a:spcPts val="0"/>
              </a:spcBef>
              <a:spcAft>
                <a:spcPts val="0"/>
              </a:spcAft>
              <a:buClr>
                <a:schemeClr val="dk1"/>
              </a:buClr>
              <a:buSzPts val="1400"/>
              <a:buChar char="•"/>
            </a:pPr>
            <a:r>
              <a:rPr i="1" lang="en-US"/>
              <a:t>Practicamos como todo un equipo en talleres familiares. Estos son eventos virtuales o en persona en los que usted, su hijo y el maestro de su hijo y otras familias, al igual que usted, se unen para practicar un consejo específico  de lectura. A través de videos, ejemplos específicos y juegos de rol, la maestra le muestra lo que hacen en su clase, y aprenderá todo sobre cómo ser un entrenador de lectura en casa</a:t>
            </a:r>
            <a:endParaRPr i="1"/>
          </a:p>
          <a:p>
            <a:pPr indent="-228600" lvl="1" marL="914400" rtl="0" algn="l">
              <a:spcBef>
                <a:spcPts val="0"/>
              </a:spcBef>
              <a:spcAft>
                <a:spcPts val="0"/>
              </a:spcAft>
              <a:buClr>
                <a:schemeClr val="dk1"/>
              </a:buClr>
              <a:buSzPts val="1400"/>
              <a:buChar char="•"/>
            </a:pPr>
            <a:r>
              <a:rPr i="1" lang="en-US"/>
              <a:t>Y su hijo practica con Usted en casa. Usted utiliza los consejos y estrategias que aprenden en los talleres familiares y las estrategias que el guía familiar de lectura, Springboard Connect, sugiere para ayudar a su hijo mejorar su capacidad lectora. Springboard Connect le manda textos y recordatorios. </a:t>
            </a:r>
            <a:endParaRPr i="1"/>
          </a:p>
          <a:p>
            <a:pPr indent="-228600" lvl="1" marL="914400" rtl="0" algn="l">
              <a:spcBef>
                <a:spcPts val="0"/>
              </a:spcBef>
              <a:spcAft>
                <a:spcPts val="0"/>
              </a:spcAft>
              <a:buClr>
                <a:schemeClr val="dk1"/>
              </a:buClr>
              <a:buSzPts val="1400"/>
              <a:buChar char="•"/>
            </a:pPr>
            <a:r>
              <a:rPr i="1" lang="en-US"/>
              <a:t>También está practicando sólo - o utilizando las estrategias que practican con Usted, o las que aprende en la escuela. </a:t>
            </a:r>
            <a:endParaRPr i="1"/>
          </a:p>
          <a:p>
            <a:pPr indent="-228600" lvl="1" marL="914400" rtl="0" algn="l">
              <a:spcBef>
                <a:spcPts val="0"/>
              </a:spcBef>
              <a:spcAft>
                <a:spcPts val="0"/>
              </a:spcAft>
              <a:buClr>
                <a:schemeClr val="dk1"/>
              </a:buClr>
              <a:buSzPts val="1400"/>
              <a:buChar char="•"/>
            </a:pPr>
            <a:r>
              <a:rPr i="1" lang="en-US"/>
              <a:t>Mientras tanto, su hijo practica con su maestro en grupos pequeños de aprendizaje. Se enfocan en habilidades que necesitan los lectores. ¡A su hijo le encantará la atención individual que recibe del maestro!*</a:t>
            </a:r>
            <a:endParaRPr i="1"/>
          </a:p>
          <a:p>
            <a:pPr indent="-228600" lvl="0" marL="914400" rtl="0" algn="l">
              <a:spcBef>
                <a:spcPts val="0"/>
              </a:spcBef>
              <a:spcAft>
                <a:spcPts val="0"/>
              </a:spcAft>
              <a:buNone/>
            </a:pPr>
            <a:r>
              <a:t/>
            </a:r>
            <a:endParaRPr i="1"/>
          </a:p>
          <a:p>
            <a:pPr indent="-279400" lvl="0" marL="457200" rtl="0" algn="l">
              <a:spcBef>
                <a:spcPts val="0"/>
              </a:spcBef>
              <a:spcAft>
                <a:spcPts val="0"/>
              </a:spcAft>
              <a:buClr>
                <a:schemeClr val="dk1"/>
              </a:buClr>
              <a:buSzPts val="800"/>
              <a:buChar char="●"/>
            </a:pPr>
            <a:r>
              <a:rPr i="1" lang="en-US"/>
              <a:t>Y la mejor parte: su hijo puede ganar puntos y recompensas por todo este tiempo de práctica. ¡Su hijo verá su arduo trabajo dando frutos!</a:t>
            </a:r>
            <a:endParaRPr i="1"/>
          </a:p>
          <a:p>
            <a:pPr indent="-279400" lvl="0" marL="457200" rtl="0" algn="l">
              <a:spcBef>
                <a:spcPts val="0"/>
              </a:spcBef>
              <a:spcAft>
                <a:spcPts val="0"/>
              </a:spcAft>
              <a:buClr>
                <a:schemeClr val="dk1"/>
              </a:buClr>
              <a:buSzPts val="800"/>
              <a:buChar char="●"/>
            </a:pPr>
            <a:r>
              <a:rPr i="1" lang="en-US"/>
              <a:t>Asegurarse de que un adulto (no tiene que ser Usted) esté presente en cada taller familiar con su hijo y que su hijo asista al tiempo de práctica con su maestro es un requisito de este programa. </a:t>
            </a:r>
            <a:endParaRPr i="1"/>
          </a:p>
          <a:p>
            <a:pPr indent="0" lvl="0" marL="457200" marR="0" rtl="0" algn="l">
              <a:lnSpc>
                <a:spcPct val="100000"/>
              </a:lnSpc>
              <a:spcBef>
                <a:spcPts val="0"/>
              </a:spcBef>
              <a:spcAft>
                <a:spcPts val="0"/>
              </a:spcAft>
              <a:buNone/>
            </a:pPr>
            <a:r>
              <a:t/>
            </a:r>
            <a:endParaRPr b="1"/>
          </a:p>
        </p:txBody>
      </p:sp>
      <p:sp>
        <p:nvSpPr>
          <p:cNvPr id="501" name="Google Shape;501;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sz="1200">
                <a:solidFill>
                  <a:srgbClr val="006FB6"/>
                </a:solidFill>
              </a:rPr>
              <a:t> </a:t>
            </a:r>
            <a:r>
              <a:rPr b="1" lang="en-US"/>
              <a:t>Facilitator note</a:t>
            </a:r>
            <a:endParaRPr/>
          </a:p>
          <a:p>
            <a:pPr indent="-171450" lvl="0" marL="171450" marR="0" rtl="0" algn="l">
              <a:lnSpc>
                <a:spcPct val="100000"/>
              </a:lnSpc>
              <a:spcBef>
                <a:spcPts val="0"/>
              </a:spcBef>
              <a:spcAft>
                <a:spcPts val="0"/>
              </a:spcAft>
              <a:buClr>
                <a:srgbClr val="006FB6"/>
              </a:buClr>
              <a:buSzPts val="1200"/>
              <a:buFont typeface="Arial"/>
              <a:buChar char="•"/>
            </a:pPr>
            <a:r>
              <a:rPr b="0" lang="en-US"/>
              <a:t>Share the end date for your particular program with families.</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marR="0" rtl="0" algn="l">
              <a:lnSpc>
                <a:spcPct val="100000"/>
              </a:lnSpc>
              <a:spcBef>
                <a:spcPts val="0"/>
              </a:spcBef>
              <a:spcAft>
                <a:spcPts val="0"/>
              </a:spcAft>
              <a:buClr>
                <a:srgbClr val="006FB6"/>
              </a:buClr>
              <a:buSzPts val="1200"/>
              <a:buFont typeface="Calibri"/>
              <a:buNone/>
            </a:pPr>
            <a:r>
              <a:rPr b="1" lang="en-US"/>
              <a:t>Suggested script</a:t>
            </a:r>
            <a:endParaRPr/>
          </a:p>
          <a:p>
            <a:pPr indent="-304800" lvl="0" marL="457200" rtl="0" algn="l">
              <a:lnSpc>
                <a:spcPct val="100000"/>
              </a:lnSpc>
              <a:spcBef>
                <a:spcPts val="0"/>
              </a:spcBef>
              <a:spcAft>
                <a:spcPts val="0"/>
              </a:spcAft>
              <a:buClr>
                <a:schemeClr val="dk1"/>
              </a:buClr>
              <a:buSzPts val="1200"/>
              <a:buChar char="•"/>
            </a:pPr>
            <a:r>
              <a:rPr i="1" lang="en-US">
                <a:extLst>
                  <a:ext uri="http://customooxmlschemas.google.com/">
                    <go:slidesCustomData xmlns:go="http://customooxmlschemas.google.com/" textRoundtripDataId="12"/>
                  </a:ext>
                </a:extLst>
              </a:rPr>
              <a:t>After a few weeks we move onto step 5 and 6. We see if your child has met </a:t>
            </a:r>
            <a:r>
              <a:rPr i="1" lang="en-US">
                <a:extLst>
                  <a:ext uri="http://customooxmlschemas.google.com/">
                    <go:slidesCustomData xmlns:go="http://customooxmlschemas.google.com/" textRoundtripDataId="13"/>
                  </a:ext>
                </a:extLst>
              </a:rPr>
              <a:t>their goal and </a:t>
            </a:r>
            <a:r>
              <a:rPr i="1" lang="en-US">
                <a:extLst>
                  <a:ext uri="http://customooxmlschemas.google.com/">
                    <go:slidesCustomData xmlns:go="http://customooxmlschemas.google.com/" textRoundtripDataId="14"/>
                  </a:ext>
                </a:extLst>
              </a:rPr>
              <a:t>check to see how much their reading skills have grown</a:t>
            </a:r>
            <a:r>
              <a:rPr i="1" lang="en-US"/>
              <a:t>.</a:t>
            </a:r>
            <a:endParaRPr/>
          </a:p>
          <a:p>
            <a:pPr indent="-304800" lvl="0" marL="457200" rtl="0" algn="l">
              <a:lnSpc>
                <a:spcPct val="100000"/>
              </a:lnSpc>
              <a:spcBef>
                <a:spcPts val="0"/>
              </a:spcBef>
              <a:spcAft>
                <a:spcPts val="0"/>
              </a:spcAft>
              <a:buClr>
                <a:schemeClr val="dk1"/>
              </a:buClr>
              <a:buSzPts val="1200"/>
              <a:buChar char="•"/>
            </a:pPr>
            <a:r>
              <a:rPr i="1" lang="en-US"/>
              <a:t>Then we all celebrate the hard work and reading growth of your child!  </a:t>
            </a:r>
            <a:endParaRPr i="1"/>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None/>
            </a:pPr>
            <a:r>
              <a:rPr b="1" lang="en-US"/>
              <a:t>Suggested script in Spanish</a:t>
            </a:r>
            <a:endParaRPr i="1"/>
          </a:p>
          <a:p>
            <a:pPr indent="-171450" lvl="0" marL="171450" rtl="0" algn="l">
              <a:spcBef>
                <a:spcPts val="0"/>
              </a:spcBef>
              <a:spcAft>
                <a:spcPts val="0"/>
              </a:spcAft>
              <a:buClr>
                <a:schemeClr val="dk1"/>
              </a:buClr>
              <a:buSzPts val="1200"/>
              <a:buChar char="•"/>
            </a:pPr>
            <a:r>
              <a:rPr i="1" lang="en-US">
                <a:solidFill>
                  <a:srgbClr val="202124"/>
                </a:solidFill>
              </a:rPr>
              <a:t>Después de unas semanas, pasamos al paso 5 y 6. Vamos a ver si su hijo ha logrado su meta y verificamos cuánto han crecido sus habilidades de lectura.</a:t>
            </a:r>
            <a:endParaRPr i="1">
              <a:solidFill>
                <a:srgbClr val="202124"/>
              </a:solidFill>
            </a:endParaRPr>
          </a:p>
          <a:p>
            <a:pPr indent="-171450" lvl="0" marL="171450" rtl="0" algn="l">
              <a:spcBef>
                <a:spcPts val="0"/>
              </a:spcBef>
              <a:spcAft>
                <a:spcPts val="0"/>
              </a:spcAft>
              <a:buClr>
                <a:schemeClr val="dk1"/>
              </a:buClr>
              <a:buSzPts val="1200"/>
              <a:buChar char="•"/>
            </a:pPr>
            <a:r>
              <a:rPr i="1" lang="en-US"/>
              <a:t>¡Entonces todos celebramos el arduo trabajo y crecimiento en la lectura de su hijo!</a:t>
            </a:r>
            <a:endParaRPr b="1"/>
          </a:p>
          <a:p>
            <a:pPr indent="-228600" lvl="0" marL="457200" marR="0" rtl="0" algn="l">
              <a:lnSpc>
                <a:spcPct val="100000"/>
              </a:lnSpc>
              <a:spcBef>
                <a:spcPts val="0"/>
              </a:spcBef>
              <a:spcAft>
                <a:spcPts val="0"/>
              </a:spcAft>
              <a:buClr>
                <a:srgbClr val="000000"/>
              </a:buClr>
              <a:buSzPts val="1400"/>
              <a:buFont typeface="Arial"/>
              <a:buNone/>
            </a:pPr>
            <a:br>
              <a:rPr lang="en-US"/>
            </a:br>
            <a:br>
              <a:rPr lang="en-US"/>
            </a:br>
            <a:endParaRPr i="1"/>
          </a:p>
        </p:txBody>
      </p:sp>
      <p:sp>
        <p:nvSpPr>
          <p:cNvPr id="517" name="Google Shape;517;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b397d6a82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b397d6a822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Facilitator note</a:t>
            </a:r>
            <a:endParaRPr b="1"/>
          </a:p>
          <a:p>
            <a:pPr indent="0" lvl="0" marL="0" rtl="0" algn="l">
              <a:spcBef>
                <a:spcPts val="0"/>
              </a:spcBef>
              <a:spcAft>
                <a:spcPts val="0"/>
              </a:spcAft>
              <a:buClr>
                <a:schemeClr val="dk1"/>
              </a:buClr>
              <a:buSzPts val="1100"/>
              <a:buFont typeface="Arial"/>
              <a:buNone/>
            </a:pPr>
            <a:r>
              <a:rPr lang="en-US">
                <a:highlight>
                  <a:srgbClr val="FFFF00"/>
                </a:highlight>
              </a:rPr>
              <a:t>This is the slide for a program with 3 tiers. If you are unsure, speak to your Springboard coach before presenting to families.</a:t>
            </a:r>
            <a:endParaRPr/>
          </a:p>
          <a:p>
            <a:pPr indent="0" lvl="0" marL="0" rtl="0" algn="l">
              <a:spcBef>
                <a:spcPts val="0"/>
              </a:spcBef>
              <a:spcAft>
                <a:spcPts val="0"/>
              </a:spcAft>
              <a:buClr>
                <a:srgbClr val="006FB6"/>
              </a:buClr>
              <a:buSzPts val="1200"/>
              <a:buFont typeface="Calibri"/>
              <a:buNone/>
            </a:pPr>
            <a:r>
              <a:t/>
            </a:r>
            <a:endParaRPr b="1"/>
          </a:p>
          <a:p>
            <a:pPr indent="0" lvl="0" marL="0" rtl="0" algn="l">
              <a:spcBef>
                <a:spcPts val="0"/>
              </a:spcBef>
              <a:spcAft>
                <a:spcPts val="0"/>
              </a:spcAft>
              <a:buClr>
                <a:schemeClr val="dk1"/>
              </a:buClr>
              <a:buSzPts val="1100"/>
              <a:buFont typeface="Arial"/>
              <a:buNone/>
            </a:pPr>
            <a:r>
              <a:rPr b="1" lang="en-US"/>
              <a:t>Suggested Script</a:t>
            </a:r>
            <a:endParaRPr b="1"/>
          </a:p>
          <a:p>
            <a:pPr indent="-304800" lvl="0" marL="457200" rtl="0" algn="l">
              <a:spcBef>
                <a:spcPts val="0"/>
              </a:spcBef>
              <a:spcAft>
                <a:spcPts val="0"/>
              </a:spcAft>
              <a:buClr>
                <a:schemeClr val="dk1"/>
              </a:buClr>
              <a:buSzPts val="1200"/>
              <a:buFont typeface="Calibri"/>
              <a:buChar char="●"/>
            </a:pPr>
            <a:r>
              <a:rPr i="1" lang="en-US"/>
              <a:t>Your child will take an assessment at the beginning of  programming and we will use this assessment to monitor their reading growth.</a:t>
            </a:r>
            <a:endParaRPr b="1" i="1"/>
          </a:p>
          <a:p>
            <a:pPr indent="-304800" lvl="0" marL="457200" rtl="0" algn="l">
              <a:spcBef>
                <a:spcPts val="0"/>
              </a:spcBef>
              <a:spcAft>
                <a:spcPts val="0"/>
              </a:spcAft>
              <a:buClr>
                <a:schemeClr val="dk1"/>
              </a:buClr>
              <a:buSzPts val="1200"/>
              <a:buFont typeface="Calibri"/>
              <a:buChar char="●"/>
            </a:pPr>
            <a:r>
              <a:rPr b="1" i="1" lang="en-US"/>
              <a:t>Growth goal = </a:t>
            </a:r>
            <a:r>
              <a:rPr i="1" lang="en-US"/>
              <a:t>Your child’s reading will improve by a specific amount based on their beginning assessment.</a:t>
            </a:r>
            <a:endParaRPr i="1"/>
          </a:p>
          <a:p>
            <a:pPr indent="-304800" lvl="0" marL="457200" rtl="0" algn="l">
              <a:spcBef>
                <a:spcPts val="0"/>
              </a:spcBef>
              <a:spcAft>
                <a:spcPts val="0"/>
              </a:spcAft>
              <a:buClr>
                <a:schemeClr val="dk1"/>
              </a:buClr>
              <a:buSzPts val="1200"/>
              <a:buFont typeface="Calibri"/>
              <a:buChar char="●"/>
            </a:pPr>
            <a:r>
              <a:rPr b="1" i="1" lang="en-US"/>
              <a:t>Stretch goal </a:t>
            </a:r>
            <a:r>
              <a:rPr i="1" lang="en-US"/>
              <a:t>= Your child’s reading will improve by even more!</a:t>
            </a:r>
            <a:endParaRPr i="1"/>
          </a:p>
          <a:p>
            <a:pPr indent="-304800" lvl="0" marL="457200" rtl="0" algn="l">
              <a:spcBef>
                <a:spcPts val="0"/>
              </a:spcBef>
              <a:spcAft>
                <a:spcPts val="0"/>
              </a:spcAft>
              <a:buClr>
                <a:schemeClr val="dk1"/>
              </a:buClr>
              <a:buSzPts val="1200"/>
              <a:buFont typeface="Calibri"/>
              <a:buChar char="●"/>
            </a:pPr>
            <a:r>
              <a:rPr i="1" lang="en-US"/>
              <a:t>These are the goals that you and your family will be working towards during the program. Meeting these goals will help your child improve their reading and earn reading rewards! In order to get reading rewards, you also need to attend Family Workshops. Family workshop is required for your child to get those reading rewards. Remember it can be any loving adult in your child’s life. </a:t>
            </a:r>
            <a:endParaRPr i="1"/>
          </a:p>
          <a:p>
            <a:pPr indent="0" lvl="0" marL="0" rtl="0" algn="l">
              <a:spcBef>
                <a:spcPts val="0"/>
              </a:spcBef>
              <a:spcAft>
                <a:spcPts val="0"/>
              </a:spcAft>
              <a:buNone/>
            </a:pPr>
            <a:r>
              <a:t/>
            </a:r>
            <a:endParaRPr i="1"/>
          </a:p>
          <a:p>
            <a:pPr indent="0" lvl="0" marL="0" rtl="0" algn="l">
              <a:spcBef>
                <a:spcPts val="0"/>
              </a:spcBef>
              <a:spcAft>
                <a:spcPts val="0"/>
              </a:spcAft>
              <a:buClr>
                <a:srgbClr val="006FB6"/>
              </a:buClr>
              <a:buSzPts val="1200"/>
              <a:buFont typeface="Calibri"/>
              <a:buNone/>
            </a:pPr>
            <a:r>
              <a:t/>
            </a:r>
            <a:endParaRPr b="1"/>
          </a:p>
          <a:p>
            <a:pPr indent="0" lvl="0" marL="0" rtl="0" algn="l">
              <a:spcBef>
                <a:spcPts val="0"/>
              </a:spcBef>
              <a:spcAft>
                <a:spcPts val="0"/>
              </a:spcAft>
              <a:buClr>
                <a:srgbClr val="006FB6"/>
              </a:buClr>
              <a:buSzPts val="1200"/>
              <a:buFont typeface="Calibri"/>
              <a:buNone/>
            </a:pPr>
            <a:r>
              <a:rPr b="1" lang="en-US"/>
              <a:t>Suggested Script in Spanish</a:t>
            </a:r>
            <a:endParaRPr b="1"/>
          </a:p>
          <a:p>
            <a:pPr indent="-317500" lvl="0" marL="457200" rtl="0" algn="l">
              <a:spcBef>
                <a:spcPts val="0"/>
              </a:spcBef>
              <a:spcAft>
                <a:spcPts val="0"/>
              </a:spcAft>
              <a:buClr>
                <a:schemeClr val="dk1"/>
              </a:buClr>
              <a:buSzPts val="1400"/>
              <a:buChar char="●"/>
            </a:pPr>
            <a:r>
              <a:rPr i="1" lang="en-US"/>
              <a:t>Su hijo tendrá una evaluación al principio del programa y utilizaremos esta evaluación para monitorear su crecimiento en la lectura. </a:t>
            </a:r>
            <a:endParaRPr i="1"/>
          </a:p>
          <a:p>
            <a:pPr indent="-317500" lvl="0" marL="457200" rtl="0" algn="l">
              <a:spcBef>
                <a:spcPts val="0"/>
              </a:spcBef>
              <a:spcAft>
                <a:spcPts val="0"/>
              </a:spcAft>
              <a:buClr>
                <a:schemeClr val="dk1"/>
              </a:buClr>
              <a:buSzPts val="1400"/>
              <a:buChar char="●"/>
            </a:pPr>
            <a:r>
              <a:rPr b="1" i="1" lang="en-US"/>
              <a:t>Meta de crecimiento - </a:t>
            </a:r>
            <a:r>
              <a:rPr i="1" lang="en-US"/>
              <a:t>La lectura de su hijo mejorará cierta cantidad según indica la evaluación inicial</a:t>
            </a:r>
            <a:endParaRPr i="1"/>
          </a:p>
          <a:p>
            <a:pPr indent="-317500" lvl="0" marL="457200" rtl="0" algn="l">
              <a:spcBef>
                <a:spcPts val="0"/>
              </a:spcBef>
              <a:spcAft>
                <a:spcPts val="0"/>
              </a:spcAft>
              <a:buClr>
                <a:schemeClr val="dk1"/>
              </a:buClr>
              <a:buSzPts val="1400"/>
              <a:buChar char="●"/>
            </a:pPr>
            <a:r>
              <a:rPr b="1" i="1" lang="en-US"/>
              <a:t>Meta de estiramiento - </a:t>
            </a:r>
            <a:r>
              <a:rPr i="1" lang="en-US"/>
              <a:t>La lectura de su hijo mejorará todavía más!</a:t>
            </a:r>
            <a:endParaRPr i="1"/>
          </a:p>
          <a:p>
            <a:pPr indent="-317500" lvl="0" marL="457200" rtl="0" algn="l">
              <a:spcBef>
                <a:spcPts val="0"/>
              </a:spcBef>
              <a:spcAft>
                <a:spcPts val="0"/>
              </a:spcAft>
              <a:buClr>
                <a:schemeClr val="dk1"/>
              </a:buClr>
              <a:buSzPts val="1400"/>
              <a:buChar char="●"/>
            </a:pPr>
            <a:r>
              <a:rPr i="1" lang="en-US"/>
              <a:t>Estas son las metas hacia las que Usted y su familia estarán trabajando durante el programa. Lograr estas metas ayudarán a su hijo a mejorar en la lectura y ganar recompensas de lectura. Para ganar recompensas de lectura, también necesitan asistir  a los talleres familiares. Los talleres familiares son obligatorios para que su hijo obtenga esos premios de lectura. Acuérdese que puede ser cualquier adulto cariñoso en la vida de su hijo. </a:t>
            </a:r>
            <a:endParaRPr i="1"/>
          </a:p>
        </p:txBody>
      </p:sp>
      <p:sp>
        <p:nvSpPr>
          <p:cNvPr id="530" name="Google Shape;530;g1b397d6a822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b397d6a82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1b397d6a822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Facilitator note</a:t>
            </a:r>
            <a:endParaRPr b="1"/>
          </a:p>
          <a:p>
            <a:pPr indent="0" lvl="0" marL="0" rtl="0" algn="l">
              <a:spcBef>
                <a:spcPts val="0"/>
              </a:spcBef>
              <a:spcAft>
                <a:spcPts val="0"/>
              </a:spcAft>
              <a:buNone/>
            </a:pPr>
            <a:r>
              <a:rPr lang="en-US">
                <a:highlight>
                  <a:srgbClr val="FFFF00"/>
                </a:highlight>
              </a:rPr>
              <a:t>This is the slide for a program with 2 tiers. If you are unsure, speak to your Springboard coach before presenting to families.</a:t>
            </a:r>
            <a:endParaRPr/>
          </a:p>
          <a:p>
            <a:pPr indent="0" lvl="0" marL="0" rtl="0" algn="l">
              <a:spcBef>
                <a:spcPts val="0"/>
              </a:spcBef>
              <a:spcAft>
                <a:spcPts val="0"/>
              </a:spcAft>
              <a:buNone/>
            </a:pPr>
            <a:r>
              <a:t/>
            </a:r>
            <a:endParaRPr u="sng"/>
          </a:p>
          <a:p>
            <a:pPr indent="0" lvl="0" marL="0" rtl="0" algn="l">
              <a:spcBef>
                <a:spcPts val="0"/>
              </a:spcBef>
              <a:spcAft>
                <a:spcPts val="0"/>
              </a:spcAft>
              <a:buClr>
                <a:schemeClr val="dk1"/>
              </a:buClr>
              <a:buSzPts val="1100"/>
              <a:buFont typeface="Arial"/>
              <a:buNone/>
            </a:pPr>
            <a:r>
              <a:rPr b="1" lang="en-US"/>
              <a:t>Suggested Script</a:t>
            </a:r>
            <a:endParaRPr b="1"/>
          </a:p>
          <a:p>
            <a:pPr indent="-317500" lvl="0" marL="457200" rtl="0" algn="l">
              <a:spcBef>
                <a:spcPts val="0"/>
              </a:spcBef>
              <a:spcAft>
                <a:spcPts val="0"/>
              </a:spcAft>
              <a:buSzPts val="1400"/>
              <a:buChar char="●"/>
            </a:pPr>
            <a:r>
              <a:rPr i="1" lang="en-US"/>
              <a:t>Your child will take an assessment at the beginning of  programming and we will use this assessment to monitor their reading growth.</a:t>
            </a:r>
            <a:endParaRPr i="1" u="sng"/>
          </a:p>
          <a:p>
            <a:pPr indent="-317500" lvl="0" marL="457200" rtl="0" algn="l">
              <a:spcBef>
                <a:spcPts val="0"/>
              </a:spcBef>
              <a:spcAft>
                <a:spcPts val="0"/>
              </a:spcAft>
              <a:buSzPts val="1400"/>
              <a:buChar char="●"/>
            </a:pPr>
            <a:r>
              <a:rPr b="1" i="1" lang="en-US"/>
              <a:t>Growth goal = </a:t>
            </a:r>
            <a:r>
              <a:rPr i="1" lang="en-US"/>
              <a:t>Your child’s reading will improve by a specific amount based on their beginning assessment.</a:t>
            </a:r>
            <a:endParaRPr i="1"/>
          </a:p>
          <a:p>
            <a:pPr indent="-317500" lvl="0" marL="457200" rtl="0" algn="l">
              <a:spcBef>
                <a:spcPts val="0"/>
              </a:spcBef>
              <a:spcAft>
                <a:spcPts val="0"/>
              </a:spcAft>
              <a:buSzPts val="1400"/>
              <a:buChar char="●"/>
            </a:pPr>
            <a:r>
              <a:rPr i="1" lang="en-US"/>
              <a:t>This is the goal that you and your family will be working towards during the program. Meeting this goal will help your child improve their reading and earn reading rewards!</a:t>
            </a:r>
            <a:endParaRPr i="1"/>
          </a:p>
          <a:p>
            <a:pPr indent="0" lvl="0" marL="0" rtl="0" algn="l">
              <a:spcBef>
                <a:spcPts val="0"/>
              </a:spcBef>
              <a:spcAft>
                <a:spcPts val="0"/>
              </a:spcAft>
              <a:buClr>
                <a:schemeClr val="dk1"/>
              </a:buClr>
              <a:buSzPts val="4000"/>
              <a:buFont typeface="Arial"/>
              <a:buNone/>
            </a:pPr>
            <a:r>
              <a:t/>
            </a:r>
            <a:endParaRPr i="1"/>
          </a:p>
        </p:txBody>
      </p:sp>
      <p:sp>
        <p:nvSpPr>
          <p:cNvPr id="543" name="Google Shape;543;g1b397d6a822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p:cSld name="Title, Subtitle">
    <p:spTree>
      <p:nvGrpSpPr>
        <p:cNvPr id="15"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7" name="Google Shape;17;p34"/>
          <p:cNvGrpSpPr/>
          <p:nvPr/>
        </p:nvGrpSpPr>
        <p:grpSpPr>
          <a:xfrm>
            <a:off x="0" y="5607273"/>
            <a:ext cx="12214159" cy="1252536"/>
            <a:chOff x="-33239" y="5603791"/>
            <a:chExt cx="9160619" cy="1252536"/>
          </a:xfrm>
        </p:grpSpPr>
        <p:sp>
          <p:nvSpPr>
            <p:cNvPr id="18" name="Google Shape;18;p3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9" name="Google Shape;19;p34"/>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20" name="Google Shape;20;p34"/>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sp>
        <p:nvSpPr>
          <p:cNvPr id="21" name="Google Shape;21;p34"/>
          <p:cNvSpPr txBox="1"/>
          <p:nvPr>
            <p:ph type="title"/>
          </p:nvPr>
        </p:nvSpPr>
        <p:spPr>
          <a:xfrm>
            <a:off x="3242" y="5753101"/>
            <a:ext cx="9156345" cy="55934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3750">
                <a:solidFill>
                  <a:srgbClr val="006FB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 type="body"/>
          </p:nvPr>
        </p:nvSpPr>
        <p:spPr>
          <a:xfrm>
            <a:off x="0" y="6229350"/>
            <a:ext cx="9169400" cy="62865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800"/>
              <a:buNone/>
              <a:defRPr b="1" sz="2630">
                <a:solidFill>
                  <a:srgbClr val="006FB6"/>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id="23" name="Google Shape;23;p3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4" name="Google Shape;24;p34"/>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progress bar">
  <p:cSld name="No progress bar">
    <p:spTree>
      <p:nvGrpSpPr>
        <p:cNvPr id="87" name="Shape 87"/>
        <p:cNvGrpSpPr/>
        <p:nvPr/>
      </p:nvGrpSpPr>
      <p:grpSpPr>
        <a:xfrm>
          <a:off x="0" y="0"/>
          <a:ext cx="0" cy="0"/>
          <a:chOff x="0" y="0"/>
          <a:chExt cx="0" cy="0"/>
        </a:xfrm>
      </p:grpSpPr>
      <p:sp>
        <p:nvSpPr>
          <p:cNvPr id="88" name="Google Shape;88;p36"/>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9" name="Google Shape;89;p3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6"/>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6"/>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3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36"/>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36"/>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6"/>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6"/>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36"/>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 progress bar--two columns">
  <p:cSld name="1_No progress bar--two columns">
    <p:spTree>
      <p:nvGrpSpPr>
        <p:cNvPr id="98" name="Shape 98"/>
        <p:cNvGrpSpPr/>
        <p:nvPr/>
      </p:nvGrpSpPr>
      <p:grpSpPr>
        <a:xfrm>
          <a:off x="0" y="0"/>
          <a:ext cx="0" cy="0"/>
          <a:chOff x="0" y="0"/>
          <a:chExt cx="0" cy="0"/>
        </a:xfrm>
      </p:grpSpPr>
      <p:sp>
        <p:nvSpPr>
          <p:cNvPr id="99" name="Google Shape;99;p37"/>
          <p:cNvSpPr txBox="1"/>
          <p:nvPr>
            <p:ph idx="1" type="body"/>
          </p:nvPr>
        </p:nvSpPr>
        <p:spPr>
          <a:xfrm>
            <a:off x="375794" y="1699592"/>
            <a:ext cx="5720206" cy="4527587"/>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3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37"/>
          <p:cNvSpPr txBox="1"/>
          <p:nvPr>
            <p:ph idx="2" type="body"/>
          </p:nvPr>
        </p:nvSpPr>
        <p:spPr>
          <a:xfrm>
            <a:off x="6096000" y="1699592"/>
            <a:ext cx="5720206" cy="4527586"/>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GTitle. Leveled Text, Pic">
  <p:cSld name="Blank PGTitle. Leveled Text, Pic">
    <p:spTree>
      <p:nvGrpSpPr>
        <p:cNvPr id="102" name="Shape 102"/>
        <p:cNvGrpSpPr/>
        <p:nvPr/>
      </p:nvGrpSpPr>
      <p:grpSpPr>
        <a:xfrm>
          <a:off x="0" y="0"/>
          <a:ext cx="0" cy="0"/>
          <a:chOff x="0" y="0"/>
          <a:chExt cx="0" cy="0"/>
        </a:xfrm>
      </p:grpSpPr>
      <p:sp>
        <p:nvSpPr>
          <p:cNvPr id="103" name="Google Shape;103;p4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4" name="Google Shape;104;p4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4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106" name="Shape 106"/>
        <p:cNvGrpSpPr/>
        <p:nvPr/>
      </p:nvGrpSpPr>
      <p:grpSpPr>
        <a:xfrm>
          <a:off x="0" y="0"/>
          <a:ext cx="0" cy="0"/>
          <a:chOff x="0" y="0"/>
          <a:chExt cx="0" cy="0"/>
        </a:xfrm>
      </p:grpSpPr>
      <p:sp>
        <p:nvSpPr>
          <p:cNvPr id="107" name="Google Shape;107;p51"/>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08" name="Google Shape;108;p5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51"/>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51"/>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51"/>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3" name="Google Shape;113;p5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4" name="Google Shape;114;p5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5" name="Google Shape;115;p5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6" name="Google Shape;116;p5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 name="Google Shape;117;p5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8" name="Google Shape;118;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9" name="Google Shape;119;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0" name="Google Shape;120;p5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1" name="Google Shape;121;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2" name="Google Shape;122;p51"/>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51"/>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51"/>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51"/>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3 Points, Pic">
  <p:cSld name="1_Welcome 3 Points, Pic">
    <p:spTree>
      <p:nvGrpSpPr>
        <p:cNvPr id="126" name="Shape 126"/>
        <p:cNvGrpSpPr/>
        <p:nvPr/>
      </p:nvGrpSpPr>
      <p:grpSpPr>
        <a:xfrm>
          <a:off x="0" y="0"/>
          <a:ext cx="0" cy="0"/>
          <a:chOff x="0" y="0"/>
          <a:chExt cx="0" cy="0"/>
        </a:xfrm>
      </p:grpSpPr>
      <p:sp>
        <p:nvSpPr>
          <p:cNvPr id="127" name="Google Shape;127;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 name="Google Shape;128;p5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29" name="Google Shape;129;p5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0" name="Google Shape;130;p5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1" name="Google Shape;131;p5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2" name="Google Shape;132;p5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3" name="Google Shape;133;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4" name="Google Shape;134;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5" name="Google Shape;135;p5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6" name="Google Shape;136;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7" name="Google Shape;137;p52"/>
          <p:cNvSpPr/>
          <p:nvPr>
            <p:ph idx="2" type="pic"/>
          </p:nvPr>
        </p:nvSpPr>
        <p:spPr>
          <a:xfrm>
            <a:off x="5305232" y="1500915"/>
            <a:ext cx="6578600" cy="4438800"/>
          </a:xfrm>
          <a:prstGeom prst="rect">
            <a:avLst/>
          </a:prstGeom>
          <a:noFill/>
          <a:ln cap="flat" cmpd="sng" w="19050">
            <a:solidFill>
              <a:srgbClr val="666666"/>
            </a:solidFill>
            <a:prstDash val="solid"/>
            <a:round/>
            <a:headEnd len="sm" w="sm" type="none"/>
            <a:tailEnd len="sm" w="sm" type="none"/>
          </a:ln>
        </p:spPr>
      </p:sp>
      <p:sp>
        <p:nvSpPr>
          <p:cNvPr id="138" name="Google Shape;138;p5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52"/>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52"/>
          <p:cNvSpPr txBox="1"/>
          <p:nvPr>
            <p:ph idx="4" type="body"/>
          </p:nvPr>
        </p:nvSpPr>
        <p:spPr>
          <a:xfrm>
            <a:off x="1660585" y="46201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52"/>
          <p:cNvSpPr txBox="1"/>
          <p:nvPr>
            <p:ph idx="5" type="body"/>
          </p:nvPr>
        </p:nvSpPr>
        <p:spPr>
          <a:xfrm>
            <a:off x="571500" y="4617905"/>
            <a:ext cx="952500" cy="10556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52"/>
          <p:cNvSpPr txBox="1"/>
          <p:nvPr>
            <p:ph idx="6" type="body"/>
          </p:nvPr>
        </p:nvSpPr>
        <p:spPr>
          <a:xfrm>
            <a:off x="571500" y="3089072"/>
            <a:ext cx="952500" cy="10556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52"/>
          <p:cNvSpPr txBox="1"/>
          <p:nvPr>
            <p:ph idx="7" type="body"/>
          </p:nvPr>
        </p:nvSpPr>
        <p:spPr>
          <a:xfrm>
            <a:off x="571500" y="1527902"/>
            <a:ext cx="952500" cy="10556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44" name="Shape 144"/>
        <p:cNvGrpSpPr/>
        <p:nvPr/>
      </p:nvGrpSpPr>
      <p:grpSpPr>
        <a:xfrm>
          <a:off x="0" y="0"/>
          <a:ext cx="0" cy="0"/>
          <a:chOff x="0" y="0"/>
          <a:chExt cx="0" cy="0"/>
        </a:xfrm>
      </p:grpSpPr>
      <p:sp>
        <p:nvSpPr>
          <p:cNvPr id="145" name="Google Shape;145;p53"/>
          <p:cNvSpPr/>
          <p:nvPr>
            <p:ph idx="2" type="pic"/>
          </p:nvPr>
        </p:nvSpPr>
        <p:spPr>
          <a:xfrm>
            <a:off x="3641156" y="1806752"/>
            <a:ext cx="5166360" cy="3776472"/>
          </a:xfrm>
          <a:prstGeom prst="rect">
            <a:avLst/>
          </a:prstGeom>
          <a:noFill/>
          <a:ln>
            <a:noFill/>
          </a:ln>
        </p:spPr>
      </p:sp>
      <p:sp>
        <p:nvSpPr>
          <p:cNvPr id="146" name="Google Shape;146;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7" name="Google Shape;147;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48" name="Google Shape;148;p53"/>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9" name="Google Shape;149;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1" name="Google Shape;151;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2" name="Google Shape;152;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3" name="Google Shape;153;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4" name="Google Shape;154;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55" name="Google Shape;155;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56" name="Google Shape;156;p53"/>
          <p:cNvSpPr txBox="1"/>
          <p:nvPr>
            <p:ph idx="1" type="body"/>
          </p:nvPr>
        </p:nvSpPr>
        <p:spPr>
          <a:xfrm>
            <a:off x="262766" y="3473260"/>
            <a:ext cx="3978692" cy="493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53"/>
          <p:cNvSpPr txBox="1"/>
          <p:nvPr>
            <p:ph idx="3" type="body"/>
          </p:nvPr>
        </p:nvSpPr>
        <p:spPr>
          <a:xfrm>
            <a:off x="7620999" y="3473260"/>
            <a:ext cx="3978692" cy="49371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8" name="Shape 158"/>
        <p:cNvGrpSpPr/>
        <p:nvPr/>
      </p:nvGrpSpPr>
      <p:grpSpPr>
        <a:xfrm>
          <a:off x="0" y="0"/>
          <a:ext cx="0" cy="0"/>
          <a:chOff x="0" y="0"/>
          <a:chExt cx="0" cy="0"/>
        </a:xfrm>
      </p:grpSpPr>
      <p:sp>
        <p:nvSpPr>
          <p:cNvPr id="159" name="Google Shape;159;p54"/>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54"/>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54"/>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54"/>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54"/>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54"/>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54"/>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54"/>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54"/>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8" name="Google Shape;168;p5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69" name="Google Shape;169;p5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70" name="Google Shape;170;p5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71" name="Google Shape;171;p5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72" name="Google Shape;172;p5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73" name="Google Shape;173;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74" name="Google Shape;174;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75" name="Google Shape;175;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6" name="Google Shape;176;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7" name="Shape 177"/>
        <p:cNvGrpSpPr/>
        <p:nvPr/>
      </p:nvGrpSpPr>
      <p:grpSpPr>
        <a:xfrm>
          <a:off x="0" y="0"/>
          <a:ext cx="0" cy="0"/>
          <a:chOff x="0" y="0"/>
          <a:chExt cx="0" cy="0"/>
        </a:xfrm>
      </p:grpSpPr>
      <p:sp>
        <p:nvSpPr>
          <p:cNvPr id="178" name="Google Shape;178;p5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5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5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5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5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5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5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5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5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88" name="Google Shape;188;p5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2_Title, Pic">
    <p:spTree>
      <p:nvGrpSpPr>
        <p:cNvPr id="196" name="Shape 196"/>
        <p:cNvGrpSpPr/>
        <p:nvPr/>
      </p:nvGrpSpPr>
      <p:grpSpPr>
        <a:xfrm>
          <a:off x="0" y="0"/>
          <a:ext cx="0" cy="0"/>
          <a:chOff x="0" y="0"/>
          <a:chExt cx="0" cy="0"/>
        </a:xfrm>
      </p:grpSpPr>
      <p:sp>
        <p:nvSpPr>
          <p:cNvPr id="197" name="Google Shape;197;p56"/>
          <p:cNvSpPr/>
          <p:nvPr>
            <p:ph idx="2" type="pic"/>
          </p:nvPr>
        </p:nvSpPr>
        <p:spPr>
          <a:xfrm>
            <a:off x="2932176" y="1489108"/>
            <a:ext cx="6327648" cy="4425696"/>
          </a:xfrm>
          <a:prstGeom prst="rect">
            <a:avLst/>
          </a:prstGeom>
          <a:noFill/>
          <a:ln cap="flat" cmpd="sng" w="19050">
            <a:solidFill>
              <a:srgbClr val="666666"/>
            </a:solidFill>
            <a:prstDash val="solid"/>
            <a:round/>
            <a:headEnd len="sm" w="sm" type="none"/>
            <a:tailEnd len="sm" w="sm" type="none"/>
          </a:ln>
        </p:spPr>
      </p:sp>
      <p:sp>
        <p:nvSpPr>
          <p:cNvPr id="198" name="Google Shape;198;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99" name="Google Shape;199;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00" name="Google Shape;200;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1" name="Google Shape;201;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3" name="Google Shape;203;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07" name="Google Shape;207;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08" name="Shape 208"/>
        <p:cNvGrpSpPr/>
        <p:nvPr/>
      </p:nvGrpSpPr>
      <p:grpSpPr>
        <a:xfrm>
          <a:off x="0" y="0"/>
          <a:ext cx="0" cy="0"/>
          <a:chOff x="0" y="0"/>
          <a:chExt cx="0" cy="0"/>
        </a:xfrm>
      </p:grpSpPr>
      <p:pic>
        <p:nvPicPr>
          <p:cNvPr id="209" name="Google Shape;209;p5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10" name="Google Shape;210;p5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1" name="Google Shape;211;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2" name="Google Shape;212;p5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3" name="Google Shape;213;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4" name="Google Shape;214;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15" name="Google Shape;215;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6" name="Google Shape;216;p5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17" name="Google Shape;217;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18" name="Google Shape;218;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57"/>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57"/>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2 content boxes">
  <p:cSld name="3_Title, 2 content boxes">
    <p:spTree>
      <p:nvGrpSpPr>
        <p:cNvPr id="221" name="Shape 221"/>
        <p:cNvGrpSpPr/>
        <p:nvPr/>
      </p:nvGrpSpPr>
      <p:grpSpPr>
        <a:xfrm>
          <a:off x="0" y="0"/>
          <a:ext cx="0" cy="0"/>
          <a:chOff x="0" y="0"/>
          <a:chExt cx="0" cy="0"/>
        </a:xfrm>
      </p:grpSpPr>
      <p:pic>
        <p:nvPicPr>
          <p:cNvPr id="222" name="Google Shape;222;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3" name="Google Shape;223;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5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5" name="Google Shape;225;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5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28" name="Google Shape;228;p5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0" name="Google Shape;230;p5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31" name="Google Shape;231;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2" name="Google Shape;232;p58"/>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58"/>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34" name="Shape 234"/>
        <p:cNvGrpSpPr/>
        <p:nvPr/>
      </p:nvGrpSpPr>
      <p:grpSpPr>
        <a:xfrm>
          <a:off x="0" y="0"/>
          <a:ext cx="0" cy="0"/>
          <a:chOff x="0" y="0"/>
          <a:chExt cx="0" cy="0"/>
        </a:xfrm>
      </p:grpSpPr>
      <p:pic>
        <p:nvPicPr>
          <p:cNvPr id="235" name="Google Shape;235;p5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36" name="Google Shape;236;p5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7" name="Google Shape;237;p5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8" name="Google Shape;238;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9" name="Google Shape;239;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0" name="Google Shape;240;p5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41" name="Google Shape;241;p5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2" name="Google Shape;242;p5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43" name="Google Shape;243;p5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44" name="Google Shape;244;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5" name="Google Shape;245;p59"/>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59"/>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7" name="Google Shape;247;p59"/>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8" name="Google Shape;248;p59"/>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9" name="Google Shape;249;p59"/>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59"/>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59"/>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all out Bubbles">
  <p:cSld name="3_Call out Bubbles">
    <p:spTree>
      <p:nvGrpSpPr>
        <p:cNvPr id="252" name="Shape 252"/>
        <p:cNvGrpSpPr/>
        <p:nvPr/>
      </p:nvGrpSpPr>
      <p:grpSpPr>
        <a:xfrm>
          <a:off x="0" y="0"/>
          <a:ext cx="0" cy="0"/>
          <a:chOff x="0" y="0"/>
          <a:chExt cx="0" cy="0"/>
        </a:xfrm>
      </p:grpSpPr>
      <p:pic>
        <p:nvPicPr>
          <p:cNvPr id="253" name="Google Shape;253;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54" name="Google Shape;254;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55" name="Google Shape;255;p6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56" name="Google Shape;256;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57" name="Google Shape;257;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8" name="Google Shape;258;p6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9" name="Google Shape;259;p6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0" name="Google Shape;260;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sp>
        <p:nvSpPr>
          <p:cNvPr id="261" name="Google Shape;261;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60"/>
          <p:cNvSpPr/>
          <p:nvPr/>
        </p:nvSpPr>
        <p:spPr>
          <a:xfrm flipH="1">
            <a:off x="7073364" y="3783598"/>
            <a:ext cx="3970526" cy="2112822"/>
          </a:xfrm>
          <a:prstGeom prst="wedgeRoundRectCallout">
            <a:avLst>
              <a:gd fmla="val -37634" name="adj1"/>
              <a:gd fmla="val 6722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60"/>
          <p:cNvSpPr/>
          <p:nvPr/>
        </p:nvSpPr>
        <p:spPr>
          <a:xfrm>
            <a:off x="1224534" y="4321133"/>
            <a:ext cx="5353325" cy="1651407"/>
          </a:xfrm>
          <a:prstGeom prst="wedgeRoundRectCallout">
            <a:avLst>
              <a:gd fmla="val -39583" name="adj1"/>
              <a:gd fmla="val 7050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4" name="Google Shape;264;p60"/>
          <p:cNvSpPr/>
          <p:nvPr/>
        </p:nvSpPr>
        <p:spPr>
          <a:xfrm flipH="1" rot="10800000">
            <a:off x="537973" y="2489152"/>
            <a:ext cx="3571818" cy="1651407"/>
          </a:xfrm>
          <a:prstGeom prst="wedgeRoundRectCallout">
            <a:avLst>
              <a:gd fmla="val -40312" name="adj1"/>
              <a:gd fmla="val 75317"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60"/>
          <p:cNvSpPr/>
          <p:nvPr/>
        </p:nvSpPr>
        <p:spPr>
          <a:xfrm flipH="1" rot="10800000">
            <a:off x="8170224" y="2062956"/>
            <a:ext cx="3571818" cy="1535696"/>
          </a:xfrm>
          <a:prstGeom prst="wedgeRoundRectCallout">
            <a:avLst>
              <a:gd fmla="val -43095" name="adj1"/>
              <a:gd fmla="val 8013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p60"/>
          <p:cNvSpPr/>
          <p:nvPr/>
        </p:nvSpPr>
        <p:spPr>
          <a:xfrm>
            <a:off x="4310091" y="1501557"/>
            <a:ext cx="3571818" cy="2072964"/>
          </a:xfrm>
          <a:prstGeom prst="wedgeRoundRectCallout">
            <a:avLst>
              <a:gd fmla="val -41982" name="adj1"/>
              <a:gd fmla="val 76540"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p60"/>
          <p:cNvSpPr txBox="1"/>
          <p:nvPr/>
        </p:nvSpPr>
        <p:spPr>
          <a:xfrm>
            <a:off x="299493" y="1478182"/>
            <a:ext cx="350517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FB6"/>
                </a:solidFill>
                <a:latin typeface="Calibri"/>
                <a:ea typeface="Calibri"/>
                <a:cs typeface="Calibri"/>
                <a:sym typeface="Calibri"/>
              </a:rPr>
              <a:t>#askyourchild</a:t>
            </a:r>
            <a:endParaRPr b="0" i="0" sz="3200" u="none" cap="none" strike="noStrike">
              <a:solidFill>
                <a:srgbClr val="000000"/>
              </a:solidFill>
              <a:latin typeface="Calibri"/>
              <a:ea typeface="Calibri"/>
              <a:cs typeface="Calibri"/>
              <a:sym typeface="Calibri"/>
            </a:endParaRPr>
          </a:p>
        </p:txBody>
      </p:sp>
      <p:sp>
        <p:nvSpPr>
          <p:cNvPr id="268" name="Google Shape;268;p60"/>
          <p:cNvSpPr txBox="1"/>
          <p:nvPr>
            <p:ph idx="1" type="body"/>
          </p:nvPr>
        </p:nvSpPr>
        <p:spPr>
          <a:xfrm>
            <a:off x="1371600" y="4414453"/>
            <a:ext cx="5269832" cy="146225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60"/>
          <p:cNvSpPr txBox="1"/>
          <p:nvPr>
            <p:ph idx="2" type="body"/>
          </p:nvPr>
        </p:nvSpPr>
        <p:spPr>
          <a:xfrm>
            <a:off x="516599" y="2489153"/>
            <a:ext cx="3654348" cy="155808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60"/>
          <p:cNvSpPr txBox="1"/>
          <p:nvPr>
            <p:ph idx="3" type="body"/>
          </p:nvPr>
        </p:nvSpPr>
        <p:spPr>
          <a:xfrm>
            <a:off x="4372023" y="1550592"/>
            <a:ext cx="3552777" cy="19546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60"/>
          <p:cNvSpPr txBox="1"/>
          <p:nvPr>
            <p:ph idx="4" type="body"/>
          </p:nvPr>
        </p:nvSpPr>
        <p:spPr>
          <a:xfrm>
            <a:off x="7211666" y="3836010"/>
            <a:ext cx="3878774" cy="200597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60"/>
          <p:cNvSpPr txBox="1"/>
          <p:nvPr>
            <p:ph idx="5" type="body"/>
          </p:nvPr>
        </p:nvSpPr>
        <p:spPr>
          <a:xfrm>
            <a:off x="8170223" y="2062956"/>
            <a:ext cx="3620724" cy="153569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73" name="Google Shape;273;p6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74" name="Shape 274"/>
        <p:cNvGrpSpPr/>
        <p:nvPr/>
      </p:nvGrpSpPr>
      <p:grpSpPr>
        <a:xfrm>
          <a:off x="0" y="0"/>
          <a:ext cx="0" cy="0"/>
          <a:chOff x="0" y="0"/>
          <a:chExt cx="0" cy="0"/>
        </a:xfrm>
      </p:grpSpPr>
      <p:pic>
        <p:nvPicPr>
          <p:cNvPr id="275" name="Google Shape;275;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6" name="Google Shape;276;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8" name="Google Shape;278;p61"/>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9" name="Google Shape;279;p6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80" name="Google Shape;280;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1" name="Google Shape;281;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82" name="Google Shape;282;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83" name="Google Shape;283;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84" name="Google Shape;284;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5" name="Google Shape;285;p61"/>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61"/>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287" name="Shape 287"/>
        <p:cNvGrpSpPr/>
        <p:nvPr/>
      </p:nvGrpSpPr>
      <p:grpSpPr>
        <a:xfrm>
          <a:off x="0" y="0"/>
          <a:ext cx="0" cy="0"/>
          <a:chOff x="0" y="0"/>
          <a:chExt cx="0" cy="0"/>
        </a:xfrm>
      </p:grpSpPr>
      <p:sp>
        <p:nvSpPr>
          <p:cNvPr id="288" name="Google Shape;288;p62"/>
          <p:cNvSpPr txBox="1"/>
          <p:nvPr>
            <p:ph type="title"/>
          </p:nvPr>
        </p:nvSpPr>
        <p:spPr>
          <a:xfrm>
            <a:off x="-7620" y="0"/>
            <a:ext cx="8638079" cy="12512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89" name="Google Shape;289;p6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90" name="Google Shape;290;p6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291" name="Google Shape;291;p6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92" name="Google Shape;292;p6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293" name="Google Shape;293;p6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294" name="Google Shape;294;p6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295" name="Google Shape;295;p6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296" name="Google Shape;296;p6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62"/>
          <p:cNvSpPr/>
          <p:nvPr>
            <p:ph idx="2" type="pic"/>
          </p:nvPr>
        </p:nvSpPr>
        <p:spPr>
          <a:xfrm>
            <a:off x="9282749" y="1283634"/>
            <a:ext cx="2377440" cy="3172968"/>
          </a:xfrm>
          <a:prstGeom prst="rect">
            <a:avLst/>
          </a:prstGeom>
          <a:noFill/>
          <a:ln>
            <a:noFill/>
          </a:ln>
        </p:spPr>
      </p:sp>
      <p:sp>
        <p:nvSpPr>
          <p:cNvPr id="298" name="Google Shape;298;p62"/>
          <p:cNvSpPr txBox="1"/>
          <p:nvPr>
            <p:ph idx="3"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9" name="Shape 299"/>
        <p:cNvGrpSpPr/>
        <p:nvPr/>
      </p:nvGrpSpPr>
      <p:grpSpPr>
        <a:xfrm>
          <a:off x="0" y="0"/>
          <a:ext cx="0" cy="0"/>
          <a:chOff x="0" y="0"/>
          <a:chExt cx="0" cy="0"/>
        </a:xfrm>
      </p:grpSpPr>
      <p:sp>
        <p:nvSpPr>
          <p:cNvPr id="300" name="Google Shape;300;g17e27b04af9_0_272"/>
          <p:cNvSpPr/>
          <p:nvPr/>
        </p:nvSpPr>
        <p:spPr>
          <a:xfrm>
            <a:off x="0" y="0"/>
            <a:ext cx="12192000" cy="1291200"/>
          </a:xfrm>
          <a:prstGeom prst="rect">
            <a:avLst/>
          </a:prstGeom>
          <a:solidFill>
            <a:srgbClr val="D7E8AF"/>
          </a:solidFill>
          <a:ln cap="flat" cmpd="sng" w="12700">
            <a:solidFill>
              <a:srgbClr val="D7E8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01" name="Google Shape;301;g17e27b04af9_0_272"/>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302" name="Google Shape;302;g17e27b04af9_0_272"/>
          <p:cNvPicPr preferRelativeResize="0"/>
          <p:nvPr/>
        </p:nvPicPr>
        <p:blipFill rotWithShape="1">
          <a:blip r:embed="rId2">
            <a:alphaModFix/>
          </a:blip>
          <a:srcRect b="0" l="0" r="0" t="0"/>
          <a:stretch/>
        </p:blipFill>
        <p:spPr>
          <a:xfrm>
            <a:off x="9220261" y="193699"/>
            <a:ext cx="2816352" cy="85674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8" name="Shape 308"/>
        <p:cNvGrpSpPr/>
        <p:nvPr/>
      </p:nvGrpSpPr>
      <p:grpSpPr>
        <a:xfrm>
          <a:off x="0" y="0"/>
          <a:ext cx="0" cy="0"/>
          <a:chOff x="0" y="0"/>
          <a:chExt cx="0" cy="0"/>
        </a:xfrm>
      </p:grpSpPr>
      <p:sp>
        <p:nvSpPr>
          <p:cNvPr id="309" name="Google Shape;309;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nd Your Materials">
  <p:cSld name="1_Find Your Materials">
    <p:spTree>
      <p:nvGrpSpPr>
        <p:cNvPr id="310" name="Shape 310"/>
        <p:cNvGrpSpPr/>
        <p:nvPr/>
      </p:nvGrpSpPr>
      <p:grpSpPr>
        <a:xfrm>
          <a:off x="0" y="0"/>
          <a:ext cx="0" cy="0"/>
          <a:chOff x="0" y="0"/>
          <a:chExt cx="0" cy="0"/>
        </a:xfrm>
      </p:grpSpPr>
      <p:sp>
        <p:nvSpPr>
          <p:cNvPr id="311" name="Google Shape;311;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2" name="Google Shape;312;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313" name="Google Shape;313;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14" name="Google Shape;31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16" name="Google Shape;316;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317" name="Google Shape;317;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318" name="Google Shape;318;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319" name="Google Shape;319;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324" name="Shape 324"/>
        <p:cNvGrpSpPr/>
        <p:nvPr/>
      </p:nvGrpSpPr>
      <p:grpSpPr>
        <a:xfrm>
          <a:off x="0" y="0"/>
          <a:ext cx="0" cy="0"/>
          <a:chOff x="0" y="0"/>
          <a:chExt cx="0" cy="0"/>
        </a:xfrm>
      </p:grpSpPr>
      <p:sp>
        <p:nvSpPr>
          <p:cNvPr id="325" name="Google Shape;325;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26" name="Google Shape;326;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7" name="Google Shape;327;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28" name="Google Shape;328;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9" name="Google Shape;329;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30" name="Google Shape;33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31" name="Google Shape;331;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32" name="Google Shape;332;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333" name="Google Shape;333;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42"/>
          <p:cNvSpPr/>
          <p:nvPr>
            <p:ph idx="2" type="pic"/>
          </p:nvPr>
        </p:nvSpPr>
        <p:spPr>
          <a:xfrm>
            <a:off x="9282749" y="1283634"/>
            <a:ext cx="2377440" cy="3172968"/>
          </a:xfrm>
          <a:prstGeom prst="rect">
            <a:avLst/>
          </a:prstGeom>
          <a:noFill/>
          <a:ln>
            <a:noFill/>
          </a:ln>
        </p:spPr>
      </p:sp>
      <p:sp>
        <p:nvSpPr>
          <p:cNvPr id="335" name="Google Shape;335;p42"/>
          <p:cNvSpPr txBox="1"/>
          <p:nvPr>
            <p:ph idx="3"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ossibilities">
  <p:cSld name="2_Possibilities">
    <p:spTree>
      <p:nvGrpSpPr>
        <p:cNvPr id="336" name="Shape 336"/>
        <p:cNvGrpSpPr/>
        <p:nvPr/>
      </p:nvGrpSpPr>
      <p:grpSpPr>
        <a:xfrm>
          <a:off x="0" y="0"/>
          <a:ext cx="0" cy="0"/>
          <a:chOff x="0" y="0"/>
          <a:chExt cx="0" cy="0"/>
        </a:xfrm>
      </p:grpSpPr>
      <p:sp>
        <p:nvSpPr>
          <p:cNvPr id="337" name="Google Shape;337;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8" name="Google Shape;338;p4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9" name="Google Shape;339;p4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40" name="Google Shape;340;p4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4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42" name="Google Shape;342;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43" name="Google Shape;343;p4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44" name="Google Shape;344;p4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345" name="Google Shape;345;p43"/>
          <p:cNvSpPr/>
          <p:nvPr>
            <p:ph idx="2" type="pic"/>
          </p:nvPr>
        </p:nvSpPr>
        <p:spPr>
          <a:xfrm>
            <a:off x="8916576" y="1661249"/>
            <a:ext cx="2990088" cy="2715768"/>
          </a:xfrm>
          <a:prstGeom prst="rect">
            <a:avLst/>
          </a:prstGeom>
          <a:noFill/>
          <a:ln>
            <a:noFill/>
          </a:ln>
        </p:spPr>
      </p:sp>
      <p:sp>
        <p:nvSpPr>
          <p:cNvPr id="346" name="Google Shape;346;p4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1000"/>
              </a:spcBef>
              <a:spcAft>
                <a:spcPts val="0"/>
              </a:spcAft>
              <a:buClr>
                <a:srgbClr val="006FB6"/>
              </a:buClr>
              <a:buSzPts val="21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7" name="Google Shape;347;p43"/>
          <p:cNvSpPr txBox="1"/>
          <p:nvPr>
            <p:ph idx="3"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8" name="Google Shape;348;p43"/>
          <p:cNvSpPr txBox="1"/>
          <p:nvPr>
            <p:ph idx="4"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43"/>
          <p:cNvSpPr txBox="1"/>
          <p:nvPr>
            <p:ph idx="5"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43"/>
          <p:cNvSpPr txBox="1"/>
          <p:nvPr>
            <p:ph idx="6"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43"/>
          <p:cNvSpPr txBox="1"/>
          <p:nvPr>
            <p:ph idx="7"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43"/>
          <p:cNvSpPr txBox="1"/>
          <p:nvPr>
            <p:ph idx="8"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actice time">
  <p:cSld name="3_Practice time">
    <p:spTree>
      <p:nvGrpSpPr>
        <p:cNvPr id="353" name="Shape 353"/>
        <p:cNvGrpSpPr/>
        <p:nvPr/>
      </p:nvGrpSpPr>
      <p:grpSpPr>
        <a:xfrm>
          <a:off x="0" y="0"/>
          <a:ext cx="0" cy="0"/>
          <a:chOff x="0" y="0"/>
          <a:chExt cx="0" cy="0"/>
        </a:xfrm>
      </p:grpSpPr>
      <p:sp>
        <p:nvSpPr>
          <p:cNvPr id="354" name="Google Shape;354;p4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55" name="Google Shape;355;p44"/>
          <p:cNvCxnSpPr/>
          <p:nvPr/>
        </p:nvCxnSpPr>
        <p:spPr>
          <a:xfrm>
            <a:off x="371844" y="6565900"/>
            <a:ext cx="2082480" cy="0"/>
          </a:xfrm>
          <a:prstGeom prst="straightConnector1">
            <a:avLst/>
          </a:prstGeom>
          <a:noFill/>
          <a:ln cap="flat" cmpd="sng" w="25400">
            <a:solidFill>
              <a:srgbClr val="0771BA"/>
            </a:solidFill>
            <a:prstDash val="solid"/>
            <a:miter lim="800000"/>
            <a:headEnd len="sm" w="sm" type="none"/>
            <a:tailEnd len="sm" w="sm" type="none"/>
          </a:ln>
        </p:spPr>
      </p:cxnSp>
      <p:cxnSp>
        <p:nvCxnSpPr>
          <p:cNvPr id="356" name="Google Shape;35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57" name="Google Shape;35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58" name="Google Shape;35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id="359" name="Google Shape;359;p44"/>
          <p:cNvPicPr preferRelativeResize="0"/>
          <p:nvPr/>
        </p:nvPicPr>
        <p:blipFill rotWithShape="1">
          <a:blip r:embed="rId3">
            <a:alphaModFix/>
          </a:blip>
          <a:srcRect b="0" l="0" r="0" t="0"/>
          <a:stretch/>
        </p:blipFill>
        <p:spPr>
          <a:xfrm>
            <a:off x="190275" y="6251086"/>
            <a:ext cx="309930" cy="493979"/>
          </a:xfrm>
          <a:prstGeom prst="rect">
            <a:avLst/>
          </a:prstGeom>
          <a:noFill/>
          <a:ln>
            <a:noFill/>
          </a:ln>
        </p:spPr>
      </p:pic>
      <p:pic>
        <p:nvPicPr>
          <p:cNvPr id="360" name="Google Shape;360;p44"/>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id="361" name="Google Shape;361;p44"/>
          <p:cNvPicPr preferRelativeResize="0"/>
          <p:nvPr/>
        </p:nvPicPr>
        <p:blipFill rotWithShape="1">
          <a:blip r:embed="rId5">
            <a:alphaModFix/>
          </a:blip>
          <a:srcRect b="0" l="0" r="0" t="0"/>
          <a:stretch/>
        </p:blipFill>
        <p:spPr>
          <a:xfrm>
            <a:off x="5063574" y="6196177"/>
            <a:ext cx="687747" cy="615552"/>
          </a:xfrm>
          <a:prstGeom prst="rect">
            <a:avLst/>
          </a:prstGeom>
          <a:noFill/>
          <a:ln>
            <a:noFill/>
          </a:ln>
        </p:spPr>
      </p:pic>
      <p:sp>
        <p:nvSpPr>
          <p:cNvPr id="362" name="Google Shape;362;p44"/>
          <p:cNvSpPr txBox="1"/>
          <p:nvPr>
            <p:ph idx="1" type="body"/>
          </p:nvPr>
        </p:nvSpPr>
        <p:spPr>
          <a:xfrm>
            <a:off x="500204" y="1587500"/>
            <a:ext cx="7520849" cy="30967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44"/>
          <p:cNvSpPr/>
          <p:nvPr>
            <p:ph idx="2" type="pic"/>
          </p:nvPr>
        </p:nvSpPr>
        <p:spPr>
          <a:xfrm>
            <a:off x="8726907" y="1661249"/>
            <a:ext cx="3383280" cy="2258568"/>
          </a:xfrm>
          <a:prstGeom prst="rect">
            <a:avLst/>
          </a:prstGeom>
          <a:noFill/>
          <a:ln>
            <a:noFill/>
          </a:ln>
        </p:spPr>
      </p:sp>
      <p:sp>
        <p:nvSpPr>
          <p:cNvPr id="364" name="Google Shape;364;p44"/>
          <p:cNvSpPr txBox="1"/>
          <p:nvPr>
            <p:ph idx="3" type="body"/>
          </p:nvPr>
        </p:nvSpPr>
        <p:spPr>
          <a:xfrm>
            <a:off x="8807115" y="4120489"/>
            <a:ext cx="3303071" cy="134220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1000"/>
              </a:spcBef>
              <a:spcAft>
                <a:spcPts val="0"/>
              </a:spcAft>
              <a:buClr>
                <a:srgbClr val="006FB6"/>
              </a:buClr>
              <a:buSzPts val="21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44"/>
          <p:cNvSpPr txBox="1"/>
          <p:nvPr>
            <p:ph idx="4" type="body"/>
          </p:nvPr>
        </p:nvSpPr>
        <p:spPr>
          <a:xfrm>
            <a:off x="1138990" y="5029871"/>
            <a:ext cx="6890086" cy="833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66" name="Google Shape;366;p44"/>
          <p:cNvPicPr preferRelativeResize="0"/>
          <p:nvPr/>
        </p:nvPicPr>
        <p:blipFill rotWithShape="1">
          <a:blip r:embed="rId6">
            <a:alphaModFix/>
          </a:blip>
          <a:srcRect b="0" l="0" r="0" t="0"/>
          <a:stretch/>
        </p:blipFill>
        <p:spPr>
          <a:xfrm>
            <a:off x="133746" y="5061187"/>
            <a:ext cx="982993" cy="11056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ore reading tip">
  <p:cSld name="2_More reading tip">
    <p:spTree>
      <p:nvGrpSpPr>
        <p:cNvPr id="367" name="Shape 367"/>
        <p:cNvGrpSpPr/>
        <p:nvPr/>
      </p:nvGrpSpPr>
      <p:grpSpPr>
        <a:xfrm>
          <a:off x="0" y="0"/>
          <a:ext cx="0" cy="0"/>
          <a:chOff x="0" y="0"/>
          <a:chExt cx="0" cy="0"/>
        </a:xfrm>
      </p:grpSpPr>
      <p:sp>
        <p:nvSpPr>
          <p:cNvPr id="368" name="Google Shape;368;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45"/>
          <p:cNvSpPr txBox="1"/>
          <p:nvPr>
            <p:ph idx="1" type="body"/>
          </p:nvPr>
        </p:nvSpPr>
        <p:spPr>
          <a:xfrm>
            <a:off x="1600223" y="2194151"/>
            <a:ext cx="5422392" cy="36210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45"/>
          <p:cNvSpPr/>
          <p:nvPr>
            <p:ph idx="2" type="pic"/>
          </p:nvPr>
        </p:nvSpPr>
        <p:spPr>
          <a:xfrm>
            <a:off x="8953152" y="1444919"/>
            <a:ext cx="2916936" cy="2596896"/>
          </a:xfrm>
          <a:prstGeom prst="rect">
            <a:avLst/>
          </a:prstGeom>
          <a:noFill/>
          <a:ln>
            <a:noFill/>
          </a:ln>
        </p:spPr>
      </p:sp>
      <p:sp>
        <p:nvSpPr>
          <p:cNvPr id="371" name="Google Shape;371;p45"/>
          <p:cNvSpPr txBox="1"/>
          <p:nvPr>
            <p:ph idx="3"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400050" lvl="0" marL="457200" marR="0" rtl="0" algn="ctr">
              <a:lnSpc>
                <a:spcPct val="90000"/>
              </a:lnSpc>
              <a:spcBef>
                <a:spcPts val="1000"/>
              </a:spcBef>
              <a:spcAft>
                <a:spcPts val="0"/>
              </a:spcAft>
              <a:buClr>
                <a:srgbClr val="006FB6"/>
              </a:buClr>
              <a:buSzPts val="2700"/>
              <a:buFont typeface="Arial"/>
              <a:buChar char="•"/>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45"/>
          <p:cNvSpPr txBox="1"/>
          <p:nvPr>
            <p:ph idx="4" type="body"/>
          </p:nvPr>
        </p:nvSpPr>
        <p:spPr>
          <a:xfrm>
            <a:off x="371844" y="1393080"/>
            <a:ext cx="7717079" cy="634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73" name="Google Shape;373;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4" name="Google Shape;374;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75" name="Google Shape;375;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6" name="Google Shape;376;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77" name="Google Shape;377;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78" name="Google Shape;378;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79" name="Google Shape;379;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Feedback">
  <p:cSld name="4 Feedback">
    <p:spTree>
      <p:nvGrpSpPr>
        <p:cNvPr id="380" name="Shape 380"/>
        <p:cNvGrpSpPr/>
        <p:nvPr/>
      </p:nvGrpSpPr>
      <p:grpSpPr>
        <a:xfrm>
          <a:off x="0" y="0"/>
          <a:ext cx="0" cy="0"/>
          <a:chOff x="0" y="0"/>
          <a:chExt cx="0" cy="0"/>
        </a:xfrm>
      </p:grpSpPr>
      <p:sp>
        <p:nvSpPr>
          <p:cNvPr id="381" name="Google Shape;381;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46"/>
          <p:cNvSpPr txBox="1"/>
          <p:nvPr>
            <p:ph idx="1" type="body"/>
          </p:nvPr>
        </p:nvSpPr>
        <p:spPr>
          <a:xfrm>
            <a:off x="1600223" y="2194151"/>
            <a:ext cx="5422392" cy="36210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46"/>
          <p:cNvSpPr/>
          <p:nvPr>
            <p:ph idx="2" type="pic"/>
          </p:nvPr>
        </p:nvSpPr>
        <p:spPr>
          <a:xfrm>
            <a:off x="8953152" y="1444919"/>
            <a:ext cx="2916936" cy="2596896"/>
          </a:xfrm>
          <a:prstGeom prst="rect">
            <a:avLst/>
          </a:prstGeom>
          <a:noFill/>
          <a:ln>
            <a:noFill/>
          </a:ln>
        </p:spPr>
      </p:sp>
      <p:sp>
        <p:nvSpPr>
          <p:cNvPr id="384" name="Google Shape;384;p46"/>
          <p:cNvSpPr txBox="1"/>
          <p:nvPr>
            <p:ph idx="3"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400050" lvl="0" marL="457200" marR="0" rtl="0" algn="ctr">
              <a:lnSpc>
                <a:spcPct val="90000"/>
              </a:lnSpc>
              <a:spcBef>
                <a:spcPts val="1000"/>
              </a:spcBef>
              <a:spcAft>
                <a:spcPts val="0"/>
              </a:spcAft>
              <a:buClr>
                <a:srgbClr val="006FB6"/>
              </a:buClr>
              <a:buSzPts val="2700"/>
              <a:buFont typeface="Arial"/>
              <a:buChar char="•"/>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 name="Google Shape;385;p46"/>
          <p:cNvSpPr txBox="1"/>
          <p:nvPr>
            <p:ph idx="4" type="body"/>
          </p:nvPr>
        </p:nvSpPr>
        <p:spPr>
          <a:xfrm>
            <a:off x="371844" y="1393080"/>
            <a:ext cx="7717079" cy="634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6" name="Google Shape;386;p4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4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8" name="Google Shape;388;p4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389" name="Google Shape;389;p4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390" name="Google Shape;390;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91" name="Google Shape;391;p4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392" name="Google Shape;392;p4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393" name="Shape 393"/>
        <p:cNvGrpSpPr/>
        <p:nvPr/>
      </p:nvGrpSpPr>
      <p:grpSpPr>
        <a:xfrm>
          <a:off x="0" y="0"/>
          <a:ext cx="0" cy="0"/>
          <a:chOff x="0" y="0"/>
          <a:chExt cx="0" cy="0"/>
        </a:xfrm>
      </p:grpSpPr>
      <p:sp>
        <p:nvSpPr>
          <p:cNvPr id="394" name="Google Shape;394;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7"/>
          <p:cNvSpPr/>
          <p:nvPr>
            <p:ph idx="2" type="pic"/>
          </p:nvPr>
        </p:nvSpPr>
        <p:spPr>
          <a:xfrm>
            <a:off x="9093038" y="1058781"/>
            <a:ext cx="2715768" cy="2715768"/>
          </a:xfrm>
          <a:prstGeom prst="rect">
            <a:avLst/>
          </a:prstGeom>
          <a:noFill/>
          <a:ln>
            <a:noFill/>
          </a:ln>
        </p:spPr>
      </p:sp>
      <p:sp>
        <p:nvSpPr>
          <p:cNvPr id="396" name="Google Shape;396;p4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 name="Google Shape;397;p4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4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4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4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4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47"/>
          <p:cNvSpPr/>
          <p:nvPr>
            <p:ph idx="8" type="pic"/>
          </p:nvPr>
        </p:nvSpPr>
        <p:spPr>
          <a:xfrm>
            <a:off x="8788240" y="3300664"/>
            <a:ext cx="3346704" cy="3154680"/>
          </a:xfrm>
          <a:prstGeom prst="rect">
            <a:avLst/>
          </a:prstGeom>
          <a:noFill/>
          <a:ln>
            <a:noFill/>
          </a:ln>
        </p:spPr>
      </p:sp>
      <p:cxnSp>
        <p:nvCxnSpPr>
          <p:cNvPr id="403" name="Google Shape;403;p4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4" name="Google Shape;404;p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5" name="Google Shape;405;p4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06" name="Google Shape;406;p4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07" name="Google Shape;407;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08" name="Google Shape;408;p4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09" name="Google Shape;409;p4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pringboard Connect">
  <p:cSld name="4_Springboard Connect">
    <p:spTree>
      <p:nvGrpSpPr>
        <p:cNvPr id="410" name="Shape 410"/>
        <p:cNvGrpSpPr/>
        <p:nvPr/>
      </p:nvGrpSpPr>
      <p:grpSpPr>
        <a:xfrm>
          <a:off x="0" y="0"/>
          <a:ext cx="0" cy="0"/>
          <a:chOff x="0" y="0"/>
          <a:chExt cx="0" cy="0"/>
        </a:xfrm>
      </p:grpSpPr>
      <p:sp>
        <p:nvSpPr>
          <p:cNvPr id="411" name="Google Shape;411;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8"/>
          <p:cNvSpPr/>
          <p:nvPr>
            <p:ph idx="2" type="pic"/>
          </p:nvPr>
        </p:nvSpPr>
        <p:spPr>
          <a:xfrm>
            <a:off x="9510134" y="1431036"/>
            <a:ext cx="1965960" cy="3995928"/>
          </a:xfrm>
          <a:prstGeom prst="rect">
            <a:avLst/>
          </a:prstGeom>
          <a:noFill/>
          <a:ln>
            <a:noFill/>
          </a:ln>
        </p:spPr>
      </p:sp>
      <p:cxnSp>
        <p:nvCxnSpPr>
          <p:cNvPr id="413" name="Google Shape;413;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4" name="Google Shape;414;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16" name="Google Shape;416;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17" name="Google Shape;417;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18" name="Google Shape;418;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19" name="Google Shape;419;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420" name="Google Shape;420;p48"/>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1" name="Google Shape;421;p48"/>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48"/>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3" name="Google Shape;423;p48"/>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48"/>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5" name="Google Shape;425;p48"/>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48"/>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48"/>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ocial Media">
  <p:cSld name="4_Social Media">
    <p:spTree>
      <p:nvGrpSpPr>
        <p:cNvPr id="428" name="Shape 428"/>
        <p:cNvGrpSpPr/>
        <p:nvPr/>
      </p:nvGrpSpPr>
      <p:grpSpPr>
        <a:xfrm>
          <a:off x="0" y="0"/>
          <a:ext cx="0" cy="0"/>
          <a:chOff x="0" y="0"/>
          <a:chExt cx="0" cy="0"/>
        </a:xfrm>
      </p:grpSpPr>
      <p:sp>
        <p:nvSpPr>
          <p:cNvPr id="429" name="Google Shape;429;p49"/>
          <p:cNvSpPr/>
          <p:nvPr>
            <p:ph idx="2" type="pic"/>
          </p:nvPr>
        </p:nvSpPr>
        <p:spPr>
          <a:xfrm>
            <a:off x="9810967" y="1562916"/>
            <a:ext cx="1152144" cy="1143000"/>
          </a:xfrm>
          <a:prstGeom prst="rect">
            <a:avLst/>
          </a:prstGeom>
          <a:noFill/>
          <a:ln>
            <a:noFill/>
          </a:ln>
        </p:spPr>
      </p:sp>
      <p:sp>
        <p:nvSpPr>
          <p:cNvPr id="430" name="Google Shape;430;p4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p49"/>
          <p:cNvSpPr/>
          <p:nvPr>
            <p:ph idx="3" type="pic"/>
          </p:nvPr>
        </p:nvSpPr>
        <p:spPr>
          <a:xfrm>
            <a:off x="9757009" y="3260706"/>
            <a:ext cx="1216152" cy="987552"/>
          </a:xfrm>
          <a:prstGeom prst="rect">
            <a:avLst/>
          </a:prstGeom>
          <a:noFill/>
          <a:ln>
            <a:noFill/>
          </a:ln>
        </p:spPr>
      </p:sp>
      <p:sp>
        <p:nvSpPr>
          <p:cNvPr id="432" name="Google Shape;432;p49"/>
          <p:cNvSpPr/>
          <p:nvPr>
            <p:ph idx="4" type="pic"/>
          </p:nvPr>
        </p:nvSpPr>
        <p:spPr>
          <a:xfrm>
            <a:off x="9810967" y="4777725"/>
            <a:ext cx="1143000" cy="1143000"/>
          </a:xfrm>
          <a:prstGeom prst="rect">
            <a:avLst/>
          </a:prstGeom>
          <a:noFill/>
          <a:ln>
            <a:noFill/>
          </a:ln>
        </p:spPr>
      </p:sp>
      <p:cxnSp>
        <p:nvCxnSpPr>
          <p:cNvPr id="433" name="Google Shape;4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4" name="Google Shape;4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36" name="Google Shape;4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37" name="Google Shape;4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38" name="Google Shape;4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39" name="Google Shape;4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440" name="Google Shape;440;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1" name="Shape 441"/>
        <p:cNvGrpSpPr/>
        <p:nvPr/>
      </p:nvGrpSpPr>
      <p:grpSpPr>
        <a:xfrm>
          <a:off x="0" y="0"/>
          <a:ext cx="0" cy="0"/>
          <a:chOff x="0" y="0"/>
          <a:chExt cx="0" cy="0"/>
        </a:xfrm>
      </p:grpSpPr>
      <p:sp>
        <p:nvSpPr>
          <p:cNvPr id="442" name="Google Shape;442;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5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5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5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5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p:nvPr>
            <p:ph idx="2" type="pic"/>
          </p:nvPr>
        </p:nvSpPr>
        <p:spPr>
          <a:xfrm>
            <a:off x="5183188" y="987425"/>
            <a:ext cx="6172200" cy="4873625"/>
          </a:xfrm>
          <a:prstGeom prst="rect">
            <a:avLst/>
          </a:prstGeom>
          <a:noFill/>
          <a:ln>
            <a:noFill/>
          </a:ln>
        </p:spPr>
      </p:sp>
      <p:sp>
        <p:nvSpPr>
          <p:cNvPr id="66" name="Google Shape;66;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4.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9.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18" Type="http://schemas.openxmlformats.org/officeDocument/2006/relationships/theme" Target="../theme/theme1.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2.xml"/><Relationship Id="rId12" Type="http://schemas.openxmlformats.org/officeDocument/2006/relationships/slideLayout" Target="../slideLayouts/slideLayout37.xml"/><Relationship Id="rId1" Type="http://schemas.openxmlformats.org/officeDocument/2006/relationships/image" Target="../media/image9.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35"/>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4" name="Google Shape;84;p3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5" name="Google Shape;85;p35"/>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6" name="Google Shape;86;p3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38"/>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305" name="Google Shape;305;p38"/>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306" name="Google Shape;306;p3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7" name="Google Shape;307;p3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6"/>
          <p:cNvSpPr txBox="1"/>
          <p:nvPr>
            <p:ph type="title"/>
          </p:nvPr>
        </p:nvSpPr>
        <p:spPr>
          <a:xfrm>
            <a:off x="3242" y="5753101"/>
            <a:ext cx="9156345" cy="11048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en-US" sz="5000">
                <a:latin typeface="Calibri"/>
                <a:ea typeface="Calibri"/>
                <a:cs typeface="Calibri"/>
                <a:sym typeface="Calibri"/>
              </a:rPr>
              <a:t>Welcome to Springboard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g1b397d6a822_0_33"/>
          <p:cNvPicPr preferRelativeResize="0"/>
          <p:nvPr>
            <p:ph idx="2" type="pic"/>
          </p:nvPr>
        </p:nvPicPr>
        <p:blipFill rotWithShape="1">
          <a:blip r:embed="rId3">
            <a:alphaModFix/>
          </a:blip>
          <a:srcRect b="20396" l="18913" r="17319" t="19597"/>
          <a:stretch/>
        </p:blipFill>
        <p:spPr>
          <a:xfrm>
            <a:off x="3835975" y="1859475"/>
            <a:ext cx="4702889" cy="4088450"/>
          </a:xfrm>
          <a:prstGeom prst="rect">
            <a:avLst/>
          </a:prstGeom>
          <a:ln>
            <a:noFill/>
          </a:ln>
        </p:spPr>
      </p:pic>
      <p:sp>
        <p:nvSpPr>
          <p:cNvPr id="558" name="Google Shape;558;g1b397d6a822_0_33"/>
          <p:cNvSpPr txBox="1"/>
          <p:nvPr>
            <p:ph type="ctrTitle"/>
          </p:nvPr>
        </p:nvSpPr>
        <p:spPr>
          <a:xfrm>
            <a:off x="0" y="0"/>
            <a:ext cx="12192000" cy="1193700"/>
          </a:xfrm>
          <a:prstGeom prst="rect">
            <a:avLst/>
          </a:prstGeom>
        </p:spPr>
        <p:txBody>
          <a:bodyPr anchorCtr="0" anchor="ctr" bIns="45700" lIns="274300" spcFirstLastPara="1" rIns="91425" wrap="square" tIns="45700">
            <a:noAutofit/>
          </a:bodyPr>
          <a:lstStyle/>
          <a:p>
            <a:pPr indent="0" lvl="0" marL="0" rtl="0" algn="l">
              <a:spcBef>
                <a:spcPts val="0"/>
              </a:spcBef>
              <a:spcAft>
                <a:spcPts val="0"/>
              </a:spcAft>
              <a:buNone/>
            </a:pPr>
            <a:r>
              <a:rPr lang="en-US"/>
              <a:t>Goal is Based on R</a:t>
            </a:r>
            <a:r>
              <a:rPr lang="en-US"/>
              <a:t>eading</a:t>
            </a:r>
            <a:r>
              <a:rPr lang="en-US"/>
              <a:t> Target</a:t>
            </a:r>
            <a:endParaRPr/>
          </a:p>
        </p:txBody>
      </p:sp>
      <p:pic>
        <p:nvPicPr>
          <p:cNvPr id="559" name="Google Shape;559;g1b397d6a822_0_33"/>
          <p:cNvPicPr preferRelativeResize="0"/>
          <p:nvPr/>
        </p:nvPicPr>
        <p:blipFill>
          <a:blip r:embed="rId4">
            <a:alphaModFix/>
          </a:blip>
          <a:stretch>
            <a:fillRect/>
          </a:stretch>
        </p:blipFill>
        <p:spPr>
          <a:xfrm>
            <a:off x="8069950" y="3462663"/>
            <a:ext cx="866550" cy="882075"/>
          </a:xfrm>
          <a:prstGeom prst="rect">
            <a:avLst/>
          </a:prstGeom>
          <a:noFill/>
          <a:ln>
            <a:noFill/>
          </a:ln>
        </p:spPr>
      </p:pic>
      <p:sp>
        <p:nvSpPr>
          <p:cNvPr id="560" name="Google Shape;560;g1b397d6a822_0_33"/>
          <p:cNvSpPr txBox="1"/>
          <p:nvPr>
            <p:ph idx="1" type="body"/>
          </p:nvPr>
        </p:nvSpPr>
        <p:spPr>
          <a:xfrm>
            <a:off x="1298875" y="1859475"/>
            <a:ext cx="3101400" cy="1061100"/>
          </a:xfrm>
          <a:prstGeom prst="rect">
            <a:avLst/>
          </a:prstGeom>
        </p:spPr>
        <p:txBody>
          <a:bodyPr anchorCtr="0" anchor="t" bIns="45700" lIns="91425" spcFirstLastPara="1" rIns="91425" wrap="square" tIns="45700">
            <a:normAutofit lnSpcReduction="10000"/>
          </a:bodyPr>
          <a:lstStyle/>
          <a:p>
            <a:pPr indent="0" lvl="0" marL="1371600" rtl="0" algn="l">
              <a:spcBef>
                <a:spcPts val="1000"/>
              </a:spcBef>
              <a:spcAft>
                <a:spcPts val="0"/>
              </a:spcAft>
              <a:buNone/>
            </a:pPr>
            <a:r>
              <a:rPr b="1" lang="en-US"/>
              <a:t>Reading reward!</a:t>
            </a:r>
            <a:endParaRPr b="1"/>
          </a:p>
        </p:txBody>
      </p:sp>
      <p:pic>
        <p:nvPicPr>
          <p:cNvPr id="561" name="Google Shape;561;g1b397d6a822_0_33"/>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62" name="Google Shape;562;g1b397d6a822_0_33"/>
          <p:cNvSpPr/>
          <p:nvPr/>
        </p:nvSpPr>
        <p:spPr>
          <a:xfrm>
            <a:off x="1887700" y="2173575"/>
            <a:ext cx="640800" cy="432900"/>
          </a:xfrm>
          <a:prstGeom prst="mathEqual">
            <a:avLst>
              <a:gd fmla="val 23520" name="adj1"/>
              <a:gd fmla="val 1176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1b397d6a822_0_33"/>
          <p:cNvSpPr txBox="1"/>
          <p:nvPr/>
        </p:nvSpPr>
        <p:spPr>
          <a:xfrm>
            <a:off x="154975" y="1569085"/>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t>Choose between slides 8,9, or 10!</a:t>
            </a:r>
            <a:endParaRPr b="1" sz="4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What Part are You Excited For?</a:t>
            </a:r>
            <a:endParaRPr/>
          </a:p>
        </p:txBody>
      </p:sp>
      <p:sp>
        <p:nvSpPr>
          <p:cNvPr id="570" name="Google Shape;570;p23"/>
          <p:cNvSpPr txBox="1"/>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Write a number in the chat box!</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571" name="Google Shape;571;p23"/>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pic>
        <p:nvPicPr>
          <p:cNvPr descr="A screenshot of a video game&#10;&#10;Description automatically generated" id="572" name="Google Shape;572;p23"/>
          <p:cNvPicPr preferRelativeResize="0"/>
          <p:nvPr/>
        </p:nvPicPr>
        <p:blipFill rotWithShape="1">
          <a:blip r:embed="rId4">
            <a:alphaModFix/>
          </a:blip>
          <a:srcRect b="21090" l="0" r="0" t="17499"/>
          <a:stretch/>
        </p:blipFill>
        <p:spPr>
          <a:xfrm>
            <a:off x="240911" y="2283805"/>
            <a:ext cx="8824657" cy="3193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4"/>
          <p:cNvSpPr txBox="1"/>
          <p:nvPr>
            <p:ph idx="1" type="body"/>
          </p:nvPr>
        </p:nvSpPr>
        <p:spPr>
          <a:xfrm>
            <a:off x="258234" y="1687513"/>
            <a:ext cx="7884583" cy="447124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0"/>
              </a:spcBef>
              <a:spcAft>
                <a:spcPts val="0"/>
              </a:spcAft>
              <a:buClr>
                <a:srgbClr val="006FB6"/>
              </a:buClr>
              <a:buSzPts val="3600"/>
              <a:buNone/>
            </a:pPr>
            <a:r>
              <a:rPr b="1" lang="en-US"/>
              <a:t>Our amazing resource:</a:t>
            </a:r>
            <a:endParaRPr/>
          </a:p>
          <a:p>
            <a:pPr indent="-285750" lvl="0" marL="285750" rtl="0" algn="l">
              <a:lnSpc>
                <a:spcPct val="80000"/>
              </a:lnSpc>
              <a:spcBef>
                <a:spcPts val="1000"/>
              </a:spcBef>
              <a:spcAft>
                <a:spcPts val="0"/>
              </a:spcAft>
              <a:buClr>
                <a:srgbClr val="006FB6"/>
              </a:buClr>
              <a:buSzPts val="3600"/>
              <a:buChar char="•"/>
            </a:pPr>
            <a:r>
              <a:rPr lang="en-US"/>
              <a:t>Web-based, texting app (no download required)</a:t>
            </a:r>
            <a:endParaRPr/>
          </a:p>
          <a:p>
            <a:pPr indent="-285750" lvl="0" marL="285750" rtl="0" algn="l">
              <a:lnSpc>
                <a:spcPct val="80000"/>
              </a:lnSpc>
              <a:spcBef>
                <a:spcPts val="1000"/>
              </a:spcBef>
              <a:spcAft>
                <a:spcPts val="0"/>
              </a:spcAft>
              <a:buClr>
                <a:srgbClr val="006FB6"/>
              </a:buClr>
              <a:buSzPts val="3600"/>
              <a:buChar char="•"/>
            </a:pPr>
            <a:r>
              <a:rPr lang="en-US"/>
              <a:t>Gives you reading skills to focus on with your child </a:t>
            </a:r>
            <a:endParaRPr/>
          </a:p>
          <a:p>
            <a:pPr indent="-285750" lvl="0" marL="285750" rtl="0" algn="l">
              <a:lnSpc>
                <a:spcPct val="80000"/>
              </a:lnSpc>
              <a:spcBef>
                <a:spcPts val="1000"/>
              </a:spcBef>
              <a:spcAft>
                <a:spcPts val="0"/>
              </a:spcAft>
              <a:buClr>
                <a:srgbClr val="006FB6"/>
              </a:buClr>
              <a:buSzPts val="3600"/>
              <a:buChar char="•"/>
            </a:pPr>
            <a:r>
              <a:rPr lang="en-US"/>
              <a:t>Explains a strategy you can use together to help your child improve</a:t>
            </a:r>
            <a:endParaRPr/>
          </a:p>
          <a:p>
            <a:pPr indent="-285750" lvl="0" marL="285750" rtl="0" algn="l">
              <a:lnSpc>
                <a:spcPct val="80000"/>
              </a:lnSpc>
              <a:spcBef>
                <a:spcPts val="1000"/>
              </a:spcBef>
              <a:spcAft>
                <a:spcPts val="0"/>
              </a:spcAft>
              <a:buClr>
                <a:srgbClr val="006FB6"/>
              </a:buClr>
              <a:buSzPts val="3600"/>
              <a:buChar char="•"/>
            </a:pPr>
            <a:r>
              <a:rPr lang="en-US"/>
              <a:t>Tracks your reading time</a:t>
            </a:r>
            <a:endParaRPr/>
          </a:p>
          <a:p>
            <a:pPr indent="-57150" lvl="0" marL="285750" rtl="0" algn="l">
              <a:lnSpc>
                <a:spcPct val="80000"/>
              </a:lnSpc>
              <a:spcBef>
                <a:spcPts val="1000"/>
              </a:spcBef>
              <a:spcAft>
                <a:spcPts val="0"/>
              </a:spcAft>
              <a:buClr>
                <a:srgbClr val="006FB6"/>
              </a:buClr>
              <a:buSzPts val="3600"/>
              <a:buNone/>
            </a:pPr>
            <a:r>
              <a:t/>
            </a:r>
            <a:endParaRPr/>
          </a:p>
        </p:txBody>
      </p:sp>
      <p:sp>
        <p:nvSpPr>
          <p:cNvPr id="579" name="Google Shape;579;p2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Springboard Connect</a:t>
            </a:r>
            <a:endParaRPr/>
          </a:p>
        </p:txBody>
      </p:sp>
      <p:pic>
        <p:nvPicPr>
          <p:cNvPr id="580" name="Google Shape;580;p24"/>
          <p:cNvPicPr preferRelativeResize="0"/>
          <p:nvPr/>
        </p:nvPicPr>
        <p:blipFill rotWithShape="1">
          <a:blip r:embed="rId3">
            <a:alphaModFix/>
          </a:blip>
          <a:srcRect b="0" l="0" r="0" t="0"/>
          <a:stretch/>
        </p:blipFill>
        <p:spPr>
          <a:xfrm>
            <a:off x="8142817" y="5644761"/>
            <a:ext cx="3915479" cy="641882"/>
          </a:xfrm>
          <a:prstGeom prst="rect">
            <a:avLst/>
          </a:prstGeom>
          <a:noFill/>
          <a:ln>
            <a:noFill/>
          </a:ln>
        </p:spPr>
      </p:pic>
      <p:grpSp>
        <p:nvGrpSpPr>
          <p:cNvPr id="581" name="Google Shape;581;p24"/>
          <p:cNvGrpSpPr/>
          <p:nvPr/>
        </p:nvGrpSpPr>
        <p:grpSpPr>
          <a:xfrm>
            <a:off x="8568567" y="1494226"/>
            <a:ext cx="2610264" cy="4150535"/>
            <a:chOff x="8568567" y="1494226"/>
            <a:chExt cx="2610264" cy="4150535"/>
          </a:xfrm>
        </p:grpSpPr>
        <p:pic>
          <p:nvPicPr>
            <p:cNvPr id="582" name="Google Shape;582;p24"/>
            <p:cNvPicPr preferRelativeResize="0"/>
            <p:nvPr/>
          </p:nvPicPr>
          <p:blipFill rotWithShape="1">
            <a:blip r:embed="rId4">
              <a:alphaModFix/>
            </a:blip>
            <a:srcRect b="0" l="20615" r="20613" t="11243"/>
            <a:stretch/>
          </p:blipFill>
          <p:spPr>
            <a:xfrm>
              <a:off x="8568567" y="1494226"/>
              <a:ext cx="2610264" cy="4150535"/>
            </a:xfrm>
            <a:prstGeom prst="rect">
              <a:avLst/>
            </a:prstGeom>
            <a:noFill/>
            <a:ln>
              <a:noFill/>
            </a:ln>
          </p:spPr>
        </p:pic>
        <p:pic>
          <p:nvPicPr>
            <p:cNvPr descr="Graphical user interface, text, application, chat or text message&#10;&#10;Description automatically generated" id="583" name="Google Shape;583;p24"/>
            <p:cNvPicPr preferRelativeResize="0"/>
            <p:nvPr/>
          </p:nvPicPr>
          <p:blipFill rotWithShape="1">
            <a:blip r:embed="rId5">
              <a:alphaModFix/>
            </a:blip>
            <a:srcRect b="0" l="0" r="0" t="0"/>
            <a:stretch/>
          </p:blipFill>
          <p:spPr>
            <a:xfrm>
              <a:off x="9250066" y="2345961"/>
              <a:ext cx="1269344" cy="180057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Earn Reading Rewards </a:t>
            </a:r>
            <a:endParaRPr/>
          </a:p>
        </p:txBody>
      </p:sp>
      <p:sp>
        <p:nvSpPr>
          <p:cNvPr id="590" name="Google Shape;590;p26"/>
          <p:cNvSpPr txBox="1"/>
          <p:nvPr/>
        </p:nvSpPr>
        <p:spPr>
          <a:xfrm>
            <a:off x="6366148" y="2663113"/>
            <a:ext cx="5500200" cy="285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3100"/>
              <a:buFont typeface="Arial"/>
              <a:buNone/>
            </a:pPr>
            <a:r>
              <a:rPr lang="en-US" sz="3100">
                <a:solidFill>
                  <a:schemeClr val="accent1"/>
                </a:solidFill>
                <a:highlight>
                  <a:srgbClr val="FFFF00"/>
                </a:highlight>
                <a:latin typeface="Calibri"/>
                <a:ea typeface="Calibri"/>
                <a:cs typeface="Calibri"/>
                <a:sym typeface="Calibri"/>
              </a:rPr>
              <a:t>Insert incentives</a:t>
            </a:r>
            <a:endParaRPr b="1" i="0" sz="3100" u="none" cap="none" strike="noStrike">
              <a:solidFill>
                <a:srgbClr val="006FB6"/>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100"/>
              <a:buFont typeface="Arial"/>
              <a:buNone/>
            </a:pPr>
            <a:r>
              <a:t/>
            </a:r>
            <a:endParaRPr b="1" i="0" sz="3100" u="none" cap="none" strike="noStrike">
              <a:solidFill>
                <a:srgbClr val="006FB6"/>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100"/>
              <a:buFont typeface="Arial"/>
              <a:buNone/>
            </a:pPr>
            <a:r>
              <a:rPr lang="en-US" sz="3100">
                <a:solidFill>
                  <a:srgbClr val="006FB6"/>
                </a:solidFill>
                <a:highlight>
                  <a:srgbClr val="FFFF00"/>
                </a:highlight>
                <a:latin typeface="Calibri"/>
                <a:ea typeface="Calibri"/>
                <a:cs typeface="Calibri"/>
                <a:sym typeface="Calibri"/>
              </a:rPr>
              <a:t>Insert incentives</a:t>
            </a:r>
            <a:endParaRPr b="1" i="0" sz="3100" u="none" cap="none" strike="noStrike">
              <a:solidFill>
                <a:srgbClr val="006FB6"/>
              </a:solidFill>
              <a:highlight>
                <a:srgbClr val="FFFF00"/>
              </a:highlight>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100"/>
              <a:buFont typeface="Arial"/>
              <a:buNone/>
            </a:pPr>
            <a:r>
              <a:t/>
            </a:r>
            <a:endParaRPr b="1" i="0" sz="3100" u="none" cap="none" strike="noStrike">
              <a:solidFill>
                <a:srgbClr val="006FB6"/>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3100"/>
              <a:buFont typeface="Arial"/>
              <a:buNone/>
            </a:pPr>
            <a:r>
              <a:rPr lang="en-US" sz="3100">
                <a:solidFill>
                  <a:schemeClr val="accent1"/>
                </a:solidFill>
                <a:highlight>
                  <a:srgbClr val="FFFF00"/>
                </a:highlight>
                <a:latin typeface="Calibri"/>
                <a:ea typeface="Calibri"/>
                <a:cs typeface="Calibri"/>
                <a:sym typeface="Calibri"/>
              </a:rPr>
              <a:t>Insert incentives</a:t>
            </a:r>
            <a:endParaRPr b="0" i="0" sz="3100" u="none" cap="none" strike="noStrike">
              <a:solidFill>
                <a:srgbClr val="006FB6"/>
              </a:solidFill>
              <a:latin typeface="Arial"/>
              <a:ea typeface="Arial"/>
              <a:cs typeface="Arial"/>
              <a:sym typeface="Arial"/>
            </a:endParaRPr>
          </a:p>
        </p:txBody>
      </p:sp>
      <p:pic>
        <p:nvPicPr>
          <p:cNvPr id="591" name="Google Shape;591;p26"/>
          <p:cNvPicPr preferRelativeResize="0"/>
          <p:nvPr/>
        </p:nvPicPr>
        <p:blipFill rotWithShape="1">
          <a:blip r:embed="rId3">
            <a:alphaModFix/>
          </a:blip>
          <a:srcRect b="0" l="5229" r="5220" t="0"/>
          <a:stretch/>
        </p:blipFill>
        <p:spPr>
          <a:xfrm>
            <a:off x="402662" y="1832547"/>
            <a:ext cx="5394325" cy="4518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3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You’ll Have Access to Books</a:t>
            </a:r>
            <a:endParaRPr/>
          </a:p>
        </p:txBody>
      </p:sp>
      <p:pic>
        <p:nvPicPr>
          <p:cNvPr id="598" name="Google Shape;598;p31"/>
          <p:cNvPicPr preferRelativeResize="0"/>
          <p:nvPr/>
        </p:nvPicPr>
        <p:blipFill rotWithShape="1">
          <a:blip r:embed="rId3">
            <a:alphaModFix/>
          </a:blip>
          <a:srcRect b="0" l="0" r="0" t="0"/>
          <a:stretch/>
        </p:blipFill>
        <p:spPr>
          <a:xfrm>
            <a:off x="5350329" y="1713593"/>
            <a:ext cx="6553200" cy="4737100"/>
          </a:xfrm>
          <a:prstGeom prst="rect">
            <a:avLst/>
          </a:prstGeom>
          <a:noFill/>
          <a:ln cap="flat" cmpd="sng" w="9525">
            <a:solidFill>
              <a:srgbClr val="666666"/>
            </a:solidFill>
            <a:prstDash val="solid"/>
            <a:round/>
            <a:headEnd len="sm" w="sm" type="none"/>
            <a:tailEnd len="sm" w="sm" type="none"/>
          </a:ln>
        </p:spPr>
      </p:pic>
      <p:pic>
        <p:nvPicPr>
          <p:cNvPr id="599" name="Google Shape;599;p31"/>
          <p:cNvPicPr preferRelativeResize="0"/>
          <p:nvPr/>
        </p:nvPicPr>
        <p:blipFill rotWithShape="1">
          <a:blip r:embed="rId4">
            <a:alphaModFix/>
          </a:blip>
          <a:srcRect b="0" l="0" r="0" t="0"/>
          <a:stretch/>
        </p:blipFill>
        <p:spPr>
          <a:xfrm>
            <a:off x="719093" y="4315564"/>
            <a:ext cx="4901235" cy="2346065"/>
          </a:xfrm>
          <a:prstGeom prst="rect">
            <a:avLst/>
          </a:prstGeom>
          <a:noFill/>
          <a:ln cap="flat" cmpd="sng" w="9525">
            <a:solidFill>
              <a:srgbClr val="666666"/>
            </a:solidFill>
            <a:prstDash val="solid"/>
            <a:round/>
            <a:headEnd len="sm" w="sm" type="none"/>
            <a:tailEnd len="sm" w="sm" type="none"/>
          </a:ln>
        </p:spPr>
      </p:pic>
      <p:cxnSp>
        <p:nvCxnSpPr>
          <p:cNvPr id="600" name="Google Shape;600;p31"/>
          <p:cNvCxnSpPr/>
          <p:nvPr/>
        </p:nvCxnSpPr>
        <p:spPr>
          <a:xfrm>
            <a:off x="3776697" y="2054688"/>
            <a:ext cx="953146" cy="0"/>
          </a:xfrm>
          <a:prstGeom prst="straightConnector1">
            <a:avLst/>
          </a:prstGeom>
          <a:noFill/>
          <a:ln cap="flat" cmpd="sng" w="92075">
            <a:solidFill>
              <a:srgbClr val="EB692E"/>
            </a:solidFill>
            <a:prstDash val="solid"/>
            <a:miter lim="800000"/>
            <a:headEnd len="sm" w="sm" type="none"/>
            <a:tailEnd len="med" w="med" type="triangle"/>
          </a:ln>
        </p:spPr>
      </p:cxnSp>
      <p:sp>
        <p:nvSpPr>
          <p:cNvPr id="601" name="Google Shape;601;p31"/>
          <p:cNvSpPr txBox="1"/>
          <p:nvPr/>
        </p:nvSpPr>
        <p:spPr>
          <a:xfrm>
            <a:off x="252563" y="2664908"/>
            <a:ext cx="4901235"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Your child’s teacher will send you the log in information </a:t>
            </a:r>
            <a:endParaRPr b="0" i="0" sz="3200" u="none" cap="none" strike="noStrike">
              <a:solidFill>
                <a:srgbClr val="006FB6"/>
              </a:solidFill>
              <a:latin typeface="Calibri"/>
              <a:ea typeface="Calibri"/>
              <a:cs typeface="Calibri"/>
              <a:sym typeface="Calibri"/>
            </a:endParaRPr>
          </a:p>
        </p:txBody>
      </p:sp>
      <p:cxnSp>
        <p:nvCxnSpPr>
          <p:cNvPr id="602" name="Google Shape;602;p31"/>
          <p:cNvCxnSpPr/>
          <p:nvPr/>
        </p:nvCxnSpPr>
        <p:spPr>
          <a:xfrm>
            <a:off x="2601993" y="3910696"/>
            <a:ext cx="807976" cy="809736"/>
          </a:xfrm>
          <a:prstGeom prst="straightConnector1">
            <a:avLst/>
          </a:prstGeom>
          <a:noFill/>
          <a:ln cap="flat" cmpd="sng" w="92075">
            <a:solidFill>
              <a:srgbClr val="EB692E"/>
            </a:solidFill>
            <a:prstDash val="solid"/>
            <a:miter lim="800000"/>
            <a:headEnd len="sm" w="sm" type="none"/>
            <a:tailEnd len="med" w="med" type="triangle"/>
          </a:ln>
        </p:spPr>
      </p:cxnSp>
      <p:pic>
        <p:nvPicPr>
          <p:cNvPr id="603" name="Google Shape;603;p31"/>
          <p:cNvPicPr preferRelativeResize="0"/>
          <p:nvPr/>
        </p:nvPicPr>
        <p:blipFill rotWithShape="1">
          <a:blip r:embed="rId4">
            <a:alphaModFix/>
          </a:blip>
          <a:srcRect b="80908" l="77415" r="3109" t="0"/>
          <a:stretch/>
        </p:blipFill>
        <p:spPr>
          <a:xfrm>
            <a:off x="1332233" y="1449787"/>
            <a:ext cx="2471902" cy="1159924"/>
          </a:xfrm>
          <a:prstGeom prst="rect">
            <a:avLst/>
          </a:prstGeom>
          <a:noFill/>
          <a:ln>
            <a:noFill/>
          </a:ln>
        </p:spPr>
      </p:pic>
      <p:pic>
        <p:nvPicPr>
          <p:cNvPr descr="A picture containing food&#10;&#10;Description automatically generated" id="604" name="Google Shape;604;p31"/>
          <p:cNvPicPr preferRelativeResize="0"/>
          <p:nvPr/>
        </p:nvPicPr>
        <p:blipFill rotWithShape="1">
          <a:blip r:embed="rId5">
            <a:alphaModFix/>
          </a:blip>
          <a:srcRect b="0" l="0" r="0" t="0"/>
          <a:stretch/>
        </p:blipFill>
        <p:spPr>
          <a:xfrm>
            <a:off x="252563" y="1449787"/>
            <a:ext cx="1066800" cy="110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17e27b04af9_0_16"/>
          <p:cNvSpPr txBox="1"/>
          <p:nvPr/>
        </p:nvSpPr>
        <p:spPr>
          <a:xfrm>
            <a:off x="207903" y="353530"/>
            <a:ext cx="8618400" cy="61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5000" u="none" cap="none" strike="noStrike">
                <a:solidFill>
                  <a:srgbClr val="0070B6"/>
                </a:solidFill>
                <a:latin typeface="Calibri"/>
                <a:ea typeface="Calibri"/>
                <a:cs typeface="Calibri"/>
                <a:sym typeface="Calibri"/>
                <a:extLst>
                  <a:ext uri="http://customooxmlschemas.google.com/">
                    <go:slidesCustomData xmlns:go="http://customooxmlschemas.google.com/" textRoundtripDataId="22"/>
                  </a:ext>
                </a:extLst>
              </a:rPr>
              <a:t>Springboard</a:t>
            </a:r>
            <a:r>
              <a:rPr b="1" i="0" lang="en-US" sz="5000" u="none" cap="none" strike="noStrike">
                <a:solidFill>
                  <a:srgbClr val="0070B6"/>
                </a:solidFill>
                <a:latin typeface="Calibri"/>
                <a:ea typeface="Calibri"/>
                <a:cs typeface="Calibri"/>
                <a:sym typeface="Calibri"/>
              </a:rPr>
              <a:t> </a:t>
            </a:r>
            <a:r>
              <a:rPr b="1" lang="en-US" sz="5000">
                <a:solidFill>
                  <a:srgbClr val="0070B6"/>
                </a:solidFill>
                <a:latin typeface="Calibri"/>
                <a:ea typeface="Calibri"/>
                <a:cs typeface="Calibri"/>
                <a:sym typeface="Calibri"/>
              </a:rPr>
              <a:t>C</a:t>
            </a:r>
            <a:r>
              <a:rPr b="1" i="0" lang="en-US" sz="5000" u="none" cap="none" strike="noStrike">
                <a:solidFill>
                  <a:srgbClr val="0070B6"/>
                </a:solidFill>
                <a:latin typeface="Calibri"/>
                <a:ea typeface="Calibri"/>
                <a:cs typeface="Calibri"/>
                <a:sym typeface="Calibri"/>
              </a:rPr>
              <a:t>alendar</a:t>
            </a:r>
            <a:endParaRPr b="0" i="0" sz="5000" u="none" cap="none" strike="noStrike">
              <a:solidFill>
                <a:srgbClr val="000000"/>
              </a:solidFill>
              <a:latin typeface="Arial"/>
              <a:ea typeface="Arial"/>
              <a:cs typeface="Arial"/>
              <a:sym typeface="Arial"/>
            </a:endParaRPr>
          </a:p>
        </p:txBody>
      </p:sp>
      <p:sp>
        <p:nvSpPr>
          <p:cNvPr id="611" name="Google Shape;611;g17e27b04af9_0_16"/>
          <p:cNvSpPr/>
          <p:nvPr/>
        </p:nvSpPr>
        <p:spPr>
          <a:xfrm>
            <a:off x="393075" y="1973025"/>
            <a:ext cx="5817600" cy="230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accent1"/>
              </a:buClr>
              <a:buSzPts val="3600"/>
              <a:buFont typeface="Arial"/>
              <a:buNone/>
            </a:pPr>
            <a:r>
              <a:rPr lang="en-US" sz="3600">
                <a:solidFill>
                  <a:schemeClr val="accent1"/>
                </a:solidFill>
                <a:highlight>
                  <a:srgbClr val="FFFF00"/>
                </a:highlight>
                <a:latin typeface="Calibri"/>
                <a:ea typeface="Calibri"/>
                <a:cs typeface="Calibri"/>
                <a:sym typeface="Calibri"/>
              </a:rPr>
              <a:t>Fill in dates</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100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Family Workshop dates</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Start and end time</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start and end date </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learning bonus celebration</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days off </a:t>
            </a:r>
            <a:endParaRPr sz="3600">
              <a:solidFill>
                <a:schemeClr val="accent1"/>
              </a:solidFill>
              <a:highlight>
                <a:srgbClr val="FFFF00"/>
              </a:highlight>
              <a:latin typeface="Calibri"/>
              <a:ea typeface="Calibri"/>
              <a:cs typeface="Calibri"/>
              <a:sym typeface="Calibri"/>
            </a:endParaRPr>
          </a:p>
          <a:p>
            <a:pPr indent="-457200" lvl="0" marL="457200" rtl="0" algn="l">
              <a:lnSpc>
                <a:spcPct val="90000"/>
              </a:lnSpc>
              <a:spcBef>
                <a:spcPts val="0"/>
              </a:spcBef>
              <a:spcAft>
                <a:spcPts val="0"/>
              </a:spcAft>
              <a:buClr>
                <a:schemeClr val="accent1"/>
              </a:buClr>
              <a:buSzPts val="3600"/>
              <a:buFont typeface="Calibri"/>
              <a:buChar char="-"/>
            </a:pPr>
            <a:r>
              <a:rPr lang="en-US" sz="3600">
                <a:solidFill>
                  <a:schemeClr val="accent1"/>
                </a:solidFill>
                <a:highlight>
                  <a:srgbClr val="FFFF00"/>
                </a:highlight>
                <a:latin typeface="Calibri"/>
                <a:ea typeface="Calibri"/>
                <a:cs typeface="Calibri"/>
                <a:sym typeface="Calibri"/>
              </a:rPr>
              <a:t>Any other important dates</a:t>
            </a:r>
            <a:endParaRPr sz="3600">
              <a:solidFill>
                <a:schemeClr val="accent1"/>
              </a:solidFill>
              <a:highlight>
                <a:srgbClr val="FFFF00"/>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sz="3600">
              <a:solidFill>
                <a:srgbClr val="0070B6"/>
              </a:solidFill>
              <a:latin typeface="Calibri"/>
              <a:ea typeface="Calibri"/>
              <a:cs typeface="Calibri"/>
              <a:sym typeface="Calibri"/>
            </a:endParaRPr>
          </a:p>
        </p:txBody>
      </p:sp>
      <p:pic>
        <p:nvPicPr>
          <p:cNvPr id="612" name="Google Shape;612;g17e27b04af9_0_16"/>
          <p:cNvPicPr preferRelativeResize="0"/>
          <p:nvPr/>
        </p:nvPicPr>
        <p:blipFill rotWithShape="1">
          <a:blip r:embed="rId3">
            <a:alphaModFix/>
          </a:blip>
          <a:srcRect b="0" l="0" r="0" t="0"/>
          <a:stretch/>
        </p:blipFill>
        <p:spPr>
          <a:xfrm>
            <a:off x="7321253" y="1578950"/>
            <a:ext cx="4709875" cy="470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17e27b04af9_0_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Program Procedures</a:t>
            </a:r>
            <a:endParaRPr/>
          </a:p>
        </p:txBody>
      </p:sp>
      <p:sp>
        <p:nvSpPr>
          <p:cNvPr id="619" name="Google Shape;619;g17e27b04af9_0_8"/>
          <p:cNvSpPr txBox="1"/>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Write a question in the chat box!</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620" name="Google Shape;620;g17e27b04af9_0_8"/>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sp>
        <p:nvSpPr>
          <p:cNvPr id="621" name="Google Shape;621;g17e27b04af9_0_8"/>
          <p:cNvSpPr txBox="1"/>
          <p:nvPr/>
        </p:nvSpPr>
        <p:spPr>
          <a:xfrm>
            <a:off x="258234" y="1687513"/>
            <a:ext cx="7884600" cy="37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lang="en-US" sz="3600">
                <a:solidFill>
                  <a:srgbClr val="006FB6"/>
                </a:solidFill>
                <a:highlight>
                  <a:srgbClr val="FFFF00"/>
                </a:highlight>
                <a:latin typeface="Calibri"/>
                <a:ea typeface="Calibri"/>
                <a:cs typeface="Calibri"/>
                <a:sym typeface="Calibri"/>
              </a:rPr>
              <a:t>Fill in information</a:t>
            </a:r>
            <a:endParaRPr sz="3600">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1000"/>
              </a:spcBef>
              <a:spcAft>
                <a:spcPts val="0"/>
              </a:spcAft>
              <a:buClr>
                <a:srgbClr val="006FB6"/>
              </a:buClr>
              <a:buSzPts val="3600"/>
              <a:buFont typeface="Calibri"/>
              <a:buChar char="-"/>
            </a:pPr>
            <a:r>
              <a:rPr lang="en-US" sz="3600">
                <a:solidFill>
                  <a:srgbClr val="006FB6"/>
                </a:solidFill>
                <a:highlight>
                  <a:srgbClr val="FFFF00"/>
                </a:highlight>
                <a:latin typeface="Calibri"/>
                <a:ea typeface="Calibri"/>
                <a:cs typeface="Calibri"/>
                <a:sym typeface="Calibri"/>
              </a:rPr>
              <a:t>drop off/pick up</a:t>
            </a:r>
            <a:endParaRPr sz="3600">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lang="en-US" sz="3600">
                <a:solidFill>
                  <a:srgbClr val="006FB6"/>
                </a:solidFill>
                <a:highlight>
                  <a:srgbClr val="FFFF00"/>
                </a:highlight>
                <a:latin typeface="Calibri"/>
                <a:ea typeface="Calibri"/>
                <a:cs typeface="Calibri"/>
                <a:sym typeface="Calibri"/>
              </a:rPr>
              <a:t>sick or leave early </a:t>
            </a:r>
            <a:endParaRPr sz="3600">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lang="en-US" sz="3600">
                <a:solidFill>
                  <a:srgbClr val="006FB6"/>
                </a:solidFill>
                <a:highlight>
                  <a:srgbClr val="FFFF00"/>
                </a:highlight>
                <a:latin typeface="Calibri"/>
                <a:ea typeface="Calibri"/>
                <a:cs typeface="Calibri"/>
                <a:sym typeface="Calibri"/>
              </a:rPr>
              <a:t>alternate pick up person</a:t>
            </a:r>
            <a:endParaRPr sz="3600">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lang="en-US" sz="3600">
                <a:solidFill>
                  <a:srgbClr val="006FB6"/>
                </a:solidFill>
                <a:highlight>
                  <a:srgbClr val="FFFF00"/>
                </a:highlight>
                <a:latin typeface="Calibri"/>
                <a:ea typeface="Calibri"/>
                <a:cs typeface="Calibri"/>
                <a:sym typeface="Calibri"/>
              </a:rPr>
              <a:t>any additional paperwork from families</a:t>
            </a:r>
            <a:endParaRPr sz="3600">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lang="en-US" sz="3600">
                <a:solidFill>
                  <a:srgbClr val="006FB6"/>
                </a:solidFill>
                <a:highlight>
                  <a:srgbClr val="FFFF00"/>
                </a:highlight>
                <a:latin typeface="Calibri"/>
                <a:ea typeface="Calibri"/>
                <a:cs typeface="Calibri"/>
                <a:sym typeface="Calibri"/>
              </a:rPr>
              <a:t>any additional info to give to families</a:t>
            </a:r>
            <a:endParaRPr sz="3600">
              <a:solidFill>
                <a:srgbClr val="006FB6"/>
              </a:solidFill>
              <a:highlight>
                <a:srgbClr val="FFFF00"/>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17e27b04af9_0_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Questions?</a:t>
            </a:r>
            <a:endParaRPr/>
          </a:p>
        </p:txBody>
      </p:sp>
      <p:sp>
        <p:nvSpPr>
          <p:cNvPr id="628" name="Google Shape;628;g17e27b04af9_0_0"/>
          <p:cNvSpPr txBox="1"/>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Write a question in the chat box!</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629" name="Google Shape;629;g17e27b04af9_0_0"/>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sp>
        <p:nvSpPr>
          <p:cNvPr id="630" name="Google Shape;630;g17e27b04af9_0_0"/>
          <p:cNvSpPr txBox="1"/>
          <p:nvPr/>
        </p:nvSpPr>
        <p:spPr>
          <a:xfrm>
            <a:off x="258234" y="1687513"/>
            <a:ext cx="7884600" cy="37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Thanks for coming!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600"/>
              <a:buFont typeface="Arial"/>
              <a:buNone/>
            </a:pPr>
            <a:r>
              <a:t/>
            </a:r>
            <a:endParaRPr b="0" i="0" sz="36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You can stay and ask questions if you’d like.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descr="A close up of a logo&#10;&#10;Description automatically generated" id="636" name="Google Shape;636;p32"/>
          <p:cNvPicPr preferRelativeResize="0"/>
          <p:nvPr>
            <p:ph idx="2" type="pic"/>
          </p:nvPr>
        </p:nvPicPr>
        <p:blipFill rotWithShape="1">
          <a:blip r:embed="rId3">
            <a:alphaModFix/>
          </a:blip>
          <a:srcRect b="4298" l="0" r="0" t="4298"/>
          <a:stretch/>
        </p:blipFill>
        <p:spPr>
          <a:xfrm>
            <a:off x="8142818" y="1687513"/>
            <a:ext cx="3587749" cy="3763962"/>
          </a:xfrm>
          <a:prstGeom prst="rect">
            <a:avLst/>
          </a:prstGeom>
          <a:noFill/>
          <a:ln>
            <a:noFill/>
          </a:ln>
        </p:spPr>
      </p:pic>
      <p:sp>
        <p:nvSpPr>
          <p:cNvPr id="637" name="Google Shape;637;p32"/>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006FB6"/>
              </a:buClr>
              <a:buSzPts val="3600"/>
              <a:buChar char="•"/>
            </a:pPr>
            <a:r>
              <a:rPr lang="en-US"/>
              <a:t>Your child’s teacher will reach out to schedule a brief meeting to get to know you and your child better. </a:t>
            </a:r>
            <a:endParaRPr/>
          </a:p>
        </p:txBody>
      </p:sp>
      <p:sp>
        <p:nvSpPr>
          <p:cNvPr id="638" name="Google Shape;638;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See You at the </a:t>
            </a:r>
            <a:r>
              <a:rPr lang="en-US"/>
              <a:t>Team Huddle!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What is Springboard?</a:t>
            </a:r>
            <a:endParaRPr/>
          </a:p>
        </p:txBody>
      </p:sp>
      <p:pic>
        <p:nvPicPr>
          <p:cNvPr descr="Arrow Clockwise curve" id="459" name="Google Shape;459;p17"/>
          <p:cNvPicPr preferRelativeResize="0"/>
          <p:nvPr/>
        </p:nvPicPr>
        <p:blipFill rotWithShape="1">
          <a:blip r:embed="rId3">
            <a:alphaModFix/>
          </a:blip>
          <a:srcRect b="0" l="0" r="0" t="0"/>
          <a:stretch/>
        </p:blipFill>
        <p:spPr>
          <a:xfrm rot="5400000">
            <a:off x="8830379" y="1508099"/>
            <a:ext cx="357753" cy="580942"/>
          </a:xfrm>
          <a:prstGeom prst="rect">
            <a:avLst/>
          </a:prstGeom>
          <a:noFill/>
          <a:ln>
            <a:noFill/>
          </a:ln>
        </p:spPr>
      </p:pic>
      <p:sp>
        <p:nvSpPr>
          <p:cNvPr id="460" name="Google Shape;460;p17"/>
          <p:cNvSpPr/>
          <p:nvPr/>
        </p:nvSpPr>
        <p:spPr>
          <a:xfrm>
            <a:off x="9554628" y="1466673"/>
            <a:ext cx="2427165" cy="3010734"/>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6FB6"/>
                </a:solidFill>
                <a:latin typeface="Calibri"/>
                <a:ea typeface="Calibri"/>
                <a:cs typeface="Calibri"/>
                <a:sym typeface="Calibri"/>
              </a:rPr>
              <a:t>Focused, short </a:t>
            </a:r>
            <a:r>
              <a:rPr b="1" i="0" lang="en-US" sz="2500" u="none" cap="none" strike="noStrike">
                <a:solidFill>
                  <a:srgbClr val="006FB6"/>
                </a:solidFill>
                <a:latin typeface="Calibri"/>
                <a:ea typeface="Calibri"/>
                <a:cs typeface="Calibri"/>
                <a:sym typeface="Calibri"/>
              </a:rPr>
              <a:t>learning burst </a:t>
            </a:r>
            <a:r>
              <a:rPr b="0" i="0" lang="en-US" sz="2500" u="none" cap="none" strike="noStrike">
                <a:solidFill>
                  <a:srgbClr val="006FB6"/>
                </a:solidFill>
                <a:latin typeface="Calibri"/>
                <a:ea typeface="Calibri"/>
                <a:cs typeface="Calibri"/>
                <a:sym typeface="Calibri"/>
              </a:rPr>
              <a:t>on skills your child </a:t>
            </a:r>
            <a:r>
              <a:rPr b="1" i="0" lang="en-US" sz="2500" u="none" cap="none" strike="noStrike">
                <a:solidFill>
                  <a:srgbClr val="006FB6"/>
                </a:solidFill>
                <a:latin typeface="Calibri"/>
                <a:ea typeface="Calibri"/>
                <a:cs typeface="Calibri"/>
                <a:sym typeface="Calibri"/>
              </a:rPr>
              <a:t>is already working on</a:t>
            </a:r>
            <a:endParaRPr b="1" i="0" sz="2500" u="none" cap="none" strike="noStrike">
              <a:solidFill>
                <a:srgbClr val="006FB6"/>
              </a:solidFill>
              <a:latin typeface="Calibri"/>
              <a:ea typeface="Calibri"/>
              <a:cs typeface="Calibri"/>
              <a:sym typeface="Calibri"/>
            </a:endParaRPr>
          </a:p>
        </p:txBody>
      </p:sp>
      <p:sp>
        <p:nvSpPr>
          <p:cNvPr id="461" name="Google Shape;461;p17"/>
          <p:cNvSpPr/>
          <p:nvPr/>
        </p:nvSpPr>
        <p:spPr>
          <a:xfrm>
            <a:off x="270462" y="2315444"/>
            <a:ext cx="2784972" cy="1393195"/>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6FB6"/>
                </a:solidFill>
                <a:latin typeface="Calibri"/>
                <a:ea typeface="Calibri"/>
                <a:cs typeface="Calibri"/>
                <a:sym typeface="Calibri"/>
              </a:rPr>
              <a:t>Based on </a:t>
            </a:r>
            <a:r>
              <a:rPr b="1" i="0" lang="en-US" sz="2800" u="none" cap="none" strike="noStrike">
                <a:solidFill>
                  <a:srgbClr val="006FB6"/>
                </a:solidFill>
                <a:latin typeface="Calibri"/>
                <a:ea typeface="Calibri"/>
                <a:cs typeface="Calibri"/>
                <a:sym typeface="Calibri"/>
              </a:rPr>
              <a:t>relationships! </a:t>
            </a:r>
            <a:endParaRPr b="0" i="0" sz="1400" u="none" cap="none" strike="noStrike">
              <a:solidFill>
                <a:srgbClr val="000000"/>
              </a:solidFill>
              <a:latin typeface="Calibri"/>
              <a:ea typeface="Calibri"/>
              <a:cs typeface="Calibri"/>
              <a:sym typeface="Calibri"/>
            </a:endParaRPr>
          </a:p>
        </p:txBody>
      </p:sp>
      <p:pic>
        <p:nvPicPr>
          <p:cNvPr descr="Arrow Clockwise curve" id="462" name="Google Shape;462;p17"/>
          <p:cNvPicPr preferRelativeResize="0"/>
          <p:nvPr/>
        </p:nvPicPr>
        <p:blipFill rotWithShape="1">
          <a:blip r:embed="rId3">
            <a:alphaModFix/>
          </a:blip>
          <a:srcRect b="0" l="0" r="0" t="0"/>
          <a:stretch/>
        </p:blipFill>
        <p:spPr>
          <a:xfrm rot="7167823">
            <a:off x="8082357" y="4615938"/>
            <a:ext cx="357753" cy="580942"/>
          </a:xfrm>
          <a:prstGeom prst="rect">
            <a:avLst/>
          </a:prstGeom>
          <a:noFill/>
          <a:ln>
            <a:noFill/>
          </a:ln>
        </p:spPr>
      </p:pic>
      <p:sp>
        <p:nvSpPr>
          <p:cNvPr id="463" name="Google Shape;463;p17"/>
          <p:cNvSpPr/>
          <p:nvPr/>
        </p:nvSpPr>
        <p:spPr>
          <a:xfrm>
            <a:off x="8746322" y="4880554"/>
            <a:ext cx="2760786" cy="1409887"/>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6FB6"/>
                </a:solidFill>
                <a:latin typeface="Calibri"/>
                <a:ea typeface="Calibri"/>
                <a:cs typeface="Calibri"/>
                <a:sym typeface="Calibri"/>
              </a:rPr>
              <a:t>Lots of deliberate </a:t>
            </a:r>
            <a:r>
              <a:rPr b="1" i="0" lang="en-US" sz="2800" u="none" cap="none" strike="noStrike">
                <a:solidFill>
                  <a:srgbClr val="006FB6"/>
                </a:solidFill>
                <a:latin typeface="Calibri"/>
                <a:ea typeface="Calibri"/>
                <a:cs typeface="Calibri"/>
                <a:sym typeface="Calibri"/>
              </a:rPr>
              <a:t>practice time</a:t>
            </a:r>
            <a:endParaRPr b="0" i="0" sz="1400" u="none" cap="none" strike="noStrike">
              <a:solidFill>
                <a:srgbClr val="000000"/>
              </a:solidFill>
              <a:latin typeface="Calibri"/>
              <a:ea typeface="Calibri"/>
              <a:cs typeface="Calibri"/>
              <a:sym typeface="Calibri"/>
            </a:endParaRPr>
          </a:p>
        </p:txBody>
      </p:sp>
      <p:pic>
        <p:nvPicPr>
          <p:cNvPr descr="Arrow Clockwise curve" id="464" name="Google Shape;464;p17"/>
          <p:cNvPicPr preferRelativeResize="0"/>
          <p:nvPr/>
        </p:nvPicPr>
        <p:blipFill rotWithShape="1">
          <a:blip r:embed="rId3">
            <a:alphaModFix/>
          </a:blip>
          <a:srcRect b="0" l="0" r="0" t="0"/>
          <a:stretch/>
        </p:blipFill>
        <p:spPr>
          <a:xfrm rot="-6387369">
            <a:off x="2847996" y="2467736"/>
            <a:ext cx="357753" cy="580942"/>
          </a:xfrm>
          <a:prstGeom prst="rect">
            <a:avLst/>
          </a:prstGeom>
          <a:noFill/>
          <a:ln>
            <a:noFill/>
          </a:ln>
        </p:spPr>
      </p:pic>
      <p:pic>
        <p:nvPicPr>
          <p:cNvPr descr="Graphical user interface&#10;&#10;Description automatically generated" id="465" name="Google Shape;465;p17"/>
          <p:cNvPicPr preferRelativeResize="0"/>
          <p:nvPr/>
        </p:nvPicPr>
        <p:blipFill rotWithShape="1">
          <a:blip r:embed="rId4">
            <a:alphaModFix/>
          </a:blip>
          <a:srcRect b="0" l="0" r="0" t="0"/>
          <a:stretch/>
        </p:blipFill>
        <p:spPr>
          <a:xfrm>
            <a:off x="3026872" y="1619693"/>
            <a:ext cx="6311628" cy="45202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What are Your Hopes?</a:t>
            </a:r>
            <a:endParaRPr/>
          </a:p>
        </p:txBody>
      </p:sp>
      <p:sp>
        <p:nvSpPr>
          <p:cNvPr id="472" name="Google Shape;472;p19"/>
          <p:cNvSpPr txBox="1"/>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Write in the chat box!</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473" name="Google Shape;473;p19"/>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sp>
        <p:nvSpPr>
          <p:cNvPr id="474" name="Google Shape;474;p19"/>
          <p:cNvSpPr txBox="1"/>
          <p:nvPr/>
        </p:nvSpPr>
        <p:spPr>
          <a:xfrm>
            <a:off x="531811" y="1705796"/>
            <a:ext cx="7223262" cy="23688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What do </a:t>
            </a:r>
            <a:r>
              <a:rPr b="1" i="0" lang="en-US" sz="3600" u="none" cap="none" strike="noStrike">
                <a:solidFill>
                  <a:srgbClr val="006FB6"/>
                </a:solidFill>
                <a:latin typeface="Calibri"/>
                <a:ea typeface="Calibri"/>
                <a:cs typeface="Calibri"/>
                <a:sym typeface="Calibri"/>
              </a:rPr>
              <a:t>you </a:t>
            </a:r>
            <a:r>
              <a:rPr b="0" i="0" lang="en-US" sz="3600" u="none" cap="none" strike="noStrike">
                <a:solidFill>
                  <a:srgbClr val="006FB6"/>
                </a:solidFill>
                <a:latin typeface="Calibri"/>
                <a:ea typeface="Calibri"/>
                <a:cs typeface="Calibri"/>
                <a:sym typeface="Calibri"/>
              </a:rPr>
              <a:t>hope will happen for your family during this </a:t>
            </a:r>
            <a:r>
              <a:rPr lang="en-US" sz="3600">
                <a:solidFill>
                  <a:srgbClr val="006FB6"/>
                </a:solidFill>
                <a:latin typeface="Calibri"/>
                <a:ea typeface="Calibri"/>
                <a:cs typeface="Calibri"/>
                <a:sym typeface="Calibri"/>
              </a:rPr>
              <a:t>Springboard</a:t>
            </a:r>
            <a:r>
              <a:rPr b="0" i="0" lang="en-US" sz="3600" u="none" cap="none" strike="noStrike">
                <a:solidFill>
                  <a:srgbClr val="006FB6"/>
                </a:solidFill>
                <a:latin typeface="Calibri"/>
                <a:ea typeface="Calibri"/>
                <a:cs typeface="Calibri"/>
                <a:sym typeface="Calibri"/>
                <a:extLst>
                  <a:ext uri="http://customooxmlschemas.google.com/">
                    <go:slidesCustomData xmlns:go="http://customooxmlschemas.google.com/" textRoundtripDataId="6"/>
                  </a:ext>
                </a:extLst>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600"/>
              <a:buFont typeface="Arial"/>
              <a:buNone/>
            </a:pPr>
            <a:r>
              <a:t/>
            </a:r>
            <a:endParaRPr b="0" i="0" sz="36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Fill in the sentence: “I hope…”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A screenshot of a video game&#10;&#10;Description automatically generated" id="480" name="Google Shape;480;p5"/>
          <p:cNvPicPr preferRelativeResize="0"/>
          <p:nvPr/>
        </p:nvPicPr>
        <p:blipFill rotWithShape="1">
          <a:blip r:embed="rId3">
            <a:alphaModFix/>
          </a:blip>
          <a:srcRect b="21090" l="0" r="0" t="17499"/>
          <a:stretch/>
        </p:blipFill>
        <p:spPr>
          <a:xfrm>
            <a:off x="240910" y="2057399"/>
            <a:ext cx="12255567" cy="4434841"/>
          </a:xfrm>
          <a:prstGeom prst="rect">
            <a:avLst/>
          </a:prstGeom>
          <a:noFill/>
          <a:ln>
            <a:noFill/>
          </a:ln>
        </p:spPr>
      </p:pic>
      <p:sp>
        <p:nvSpPr>
          <p:cNvPr id="481" name="Google Shape;481;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Parts</a:t>
            </a:r>
            <a:endParaRPr/>
          </a:p>
        </p:txBody>
      </p:sp>
      <p:sp>
        <p:nvSpPr>
          <p:cNvPr id="482" name="Google Shape;482;p5"/>
          <p:cNvSpPr/>
          <p:nvPr/>
        </p:nvSpPr>
        <p:spPr>
          <a:xfrm>
            <a:off x="634929"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83" name="Google Shape;483;p5"/>
          <p:cNvCxnSpPr/>
          <p:nvPr/>
        </p:nvCxnSpPr>
        <p:spPr>
          <a:xfrm>
            <a:off x="1173594" y="3322889"/>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84" name="Google Shape;484;p5"/>
          <p:cNvSpPr/>
          <p:nvPr/>
        </p:nvSpPr>
        <p:spPr>
          <a:xfrm>
            <a:off x="1065935" y="3183116"/>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descr="A screenshot of a video game&#10;&#10;Description automatically generated" id="490" name="Google Shape;490;p63"/>
          <p:cNvPicPr preferRelativeResize="0"/>
          <p:nvPr/>
        </p:nvPicPr>
        <p:blipFill rotWithShape="1">
          <a:blip r:embed="rId3">
            <a:alphaModFix/>
          </a:blip>
          <a:srcRect b="21090" l="0" r="0" t="17499"/>
          <a:stretch/>
        </p:blipFill>
        <p:spPr>
          <a:xfrm>
            <a:off x="240910" y="2057399"/>
            <a:ext cx="12255567" cy="4434841"/>
          </a:xfrm>
          <a:prstGeom prst="rect">
            <a:avLst/>
          </a:prstGeom>
          <a:noFill/>
          <a:ln>
            <a:noFill/>
          </a:ln>
        </p:spPr>
      </p:pic>
      <p:sp>
        <p:nvSpPr>
          <p:cNvPr id="491" name="Google Shape;491;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Parts</a:t>
            </a:r>
            <a:endParaRPr/>
          </a:p>
        </p:txBody>
      </p:sp>
      <p:sp>
        <p:nvSpPr>
          <p:cNvPr id="492" name="Google Shape;492;p63"/>
          <p:cNvSpPr/>
          <p:nvPr/>
        </p:nvSpPr>
        <p:spPr>
          <a:xfrm>
            <a:off x="1824392"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3" name="Google Shape;493;p63"/>
          <p:cNvCxnSpPr/>
          <p:nvPr/>
        </p:nvCxnSpPr>
        <p:spPr>
          <a:xfrm>
            <a:off x="2357792" y="4652693"/>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94" name="Google Shape;494;p63"/>
          <p:cNvSpPr/>
          <p:nvPr/>
        </p:nvSpPr>
        <p:spPr>
          <a:xfrm>
            <a:off x="2247964" y="4916060"/>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5" name="Google Shape;495;p63"/>
          <p:cNvSpPr/>
          <p:nvPr/>
        </p:nvSpPr>
        <p:spPr>
          <a:xfrm>
            <a:off x="2998850"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6" name="Google Shape;496;p63"/>
          <p:cNvCxnSpPr/>
          <p:nvPr/>
        </p:nvCxnSpPr>
        <p:spPr>
          <a:xfrm>
            <a:off x="3537515" y="3322889"/>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97" name="Google Shape;497;p63"/>
          <p:cNvSpPr/>
          <p:nvPr/>
        </p:nvSpPr>
        <p:spPr>
          <a:xfrm>
            <a:off x="3429856" y="3183116"/>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descr="A screenshot of a video game&#10;&#10;Description automatically generated" id="503" name="Google Shape;503;p65"/>
          <p:cNvPicPr preferRelativeResize="0"/>
          <p:nvPr/>
        </p:nvPicPr>
        <p:blipFill rotWithShape="1">
          <a:blip r:embed="rId3">
            <a:alphaModFix/>
          </a:blip>
          <a:srcRect b="21090" l="0" r="0" t="17499"/>
          <a:stretch/>
        </p:blipFill>
        <p:spPr>
          <a:xfrm>
            <a:off x="240910" y="2057399"/>
            <a:ext cx="12255567" cy="4434841"/>
          </a:xfrm>
          <a:prstGeom prst="rect">
            <a:avLst/>
          </a:prstGeom>
          <a:noFill/>
          <a:ln>
            <a:noFill/>
          </a:ln>
        </p:spPr>
      </p:pic>
      <p:sp>
        <p:nvSpPr>
          <p:cNvPr id="504" name="Google Shape;504;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Parts</a:t>
            </a:r>
            <a:endParaRPr/>
          </a:p>
        </p:txBody>
      </p:sp>
      <p:cxnSp>
        <p:nvCxnSpPr>
          <p:cNvPr id="505" name="Google Shape;505;p65"/>
          <p:cNvCxnSpPr/>
          <p:nvPr/>
        </p:nvCxnSpPr>
        <p:spPr>
          <a:xfrm rot="10800000">
            <a:off x="4674941" y="4848377"/>
            <a:ext cx="3562093" cy="0"/>
          </a:xfrm>
          <a:prstGeom prst="straightConnector1">
            <a:avLst/>
          </a:prstGeom>
          <a:noFill/>
          <a:ln cap="flat" cmpd="sng" w="76200">
            <a:solidFill>
              <a:schemeClr val="accent2"/>
            </a:solidFill>
            <a:prstDash val="solid"/>
            <a:miter lim="800000"/>
            <a:headEnd len="sm" w="sm" type="none"/>
            <a:tailEnd len="sm" w="sm" type="none"/>
          </a:ln>
        </p:spPr>
      </p:cxnSp>
      <p:cxnSp>
        <p:nvCxnSpPr>
          <p:cNvPr id="506" name="Google Shape;506;p65"/>
          <p:cNvCxnSpPr/>
          <p:nvPr/>
        </p:nvCxnSpPr>
        <p:spPr>
          <a:xfrm>
            <a:off x="6483744" y="4848377"/>
            <a:ext cx="0" cy="365760"/>
          </a:xfrm>
          <a:prstGeom prst="straightConnector1">
            <a:avLst/>
          </a:prstGeom>
          <a:noFill/>
          <a:ln cap="flat" cmpd="sng" w="76200">
            <a:solidFill>
              <a:schemeClr val="accent2"/>
            </a:solidFill>
            <a:prstDash val="solid"/>
            <a:miter lim="800000"/>
            <a:headEnd len="sm" w="sm" type="none"/>
            <a:tailEnd len="sm" w="sm" type="none"/>
          </a:ln>
        </p:spPr>
      </p:cxnSp>
      <p:cxnSp>
        <p:nvCxnSpPr>
          <p:cNvPr id="507" name="Google Shape;507;p65"/>
          <p:cNvCxnSpPr/>
          <p:nvPr/>
        </p:nvCxnSpPr>
        <p:spPr>
          <a:xfrm>
            <a:off x="4696106" y="4636503"/>
            <a:ext cx="0" cy="249044"/>
          </a:xfrm>
          <a:prstGeom prst="straightConnector1">
            <a:avLst/>
          </a:prstGeom>
          <a:noFill/>
          <a:ln cap="flat" cmpd="sng" w="76200">
            <a:solidFill>
              <a:schemeClr val="accent2"/>
            </a:solidFill>
            <a:prstDash val="solid"/>
            <a:miter lim="800000"/>
            <a:headEnd len="sm" w="sm" type="none"/>
            <a:tailEnd len="sm" w="sm" type="none"/>
          </a:ln>
        </p:spPr>
      </p:cxnSp>
      <p:cxnSp>
        <p:nvCxnSpPr>
          <p:cNvPr id="508" name="Google Shape;508;p65"/>
          <p:cNvCxnSpPr/>
          <p:nvPr/>
        </p:nvCxnSpPr>
        <p:spPr>
          <a:xfrm>
            <a:off x="8231042" y="4636503"/>
            <a:ext cx="0" cy="249044"/>
          </a:xfrm>
          <a:prstGeom prst="straightConnector1">
            <a:avLst/>
          </a:prstGeom>
          <a:noFill/>
          <a:ln cap="flat" cmpd="sng" w="76200">
            <a:solidFill>
              <a:schemeClr val="accent2"/>
            </a:solidFill>
            <a:prstDash val="solid"/>
            <a:miter lim="800000"/>
            <a:headEnd len="sm" w="sm" type="none"/>
            <a:tailEnd len="sm" w="sm" type="none"/>
          </a:ln>
        </p:spPr>
      </p:cxnSp>
      <p:sp>
        <p:nvSpPr>
          <p:cNvPr id="509" name="Google Shape;509;p65"/>
          <p:cNvSpPr/>
          <p:nvPr/>
        </p:nvSpPr>
        <p:spPr>
          <a:xfrm>
            <a:off x="6373916" y="5111744"/>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0" name="Google Shape;510;p65"/>
          <p:cNvSpPr/>
          <p:nvPr/>
        </p:nvSpPr>
        <p:spPr>
          <a:xfrm>
            <a:off x="4162706"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65"/>
          <p:cNvSpPr/>
          <p:nvPr/>
        </p:nvSpPr>
        <p:spPr>
          <a:xfrm>
            <a:off x="5354302"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2" name="Google Shape;512;p65"/>
          <p:cNvSpPr/>
          <p:nvPr/>
        </p:nvSpPr>
        <p:spPr>
          <a:xfrm>
            <a:off x="6520914"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3" name="Google Shape;513;p65"/>
          <p:cNvSpPr/>
          <p:nvPr/>
        </p:nvSpPr>
        <p:spPr>
          <a:xfrm>
            <a:off x="7694960" y="3673051"/>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A screenshot of a video game&#10;&#10;Description automatically generated" id="519" name="Google Shape;519;p67"/>
          <p:cNvPicPr preferRelativeResize="0"/>
          <p:nvPr/>
        </p:nvPicPr>
        <p:blipFill rotWithShape="1">
          <a:blip r:embed="rId3">
            <a:alphaModFix/>
          </a:blip>
          <a:srcRect b="21090" l="0" r="0" t="17499"/>
          <a:stretch/>
        </p:blipFill>
        <p:spPr>
          <a:xfrm>
            <a:off x="240910" y="2057399"/>
            <a:ext cx="12255567" cy="4434841"/>
          </a:xfrm>
          <a:prstGeom prst="rect">
            <a:avLst/>
          </a:prstGeom>
          <a:noFill/>
          <a:ln>
            <a:noFill/>
          </a:ln>
        </p:spPr>
      </p:pic>
      <p:sp>
        <p:nvSpPr>
          <p:cNvPr id="520" name="Google Shape;520;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Parts</a:t>
            </a:r>
            <a:endParaRPr/>
          </a:p>
        </p:txBody>
      </p:sp>
      <p:sp>
        <p:nvSpPr>
          <p:cNvPr id="521" name="Google Shape;521;p67"/>
          <p:cNvSpPr/>
          <p:nvPr/>
        </p:nvSpPr>
        <p:spPr>
          <a:xfrm>
            <a:off x="10041491" y="3717764"/>
            <a:ext cx="1066800" cy="959954"/>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2" name="Google Shape;522;p67"/>
          <p:cNvCxnSpPr/>
          <p:nvPr/>
        </p:nvCxnSpPr>
        <p:spPr>
          <a:xfrm>
            <a:off x="10560498" y="4691164"/>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523" name="Google Shape;523;p67"/>
          <p:cNvSpPr/>
          <p:nvPr/>
        </p:nvSpPr>
        <p:spPr>
          <a:xfrm>
            <a:off x="10450670" y="4954531"/>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p67"/>
          <p:cNvSpPr/>
          <p:nvPr/>
        </p:nvSpPr>
        <p:spPr>
          <a:xfrm>
            <a:off x="8861768" y="3704317"/>
            <a:ext cx="1066800" cy="959953"/>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5" name="Google Shape;525;p67"/>
          <p:cNvCxnSpPr/>
          <p:nvPr/>
        </p:nvCxnSpPr>
        <p:spPr>
          <a:xfrm>
            <a:off x="9418362" y="3365451"/>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526" name="Google Shape;526;p67"/>
          <p:cNvSpPr/>
          <p:nvPr/>
        </p:nvSpPr>
        <p:spPr>
          <a:xfrm>
            <a:off x="9310703" y="3225678"/>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b397d6a822_0_4"/>
          <p:cNvSpPr txBox="1"/>
          <p:nvPr>
            <p:ph type="ctrTitle"/>
          </p:nvPr>
        </p:nvSpPr>
        <p:spPr>
          <a:xfrm>
            <a:off x="0" y="0"/>
            <a:ext cx="12192000" cy="1193700"/>
          </a:xfrm>
          <a:prstGeom prst="rect">
            <a:avLst/>
          </a:prstGeom>
        </p:spPr>
        <p:txBody>
          <a:bodyPr anchorCtr="0" anchor="ctr" bIns="45700" lIns="274300" spcFirstLastPara="1" rIns="91425" wrap="square" tIns="45700">
            <a:noAutofit/>
          </a:bodyPr>
          <a:lstStyle/>
          <a:p>
            <a:pPr indent="0" lvl="0" marL="0" rtl="0" algn="l">
              <a:spcBef>
                <a:spcPts val="0"/>
              </a:spcBef>
              <a:spcAft>
                <a:spcPts val="0"/>
              </a:spcAft>
              <a:buNone/>
            </a:pPr>
            <a:r>
              <a:rPr lang="en-US"/>
              <a:t>Goal is Based on Reading Test</a:t>
            </a:r>
            <a:endParaRPr/>
          </a:p>
        </p:txBody>
      </p:sp>
      <p:pic>
        <p:nvPicPr>
          <p:cNvPr descr="A screenshot of a video game&#10;&#10;Description automatically generated with low confidence" id="533" name="Google Shape;533;g1b397d6a822_0_4"/>
          <p:cNvPicPr preferRelativeResize="0"/>
          <p:nvPr/>
        </p:nvPicPr>
        <p:blipFill rotWithShape="1">
          <a:blip r:embed="rId3">
            <a:alphaModFix/>
          </a:blip>
          <a:srcRect b="29" l="0" r="0" t="39"/>
          <a:stretch/>
        </p:blipFill>
        <p:spPr>
          <a:xfrm>
            <a:off x="3183975" y="2271400"/>
            <a:ext cx="7192775" cy="4628650"/>
          </a:xfrm>
          <a:prstGeom prst="rect">
            <a:avLst/>
          </a:prstGeom>
          <a:noFill/>
          <a:ln>
            <a:noFill/>
          </a:ln>
        </p:spPr>
      </p:pic>
      <p:sp>
        <p:nvSpPr>
          <p:cNvPr id="534" name="Google Shape;534;g1b397d6a822_0_4"/>
          <p:cNvSpPr txBox="1"/>
          <p:nvPr>
            <p:ph idx="1" type="body"/>
          </p:nvPr>
        </p:nvSpPr>
        <p:spPr>
          <a:xfrm>
            <a:off x="1298875" y="1859475"/>
            <a:ext cx="3101400" cy="1061100"/>
          </a:xfrm>
          <a:prstGeom prst="rect">
            <a:avLst/>
          </a:prstGeom>
        </p:spPr>
        <p:txBody>
          <a:bodyPr anchorCtr="0" anchor="t" bIns="45700" lIns="91425" spcFirstLastPara="1" rIns="91425" wrap="square" tIns="45700">
            <a:normAutofit lnSpcReduction="10000"/>
          </a:bodyPr>
          <a:lstStyle/>
          <a:p>
            <a:pPr indent="0" lvl="0" marL="1371600" rtl="0" algn="l">
              <a:spcBef>
                <a:spcPts val="1000"/>
              </a:spcBef>
              <a:spcAft>
                <a:spcPts val="0"/>
              </a:spcAft>
              <a:buNone/>
            </a:pPr>
            <a:r>
              <a:rPr b="1" lang="en-US"/>
              <a:t>Reading</a:t>
            </a:r>
            <a:r>
              <a:rPr b="1" lang="en-US"/>
              <a:t> reward!</a:t>
            </a:r>
            <a:endParaRPr b="1"/>
          </a:p>
        </p:txBody>
      </p:sp>
      <p:pic>
        <p:nvPicPr>
          <p:cNvPr id="535" name="Google Shape;535;g1b397d6a822_0_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36" name="Google Shape;536;g1b397d6a822_0_4"/>
          <p:cNvSpPr/>
          <p:nvPr/>
        </p:nvSpPr>
        <p:spPr>
          <a:xfrm>
            <a:off x="1887700" y="2173575"/>
            <a:ext cx="640800" cy="432900"/>
          </a:xfrm>
          <a:prstGeom prst="mathEqual">
            <a:avLst>
              <a:gd fmla="val 23520" name="adj1"/>
              <a:gd fmla="val 1176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7" name="Google Shape;537;g1b397d6a822_0_4"/>
          <p:cNvPicPr preferRelativeResize="0"/>
          <p:nvPr/>
        </p:nvPicPr>
        <p:blipFill>
          <a:blip r:embed="rId4">
            <a:alphaModFix/>
          </a:blip>
          <a:stretch>
            <a:fillRect/>
          </a:stretch>
        </p:blipFill>
        <p:spPr>
          <a:xfrm>
            <a:off x="6767050" y="1982437"/>
            <a:ext cx="800850" cy="815175"/>
          </a:xfrm>
          <a:prstGeom prst="rect">
            <a:avLst/>
          </a:prstGeom>
          <a:noFill/>
          <a:ln>
            <a:noFill/>
          </a:ln>
        </p:spPr>
      </p:pic>
      <p:pic>
        <p:nvPicPr>
          <p:cNvPr id="538" name="Google Shape;538;g1b397d6a822_0_4"/>
          <p:cNvPicPr preferRelativeResize="0"/>
          <p:nvPr/>
        </p:nvPicPr>
        <p:blipFill>
          <a:blip r:embed="rId4">
            <a:alphaModFix/>
          </a:blip>
          <a:stretch>
            <a:fillRect/>
          </a:stretch>
        </p:blipFill>
        <p:spPr>
          <a:xfrm>
            <a:off x="8928375" y="1324961"/>
            <a:ext cx="800850" cy="815175"/>
          </a:xfrm>
          <a:prstGeom prst="rect">
            <a:avLst/>
          </a:prstGeom>
          <a:noFill/>
          <a:ln>
            <a:noFill/>
          </a:ln>
        </p:spPr>
      </p:pic>
      <p:sp>
        <p:nvSpPr>
          <p:cNvPr id="539" name="Google Shape;539;g1b397d6a822_0_4"/>
          <p:cNvSpPr txBox="1"/>
          <p:nvPr/>
        </p:nvSpPr>
        <p:spPr>
          <a:xfrm>
            <a:off x="154975" y="1951347"/>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t>Choose between slides 8,9, or 10!</a:t>
            </a:r>
            <a:endParaRPr b="1" sz="4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1b397d6a822_0_24"/>
          <p:cNvSpPr txBox="1"/>
          <p:nvPr>
            <p:ph type="ctrTitle"/>
          </p:nvPr>
        </p:nvSpPr>
        <p:spPr>
          <a:xfrm>
            <a:off x="0" y="0"/>
            <a:ext cx="12192000" cy="1193700"/>
          </a:xfrm>
          <a:prstGeom prst="rect">
            <a:avLst/>
          </a:prstGeom>
        </p:spPr>
        <p:txBody>
          <a:bodyPr anchorCtr="0" anchor="ctr" bIns="45700" lIns="274300" spcFirstLastPara="1" rIns="91425" wrap="square" tIns="45700">
            <a:noAutofit/>
          </a:bodyPr>
          <a:lstStyle/>
          <a:p>
            <a:pPr indent="0" lvl="0" marL="0" rtl="0" algn="l">
              <a:spcBef>
                <a:spcPts val="0"/>
              </a:spcBef>
              <a:spcAft>
                <a:spcPts val="0"/>
              </a:spcAft>
              <a:buNone/>
            </a:pPr>
            <a:r>
              <a:rPr lang="en-US"/>
              <a:t>Goal is Based on Reading Test</a:t>
            </a:r>
            <a:endParaRPr/>
          </a:p>
        </p:txBody>
      </p:sp>
      <p:pic>
        <p:nvPicPr>
          <p:cNvPr id="546" name="Google Shape;546;g1b397d6a822_0_24"/>
          <p:cNvPicPr preferRelativeResize="0"/>
          <p:nvPr/>
        </p:nvPicPr>
        <p:blipFill rotWithShape="1">
          <a:blip r:embed="rId3">
            <a:alphaModFix/>
          </a:blip>
          <a:srcRect b="0" l="0" r="0" t="0"/>
          <a:stretch/>
        </p:blipFill>
        <p:spPr>
          <a:xfrm>
            <a:off x="4289150" y="2505400"/>
            <a:ext cx="4612400" cy="4166750"/>
          </a:xfrm>
          <a:prstGeom prst="rect">
            <a:avLst/>
          </a:prstGeom>
          <a:noFill/>
          <a:ln>
            <a:noFill/>
          </a:ln>
        </p:spPr>
      </p:pic>
      <p:sp>
        <p:nvSpPr>
          <p:cNvPr id="547" name="Google Shape;547;g1b397d6a822_0_24"/>
          <p:cNvSpPr txBox="1"/>
          <p:nvPr>
            <p:ph idx="1" type="body"/>
          </p:nvPr>
        </p:nvSpPr>
        <p:spPr>
          <a:xfrm>
            <a:off x="1298875" y="1859475"/>
            <a:ext cx="3101400" cy="1061100"/>
          </a:xfrm>
          <a:prstGeom prst="rect">
            <a:avLst/>
          </a:prstGeom>
        </p:spPr>
        <p:txBody>
          <a:bodyPr anchorCtr="0" anchor="t" bIns="45700" lIns="91425" spcFirstLastPara="1" rIns="91425" wrap="square" tIns="45700">
            <a:normAutofit lnSpcReduction="10000"/>
          </a:bodyPr>
          <a:lstStyle/>
          <a:p>
            <a:pPr indent="0" lvl="0" marL="1371600" rtl="0" algn="l">
              <a:spcBef>
                <a:spcPts val="1000"/>
              </a:spcBef>
              <a:spcAft>
                <a:spcPts val="0"/>
              </a:spcAft>
              <a:buNone/>
            </a:pPr>
            <a:r>
              <a:rPr b="1" lang="en-US"/>
              <a:t>Reading reward!</a:t>
            </a:r>
            <a:endParaRPr b="1"/>
          </a:p>
        </p:txBody>
      </p:sp>
      <p:pic>
        <p:nvPicPr>
          <p:cNvPr id="548" name="Google Shape;548;g1b397d6a822_0_2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49" name="Google Shape;549;g1b397d6a822_0_24"/>
          <p:cNvSpPr/>
          <p:nvPr/>
        </p:nvSpPr>
        <p:spPr>
          <a:xfrm>
            <a:off x="1887700" y="2173575"/>
            <a:ext cx="640800" cy="432900"/>
          </a:xfrm>
          <a:prstGeom prst="mathEqual">
            <a:avLst>
              <a:gd fmla="val 23520" name="adj1"/>
              <a:gd fmla="val 1176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0" name="Google Shape;550;g1b397d6a822_0_24"/>
          <p:cNvPicPr preferRelativeResize="0"/>
          <p:nvPr/>
        </p:nvPicPr>
        <p:blipFill>
          <a:blip r:embed="rId4">
            <a:alphaModFix/>
          </a:blip>
          <a:stretch>
            <a:fillRect/>
          </a:stretch>
        </p:blipFill>
        <p:spPr>
          <a:xfrm>
            <a:off x="7650275" y="1447387"/>
            <a:ext cx="866550" cy="882075"/>
          </a:xfrm>
          <a:prstGeom prst="rect">
            <a:avLst/>
          </a:prstGeom>
          <a:noFill/>
          <a:ln>
            <a:noFill/>
          </a:ln>
        </p:spPr>
      </p:pic>
      <p:sp>
        <p:nvSpPr>
          <p:cNvPr id="551" name="Google Shape;551;g1b397d6a822_0_24"/>
          <p:cNvSpPr txBox="1"/>
          <p:nvPr/>
        </p:nvSpPr>
        <p:spPr>
          <a:xfrm>
            <a:off x="154975" y="1193710"/>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t>Choose between slides 8,9, or 10!</a:t>
            </a:r>
            <a:endParaRPr b="1" sz="4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a:p>
            <a:pPr indent="0" lvl="0" marL="0" rtl="0" algn="l">
              <a:spcBef>
                <a:spcPts val="0"/>
              </a:spcBef>
              <a:spcAft>
                <a:spcPts val="0"/>
              </a:spcAft>
              <a:buNone/>
            </a:pPr>
            <a:r>
              <a:t/>
            </a:r>
            <a:endParaRPr b="1" sz="2800"/>
          </a:p>
        </p:txBody>
      </p:sp>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2020-05-13T17:59:44Z</dcterms:created>
  <dc:creator>a h</dc:creator>
</cp:coreProperties>
</file>