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7" r:id="rId4"/>
    <p:sldMasterId id="2147483704" r:id="rId5"/>
    <p:sldMasterId id="2147483716" r:id="rId6"/>
  </p:sldMasterIdLst>
  <p:notesMasterIdLst>
    <p:notesMasterId r:id="rId25"/>
  </p:notesMasterIdLst>
  <p:sldIdLst>
    <p:sldId id="256" r:id="rId7"/>
    <p:sldId id="257" r:id="rId8"/>
    <p:sldId id="261" r:id="rId9"/>
    <p:sldId id="301" r:id="rId10"/>
    <p:sldId id="300" r:id="rId11"/>
    <p:sldId id="299" r:id="rId12"/>
    <p:sldId id="298" r:id="rId13"/>
    <p:sldId id="315" r:id="rId14"/>
    <p:sldId id="316" r:id="rId15"/>
    <p:sldId id="317" r:id="rId16"/>
    <p:sldId id="271" r:id="rId17"/>
    <p:sldId id="273" r:id="rId18"/>
    <p:sldId id="281" r:id="rId19"/>
    <p:sldId id="291" r:id="rId20"/>
    <p:sldId id="270" r:id="rId21"/>
    <p:sldId id="305" r:id="rId22"/>
    <p:sldId id="295" r:id="rId23"/>
    <p:sldId id="29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Wor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  <p15:guide id="3" pos="748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u8iD+gxlzUp+ZNTlFE80dj6pQ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Hamilton Roos" initials="" lastIdx="8" clrIdx="0"/>
  <p:cmAuthor id="1" name="Martinez, Kara" initials="MK" lastIdx="1" clrIdx="1">
    <p:extLst>
      <p:ext uri="{19B8F6BF-5375-455C-9EA6-DF929625EA0E}">
        <p15:presenceInfo xmlns:p15="http://schemas.microsoft.com/office/powerpoint/2012/main" userId="S::kmartinez@edmentum.com::f31ab8a1-60f6-42e9-b5d8-52f12026745a" providerId="AD"/>
      </p:ext>
    </p:extLst>
  </p:cmAuthor>
  <p:cmAuthor id="2" name="Nicolas Dagher" initials="ND" lastIdx="4" clrIdx="2">
    <p:extLst>
      <p:ext uri="{19B8F6BF-5375-455C-9EA6-DF929625EA0E}">
        <p15:presenceInfo xmlns:p15="http://schemas.microsoft.com/office/powerpoint/2012/main" userId="8027126ea6787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68" autoAdjust="0"/>
    <p:restoredTop sz="94343" autoAdjust="0"/>
  </p:normalViewPr>
  <p:slideViewPr>
    <p:cSldViewPr snapToGrid="0">
      <p:cViewPr varScale="1">
        <p:scale>
          <a:sx n="100" d="100"/>
          <a:sy n="100" d="100"/>
        </p:scale>
        <p:origin x="176" y="560"/>
      </p:cViewPr>
      <p:guideLst>
        <p:guide orient="horz" pos="2136"/>
        <p:guide pos="3840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21" Type="http://schemas.openxmlformats.org/officeDocument/2006/relationships/slide" Target="slides/slide15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59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58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2T11:54:28.028" idx="1">
    <p:pos x="10" y="10"/>
    <p:text>Please keep in English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19T10:07:42.422" idx="3">
    <p:pos x="10" y="10"/>
    <p:text>Drawing should be flipped (mirror image) and translated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1-19T10:08:12.919" idx="4">
    <p:pos x="10" y="10"/>
    <p:text>Drawing should be flipped (mirror image) and translated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 hasCustomPrompt="1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 hasCustomPrompt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 hasCustomPrompt="1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 hasCustomPrompt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 hasCustomPrompt="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 hasCustomPrompt="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1pPr>
    <a:lvl2pPr marR="0" lvl="1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2pPr>
    <a:lvl3pPr marR="0" lvl="2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3pPr>
    <a:lvl4pPr marR="0" lvl="3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4pPr>
    <a:lvl5pPr marR="0" lvl="4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5pPr>
    <a:lvl6pPr marR="0" lvl="5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6pPr>
    <a:lvl7pPr marR="0" lvl="6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7pPr>
    <a:lvl8pPr marR="0" lvl="7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8pPr>
    <a:lvl9pPr marR="0" lvl="8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Facilitator note: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Gather family-facing resources to support orientation.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Share </a:t>
            </a:r>
            <a:r>
              <a:rPr lang="en-US" b="0" i="1" dirty="0"/>
              <a:t>Family welcome resource. </a:t>
            </a:r>
            <a:r>
              <a:rPr lang="en-US" b="0" i="0" dirty="0"/>
              <a:t>(This resource can also be used or revisited during in the team-building huddle)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i="0" dirty="0"/>
              <a:t>Share </a:t>
            </a:r>
            <a:r>
              <a:rPr lang="en-US" i="1" dirty="0"/>
              <a:t>How do I earn incentives?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This presentation includes both English and Spanish slides. Delete or hide slides you don’t need.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Note that the screen shots are in English but Connect is available in Spanish, too.</a:t>
            </a:r>
            <a:endParaRPr b="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You could also play the Welcome to the Springboard Learning Accelerator! found on https://</a:t>
            </a:r>
            <a:r>
              <a:rPr lang="en-US" dirty="0" err="1"/>
              <a:t>www.youtube.com</a:t>
            </a:r>
            <a:r>
              <a:rPr lang="en-US" dirty="0"/>
              <a:t>/c/</a:t>
            </a:r>
            <a:r>
              <a:rPr lang="en-US" dirty="0" err="1"/>
              <a:t>SpringboardCollaborative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Suggested script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Welcome to the Springboard Learning Accelerator!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In this presentation we’ll explain a little more about what a learning accelerator is, the digital tools you’ll be using during this accelerator and what comes next.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/>
              <a:t>Suggested script in Spanish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 err="1">
                <a:solidFill>
                  <a:srgbClr val="202124"/>
                </a:solidFill>
              </a:rPr>
              <a:t>Bienvenido</a:t>
            </a:r>
            <a:r>
              <a:rPr lang="en-US" i="1" dirty="0">
                <a:solidFill>
                  <a:srgbClr val="202124"/>
                </a:solidFill>
              </a:rPr>
              <a:t> a la Springboard Learning Accelerator. </a:t>
            </a:r>
            <a:r>
              <a:rPr lang="en-US" i="1" dirty="0" err="1">
                <a:solidFill>
                  <a:srgbClr val="202124"/>
                </a:solidFill>
              </a:rPr>
              <a:t>En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este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presentación</a:t>
            </a:r>
            <a:r>
              <a:rPr lang="en-US" i="1" dirty="0">
                <a:solidFill>
                  <a:srgbClr val="202124"/>
                </a:solidFill>
              </a:rPr>
              <a:t>, </a:t>
            </a:r>
            <a:r>
              <a:rPr lang="en-US" i="1" dirty="0" err="1">
                <a:solidFill>
                  <a:srgbClr val="202124"/>
                </a:solidFill>
              </a:rPr>
              <a:t>revisaremos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qué</a:t>
            </a:r>
            <a:r>
              <a:rPr lang="en-US" i="1" dirty="0">
                <a:solidFill>
                  <a:srgbClr val="202124"/>
                </a:solidFill>
              </a:rPr>
              <a:t> es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aprendizaje</a:t>
            </a:r>
            <a:r>
              <a:rPr lang="en-US" i="1" dirty="0">
                <a:solidFill>
                  <a:srgbClr val="202124"/>
                </a:solidFill>
              </a:rPr>
              <a:t>, las </a:t>
            </a:r>
            <a:r>
              <a:rPr lang="en-US" i="1" dirty="0" err="1">
                <a:solidFill>
                  <a:srgbClr val="202124"/>
                </a:solidFill>
              </a:rPr>
              <a:t>herramientas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digitales</a:t>
            </a:r>
            <a:r>
              <a:rPr lang="en-US" i="1" dirty="0">
                <a:solidFill>
                  <a:srgbClr val="202124"/>
                </a:solidFill>
              </a:rPr>
              <a:t> que </a:t>
            </a:r>
            <a:r>
              <a:rPr lang="en-US" i="1" dirty="0" err="1">
                <a:solidFill>
                  <a:srgbClr val="202124"/>
                </a:solidFill>
              </a:rPr>
              <a:t>usará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durante</a:t>
            </a:r>
            <a:r>
              <a:rPr lang="en-US" i="1" dirty="0">
                <a:solidFill>
                  <a:srgbClr val="202124"/>
                </a:solidFill>
              </a:rPr>
              <a:t>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y lo que </a:t>
            </a:r>
            <a:r>
              <a:rPr lang="en-US" i="1" dirty="0" err="1">
                <a:solidFill>
                  <a:srgbClr val="202124"/>
                </a:solidFill>
              </a:rPr>
              <a:t>viene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continuación</a:t>
            </a:r>
            <a:r>
              <a:rPr lang="en-US" i="1" dirty="0">
                <a:solidFill>
                  <a:srgbClr val="202124"/>
                </a:solidFill>
              </a:rPr>
              <a:t>.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2" name="Google Shape;1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3939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6" name="Google Shape;6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</p:txBody>
      </p:sp>
      <p:sp>
        <p:nvSpPr>
          <p:cNvPr id="634" name="Google Shape;6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 dirty="0"/>
          </a:p>
        </p:txBody>
      </p:sp>
      <p:sp>
        <p:nvSpPr>
          <p:cNvPr id="742" name="Google Shape;74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6" name="Google Shape;9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947" name="Google Shape;94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Facilitator </a:t>
            </a:r>
            <a:r>
              <a:rPr lang="en-US" b="1"/>
              <a:t>n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ote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b="0"/>
              <a:t>Note: This will vary from site to site; be prepared to share the dates and time your site will be holding family workshops </a:t>
            </a:r>
            <a:endParaRPr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</a:t>
            </a:r>
            <a:r>
              <a:rPr lang="en-US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note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Fill in your program specific information here.</a:t>
            </a:r>
            <a:endParaRPr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89" name="Google Shape;98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2" name="Google Shape;9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3" name="Google Shape;9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 dirty="0"/>
          </a:p>
        </p:txBody>
      </p:sp>
      <p:sp>
        <p:nvSpPr>
          <p:cNvPr id="494" name="Google Shape;4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98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54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4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08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2" name="Google Shape;1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372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2" name="Google Shape;1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746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jp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 hasCustomPrompt="1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 hasCustomPrompt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 hasCustomPrompt="1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 hasCustomPrompt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 hasCustomPrompt="1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 hasCustomPrompt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 hasCustomPrompt="1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 hasCustomPrompt="1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 hasCustomPrompt="1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 hasCustomPrompt="1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 hasCustomPrompt="1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 hasCustomPrompt="1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 hasCustomPrompt="1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 hasCustomPrompt="1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 hasCustomPrompt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 hasCustomPrompt="1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 hasCustomPrompt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 hasCustomPrompt="1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 hasCustomPrompt="1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 hasCustomPrompt="1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 hasCustomPrompt="1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 hasCustomPrompt="1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 hasCustomPrompt="1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 hasCustomPrompt="1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 hasCustomPrompt="1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 hasCustomPrompt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 hasCustomPrompt="1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 hasCustomPrompt="1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 hasCustomPrompt="1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 hasCustomPrompt="1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 hasCustomPrompt="1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 hasCustomPrompt="1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 hasCustomPrompt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 hasCustomPrompt="1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 hasCustomPrompt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 hasCustomPrompt="1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 hasCustomPrompt="1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 hasCustomPrompt="1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 hasCustomPrompt="1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 hasCustomPrompt="1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 hasCustomPrompt="1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 hasCustomPrompt="1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 hasCustomPrompt="1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 hasCustomPrompt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 hasCustomPrompt="1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 hasCustomPrompt="1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 hasCustomPrompt="1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 hasCustomPrompt="1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 hasCustomPrompt="1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 hasCustomPrompt="1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 hasCustomPrompt="1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 hasCustomPrompt="1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 hasCustomPrompt="1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 hasCustomPrompt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318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 hasCustomPrompt="1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 hasCustomPrompt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 hasCustomPrompt="1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 hasCustomPrompt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 hasCustomPrompt="1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 hasCustomPrompt="1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 hasCustomPrompt="1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 hasCustomPrompt="1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 hasCustomPrompt="1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 hasCustomPrompt="1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 hasCustomPrompt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 hasCustomPrompt="1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 hasCustomPrompt="1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 hasCustomPrompt="1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 hasCustomPrompt="1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 hasCustomPrompt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 hasCustomPrompt="1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 hasCustomPrompt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 hasCustomPrompt="1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 hasCustomPrompt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 hasCustomPrompt="1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 hasCustomPrompt="1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 hasCustomPrompt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 hasCustomPrompt="1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 hasCustomPrompt="1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 hasCustomPrompt="1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 hasCustomPrompt="1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 hasCustomPrompt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 hasCustomPrompt="1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body" idx="3" hasCustomPrompt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 hasCustomPrompt="1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 txBox="1">
            <a:spLocks noGrp="1"/>
          </p:cNvSpPr>
          <p:nvPr>
            <p:ph type="body" idx="1" hasCustomPrompt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 hasCustomPrompt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 hasCustomPrompt="1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 hasCustomPrompt="1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 hasCustomPrompt="1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 hasCustomPrompt="1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 hasCustomPrompt="1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 hasCustomPrompt="1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 hasCustomPrompt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 hasCustomPrompt="1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4"/>
          <p:cNvSpPr txBox="1">
            <a:spLocks noGrp="1"/>
          </p:cNvSpPr>
          <p:nvPr>
            <p:ph type="body" idx="3" hasCustomPrompt="1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 hasCustomPrompt="1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4450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 hasCustomPrompt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 hasCustomPrompt="1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5"/>
          <p:cNvSpPr txBox="1">
            <a:spLocks noGrp="1"/>
          </p:cNvSpPr>
          <p:nvPr>
            <p:ph type="body" idx="3" hasCustomPrompt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 hasCustomPrompt="1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 hasCustomPrompt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 hasCustomPrompt="1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6"/>
          <p:cNvSpPr txBox="1">
            <a:spLocks noGrp="1"/>
          </p:cNvSpPr>
          <p:nvPr>
            <p:ph type="body" idx="3" hasCustomPrompt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 hasCustomPrompt="1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 hasCustomPrompt="1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 hasCustomPrompt="1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7"/>
          <p:cNvSpPr txBox="1">
            <a:spLocks noGrp="1"/>
          </p:cNvSpPr>
          <p:nvPr>
            <p:ph type="body" idx="1" hasCustomPrompt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 hasCustomPrompt="1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 hasCustomPrompt="1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 hasCustomPrompt="1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 hasCustomPrompt="1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 hasCustomPrompt="1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 hasCustomPrompt="1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 hasCustomPrompt="1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 hasCustomPrompt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 hasCustomPrompt="1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 hasCustomPrompt="1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 hasCustomPrompt="1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191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 hasCustomPrompt="1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 hasCustomPrompt="1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 hasCustomPrompt="1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 hasCustomPrompt="1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 hasCustomPrompt="1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9"/>
          <p:cNvSpPr txBox="1">
            <a:spLocks noGrp="1"/>
          </p:cNvSpPr>
          <p:nvPr>
            <p:ph type="body" idx="1" hasCustomPrompt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2pPr>
            <a:lvl3pPr marL="1371600" marR="0" lvl="2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3pPr>
            <a:lvl4pPr marL="1828800" marR="0" lvl="3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4pPr>
            <a:lvl5pPr marL="2286000" marR="0" lvl="4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 hasCustomPrompt="1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9"/>
          <p:cNvSpPr>
            <a:spLocks noGrp="1"/>
          </p:cNvSpPr>
          <p:nvPr>
            <p:ph type="pic" idx="4" hasCustomPrompt="1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 hasCustomPrompt="1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 hasCustomPrompt="1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 hasCustomPrompt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L="914400" marR="0" lvl="1" indent="-457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sym typeface="Calibri"/>
              </a:defRPr>
            </a:lvl2pPr>
            <a:lvl3pPr marL="1371600" marR="0" lvl="2" indent="-4318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sym typeface="Calibri"/>
              </a:defRPr>
            </a:lvl3pPr>
            <a:lvl4pPr marL="1828800" marR="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sym typeface="Calibri"/>
              </a:defRPr>
            </a:lvl4pPr>
            <a:lvl5pPr marL="2286000" marR="0" lvl="4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sym typeface="Calibri"/>
              </a:defRPr>
            </a:lvl5pPr>
            <a:lvl6pPr marL="2743200" marR="0" lvl="5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 hasCustomPrompt="1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 hasCustomPrompt="1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 hasCustomPrompt="1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progress bar--two columns">
  <p:cSld name="1_No progress bar--two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body" idx="1"/>
          </p:nvPr>
        </p:nvSpPr>
        <p:spPr>
          <a:xfrm>
            <a:off x="375794" y="1699592"/>
            <a:ext cx="5720206" cy="452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096000" y="1699592"/>
            <a:ext cx="5720206" cy="45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984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593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80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91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13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27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74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502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048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212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88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7338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497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0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474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107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813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842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724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1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74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118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590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5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184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7" name="Google Shape;197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9" name="Google Shape;209;p18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0" name="Google Shape;210;p18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1" name="Google Shape;211;p18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646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7" name="Google Shape;227;p19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28" name="Google Shape;22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169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74496D-73D3-41C6-B3EE-F6E892E3FDA8}"/>
              </a:ext>
            </a:extLst>
          </p:cNvPr>
          <p:cNvGrpSpPr/>
          <p:nvPr userDrawn="1"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31" name="Google Shape;231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Google Shape;232;p20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2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2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2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2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7" name="Google Shape;23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0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20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42" name="Google Shape;242;p20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59445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5" name="Google Shape;245;p2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6" name="Google Shape;246;p2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47" name="Google Shape;2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937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F149BF-389D-4D7F-8AC0-598753DC203E}"/>
              </a:ext>
            </a:extLst>
          </p:cNvPr>
          <p:cNvGrpSpPr/>
          <p:nvPr userDrawn="1"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80" name="Google Shape;28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1" name="Google Shape;281;p2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2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2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84" name="Google Shape;284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5" name="Google Shape;285;p2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2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87" name="Google Shape;287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3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0" name="Google Shape;290;p23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1" name="Google Shape;291;p23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527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4" name="Google Shape;294;p24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5" name="Google Shape;295;p24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6" name="Google Shape;296;p24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7" name="Google Shape;297;p24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8" name="Google Shape;298;p24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9" name="Google Shape;299;p24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0" name="Google Shape;300;p24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1" name="Google Shape;301;p2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02" name="Google Shape;30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195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4" name="Google Shape;314;p25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5" name="Google Shape;315;p2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6" name="Google Shape;316;p25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17" name="Google Shape;3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33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2" name="Google Shape;332;p26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3" name="Google Shape;333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4" name="Google Shape;334;p26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35" name="Google Shape;33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683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9" name="Google Shape;349;p27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0" name="Google Shape;350;p27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1" name="Google Shape;351;p27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2" name="Google Shape;352;p27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3" name="Google Shape;353;p27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4" name="Google Shape;354;p27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6" name="Google Shape;356;p2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57" name="Google Shape;35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36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1" name="Google Shape;3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5" name="Google Shape;37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7" name="Google Shape;377;p2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8" name="Google Shape;378;p2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9" name="Google Shape;379;p2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0" name="Google Shape;380;p2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1" name="Google Shape;381;p2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2" name="Google Shape;382;p28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3" name="Google Shape;383;p2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85" name="Google Shape;385;p28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479872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1" name="Google Shape;39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7" name="Google Shape;397;p2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8" name="Google Shape;398;p29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9" name="Google Shape;399;p29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0" name="Google Shape;400;p2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1" name="Google Shape;401;p2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2" name="Google Shape;402;p29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3" name="Google Shape;403;p2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4" name="Google Shape;404;p29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5" name="Google Shape;405;p29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06" name="Google Shape;406;p29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7" name="Google Shape;407;p2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9" name="Google Shape;409;p29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29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1" name="Google Shape;421;p3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2" name="Google Shape;422;p3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685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8" name="Google Shape;4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4" name="Google Shape;434;p3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5" name="Google Shape;435;p3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2859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1" name="Google Shape;4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5" name="Google Shape;44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7" name="Google Shape;447;p32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8" name="Google Shape;448;p32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9" name="Google Shape;449;p3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0" name="Google Shape;450;p32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1" name="Google Shape;451;p32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2" name="Google Shape;452;p32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3" name="Google Shape;453;p32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30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9" name="Google Shape;45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" name="Google Shape;461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2" name="Google Shape;46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65" name="Google Shape;465;p33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805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1" name="Google Shape;4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4" name="Google Shape;47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77" name="Google Shape;477;p34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8" name="Google Shape;478;p34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3404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35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2" name="Google Shape;482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71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 hasCustomPrompt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 flipH="1">
            <a:off x="-4671" y="1"/>
            <a:ext cx="12196671" cy="1260843"/>
            <a:chOff x="-4671" y="1"/>
            <a:chExt cx="12196671" cy="1260843"/>
          </a:xfrm>
        </p:grpSpPr>
        <p:cxnSp>
          <p:nvCxnSpPr>
            <p:cNvPr id="84" name="Google Shape;84;p35"/>
            <p:cNvCxnSpPr/>
            <p:nvPr/>
          </p:nvCxnSpPr>
          <p:spPr>
            <a:xfrm>
              <a:off x="-4671" y="1260844"/>
              <a:ext cx="12192000" cy="0"/>
            </a:xfrm>
            <a:prstGeom prst="straightConnector1">
              <a:avLst/>
            </a:prstGeom>
            <a:solidFill>
              <a:srgbClr val="D7E8AF"/>
            </a:solidFill>
            <a:ln w="762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5" name="Google Shape;85;p35"/>
            <p:cNvSpPr txBox="1"/>
            <p:nvPr/>
          </p:nvSpPr>
          <p:spPr>
            <a:xfrm>
              <a:off x="0" y="1"/>
              <a:ext cx="12192000" cy="1257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00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endPara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" name="Google Shape;86;p3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flipH="1">
              <a:off x="9220261" y="117499"/>
              <a:ext cx="2816352" cy="8567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 hasCustomPrompt="1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endParaRPr/>
          </a:p>
        </p:txBody>
      </p:sp>
      <p:grpSp>
        <p:nvGrpSpPr>
          <p:cNvPr id="3" name="Group 2"/>
          <p:cNvGrpSpPr/>
          <p:nvPr userDrawn="1"/>
        </p:nvGrpSpPr>
        <p:grpSpPr>
          <a:xfrm flipH="1">
            <a:off x="0" y="0"/>
            <a:ext cx="3545301" cy="6858001"/>
            <a:chOff x="8646698" y="0"/>
            <a:chExt cx="3545301" cy="6858001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8646698" y="0"/>
              <a:ext cx="3545301" cy="6858001"/>
              <a:chOff x="8646698" y="0"/>
              <a:chExt cx="3545301" cy="6858001"/>
            </a:xfrm>
          </p:grpSpPr>
          <p:sp>
            <p:nvSpPr>
              <p:cNvPr id="300" name="Google Shape;300;p38"/>
              <p:cNvSpPr/>
              <p:nvPr/>
            </p:nvSpPr>
            <p:spPr>
              <a:xfrm>
                <a:off x="8655315" y="1"/>
                <a:ext cx="3536684" cy="6858000"/>
              </a:xfrm>
              <a:prstGeom prst="rect">
                <a:avLst/>
              </a:prstGeom>
              <a:solidFill>
                <a:srgbClr val="D7E8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1" name="Google Shape;301;p38"/>
              <p:cNvCxnSpPr/>
              <p:nvPr/>
            </p:nvCxnSpPr>
            <p:spPr>
              <a:xfrm>
                <a:off x="8646698" y="0"/>
                <a:ext cx="0" cy="6858000"/>
              </a:xfrm>
              <a:prstGeom prst="straightConnector1">
                <a:avLst/>
              </a:prstGeom>
              <a:noFill/>
              <a:ln w="88900" cap="flat" cmpd="sng">
                <a:solidFill>
                  <a:srgbClr val="96C93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pic>
          <p:nvPicPr>
            <p:cNvPr id="303" name="Google Shape;303;p3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9220261" y="169846"/>
              <a:ext cx="2816352" cy="8567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8678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321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89" name="Google Shape;189;p1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17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 dirty="0">
              <a:solidFill>
                <a:srgbClr val="006FB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071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5" Type="http://schemas.openxmlformats.org/officeDocument/2006/relationships/comments" Target="../comments/commen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5" Type="http://schemas.openxmlformats.org/officeDocument/2006/relationships/comments" Target="../comments/commen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000" dirty="0">
                <a:latin typeface="Calibri"/>
                <a:ea typeface="Calibri"/>
                <a:cs typeface="Calibri"/>
                <a:sym typeface="Calibri"/>
              </a:rPr>
              <a:t>Welcome to Springboard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2;g1b397d6a822_0_4">
            <a:extLst>
              <a:ext uri="{FF2B5EF4-FFF2-40B4-BE49-F238E27FC236}">
                <a16:creationId xmlns:a16="http://schemas.microsoft.com/office/drawing/2014/main" id="{A6CEB47B-5241-78EB-00DF-2161CAF615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b="1" i="0" u="none" baseline="0" dirty="0"/>
              <a:t>يستند الهدف إلى مستهدف القراءة</a:t>
            </a:r>
            <a:endParaRPr dirty="0"/>
          </a:p>
        </p:txBody>
      </p:sp>
      <p:sp>
        <p:nvSpPr>
          <p:cNvPr id="8" name="Google Shape;534;g1b397d6a822_0_4">
            <a:extLst>
              <a:ext uri="{FF2B5EF4-FFF2-40B4-BE49-F238E27FC236}">
                <a16:creationId xmlns:a16="http://schemas.microsoft.com/office/drawing/2014/main" id="{6E7DA696-3344-5BA6-E3B8-E307F1C3F7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09732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" b="1" i="0" u="none" baseline="0" dirty="0"/>
              <a:t>مكافأة القراءة!</a:t>
            </a:r>
            <a:endParaRPr b="1" dirty="0"/>
          </a:p>
        </p:txBody>
      </p:sp>
      <p:pic>
        <p:nvPicPr>
          <p:cNvPr id="9" name="Google Shape;535;g1b397d6a822_0_4">
            <a:extLst>
              <a:ext uri="{FF2B5EF4-FFF2-40B4-BE49-F238E27FC236}">
                <a16:creationId xmlns:a16="http://schemas.microsoft.com/office/drawing/2014/main" id="{FBE4CBBB-882A-5ED0-221A-1A30F71533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52754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36;g1b397d6a822_0_4">
            <a:extLst>
              <a:ext uri="{FF2B5EF4-FFF2-40B4-BE49-F238E27FC236}">
                <a16:creationId xmlns:a16="http://schemas.microsoft.com/office/drawing/2014/main" id="{91AC39BC-6924-C616-6EF0-6E499251F33E}"/>
              </a:ext>
            </a:extLst>
          </p:cNvPr>
          <p:cNvSpPr/>
          <p:nvPr/>
        </p:nvSpPr>
        <p:spPr>
          <a:xfrm>
            <a:off x="9592648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Google Shape;557;g1b397d6a822_0_33">
            <a:extLst>
              <a:ext uri="{FF2B5EF4-FFF2-40B4-BE49-F238E27FC236}">
                <a16:creationId xmlns:a16="http://schemas.microsoft.com/office/drawing/2014/main" id="{B0817F7B-1E4F-2E17-194F-3B1ACA9DF65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8913" t="19597" r="17319" b="20396"/>
          <a:stretch/>
        </p:blipFill>
        <p:spPr>
          <a:xfrm flipH="1">
            <a:off x="2217034" y="1859475"/>
            <a:ext cx="4702889" cy="4088450"/>
          </a:xfrm>
          <a:prstGeom prst="rect">
            <a:avLst/>
          </a:prstGeom>
          <a:ln>
            <a:noFill/>
          </a:ln>
        </p:spPr>
      </p:pic>
      <p:pic>
        <p:nvPicPr>
          <p:cNvPr id="7" name="Google Shape;559;g1b397d6a822_0_33">
            <a:extLst>
              <a:ext uri="{FF2B5EF4-FFF2-40B4-BE49-F238E27FC236}">
                <a16:creationId xmlns:a16="http://schemas.microsoft.com/office/drawing/2014/main" id="{EABD176C-5418-A5C7-C930-01E945BA6B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759085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B669C5C7-3CD4-0327-DD67-FE31AEF7B14E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0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"/>
          <p:cNvSpPr txBox="1">
            <a:spLocks noGrp="1"/>
          </p:cNvSpPr>
          <p:nvPr>
            <p:ph type="title"/>
          </p:nvPr>
        </p:nvSpPr>
        <p:spPr>
          <a:xfrm>
            <a:off x="355392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ما الجزء الذي أنت متحمس له؟</a:t>
            </a:r>
          </a:p>
        </p:txBody>
      </p:sp>
      <p:grpSp>
        <p:nvGrpSpPr>
          <p:cNvPr id="2" name="Group 1"/>
          <p:cNvGrpSpPr/>
          <p:nvPr/>
        </p:nvGrpSpPr>
        <p:grpSpPr>
          <a:xfrm flipH="1">
            <a:off x="498957" y="1686148"/>
            <a:ext cx="11567632" cy="4757442"/>
            <a:chOff x="92557" y="1686148"/>
            <a:chExt cx="11567632" cy="4757442"/>
          </a:xfrm>
        </p:grpSpPr>
        <p:sp>
          <p:nvSpPr>
            <p:cNvPr id="619" name="Google Shape;619;p23"/>
            <p:cNvSpPr txBox="1"/>
            <p:nvPr/>
          </p:nvSpPr>
          <p:spPr>
            <a:xfrm>
              <a:off x="9163051" y="4074693"/>
              <a:ext cx="2497138" cy="2368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2800"/>
                <a:buFont typeface="Arial"/>
                <a:buNone/>
              </a:pPr>
              <a:r>
                <a:rPr lang="ar-EG" sz="2800" b="0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اكتب رقمًا في مربع الدردشة!</a:t>
              </a:r>
            </a:p>
          </p:txBody>
        </p:sp>
        <p:pic>
          <p:nvPicPr>
            <p:cNvPr id="620" name="Google Shape;620;p23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14461" y="1686148"/>
              <a:ext cx="2194317" cy="2194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850AC17-2EB4-3C48-8ABD-8A677A93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57" y="1847850"/>
              <a:ext cx="9088554" cy="3399967"/>
            </a:xfrm>
            <a:prstGeom prst="rect">
              <a:avLst/>
            </a:prstGeom>
          </p:spPr>
        </p:pic>
        <p:sp>
          <p:nvSpPr>
            <p:cNvPr id="32" name="Google Shape;499;p19">
              <a:extLst>
                <a:ext uri="{FF2B5EF4-FFF2-40B4-BE49-F238E27FC236}">
                  <a16:creationId xmlns:a16="http://schemas.microsoft.com/office/drawing/2014/main" id="{99BA6729-4123-FF45-9E9B-5A6C8D5448FB}"/>
                </a:ext>
              </a:extLst>
            </p:cNvPr>
            <p:cNvSpPr txBox="1"/>
            <p:nvPr/>
          </p:nvSpPr>
          <p:spPr>
            <a:xfrm>
              <a:off x="589685" y="225811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1</a:t>
              </a:r>
            </a:p>
          </p:txBody>
        </p:sp>
        <p:sp>
          <p:nvSpPr>
            <p:cNvPr id="33" name="Google Shape;499;p19">
              <a:extLst>
                <a:ext uri="{FF2B5EF4-FFF2-40B4-BE49-F238E27FC236}">
                  <a16:creationId xmlns:a16="http://schemas.microsoft.com/office/drawing/2014/main" id="{713E86BE-CC3D-7343-8C94-36A9043CBC03}"/>
                </a:ext>
              </a:extLst>
            </p:cNvPr>
            <p:cNvSpPr txBox="1"/>
            <p:nvPr/>
          </p:nvSpPr>
          <p:spPr>
            <a:xfrm>
              <a:off x="1465985" y="427741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2</a:t>
              </a:r>
            </a:p>
          </p:txBody>
        </p:sp>
        <p:sp>
          <p:nvSpPr>
            <p:cNvPr id="34" name="Google Shape;499;p19">
              <a:extLst>
                <a:ext uri="{FF2B5EF4-FFF2-40B4-BE49-F238E27FC236}">
                  <a16:creationId xmlns:a16="http://schemas.microsoft.com/office/drawing/2014/main" id="{BDD76666-B8AD-E04C-A695-FA6C2F5E27DD}"/>
                </a:ext>
              </a:extLst>
            </p:cNvPr>
            <p:cNvSpPr txBox="1"/>
            <p:nvPr/>
          </p:nvSpPr>
          <p:spPr>
            <a:xfrm>
              <a:off x="2323235" y="225811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3</a:t>
              </a:r>
            </a:p>
          </p:txBody>
        </p:sp>
        <p:sp>
          <p:nvSpPr>
            <p:cNvPr id="35" name="Google Shape;499;p19">
              <a:extLst>
                <a:ext uri="{FF2B5EF4-FFF2-40B4-BE49-F238E27FC236}">
                  <a16:creationId xmlns:a16="http://schemas.microsoft.com/office/drawing/2014/main" id="{7E322F05-1485-424D-A879-6C67F00C65A8}"/>
                </a:ext>
              </a:extLst>
            </p:cNvPr>
            <p:cNvSpPr txBox="1"/>
            <p:nvPr/>
          </p:nvSpPr>
          <p:spPr>
            <a:xfrm>
              <a:off x="4483632" y="439171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4</a:t>
              </a:r>
            </a:p>
          </p:txBody>
        </p:sp>
        <p:sp>
          <p:nvSpPr>
            <p:cNvPr id="36" name="Google Shape;499;p19">
              <a:extLst>
                <a:ext uri="{FF2B5EF4-FFF2-40B4-BE49-F238E27FC236}">
                  <a16:creationId xmlns:a16="http://schemas.microsoft.com/office/drawing/2014/main" id="{7F027280-0A89-A74A-9B8C-17E3B7C4E545}"/>
                </a:ext>
              </a:extLst>
            </p:cNvPr>
            <p:cNvSpPr txBox="1"/>
            <p:nvPr/>
          </p:nvSpPr>
          <p:spPr>
            <a:xfrm>
              <a:off x="6685685" y="225811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5</a:t>
              </a:r>
            </a:p>
          </p:txBody>
        </p:sp>
        <p:sp>
          <p:nvSpPr>
            <p:cNvPr id="37" name="Google Shape;499;p19">
              <a:extLst>
                <a:ext uri="{FF2B5EF4-FFF2-40B4-BE49-F238E27FC236}">
                  <a16:creationId xmlns:a16="http://schemas.microsoft.com/office/drawing/2014/main" id="{E3A5F0E9-7B14-C047-9DB3-5FB245ADD84B}"/>
                </a:ext>
              </a:extLst>
            </p:cNvPr>
            <p:cNvSpPr txBox="1"/>
            <p:nvPr/>
          </p:nvSpPr>
          <p:spPr>
            <a:xfrm>
              <a:off x="7520329" y="427741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4"/>
          <p:cNvSpPr txBox="1">
            <a:spLocks noGrp="1"/>
          </p:cNvSpPr>
          <p:nvPr>
            <p:ph type="body" idx="1"/>
          </p:nvPr>
        </p:nvSpPr>
        <p:spPr>
          <a:xfrm>
            <a:off x="3643086" y="1687513"/>
            <a:ext cx="8359807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ar-EG" b="1" dirty="0">
                <a:latin typeface="Helvetica World" panose="020B0500040000020004" pitchFamily="34" charset="0"/>
                <a:cs typeface="Helvetica World" panose="020B0500040000020004" pitchFamily="34" charset="0"/>
              </a:rPr>
              <a:t>موردنا المذهل:</a:t>
            </a:r>
          </a:p>
          <a:p>
            <a:pPr marL="285750" lvl="0" indent="-28575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تطبيق الرسائل النصية المستند إلى الويب (لا يلزم التنزيل)</a:t>
            </a:r>
          </a:p>
          <a:p>
            <a:pPr marL="285750" lvl="0" indent="-28575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يوجه طفلك إلى التركيز على مهارة القراءة</a:t>
            </a:r>
          </a:p>
          <a:p>
            <a:pPr marL="285750" lvl="0" indent="-28575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يشرح الإستراتيجيات التي يمكنك استخدامها معًا لمساعدة طفلك في التحسن</a:t>
            </a:r>
          </a:p>
          <a:p>
            <a:pPr marL="285750" lvl="0" indent="-28575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يظهر تقدمك نحو المكافآت</a:t>
            </a:r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 dirty="0"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  <p:sp>
        <p:nvSpPr>
          <p:cNvPr id="637" name="Google Shape;63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تواصل </a:t>
            </a:r>
            <a:r>
              <a:rPr lang="en-us" dirty="0">
                <a:latin typeface="Helvetica World" panose="020B0500040000020004" pitchFamily="34" charset="0"/>
                <a:cs typeface="Helvetica World" panose="020B0500040000020004" pitchFamily="34" charset="0"/>
              </a:rPr>
              <a:t>Springboard</a:t>
            </a:r>
          </a:p>
        </p:txBody>
      </p:sp>
      <p:pic>
        <p:nvPicPr>
          <p:cNvPr id="638" name="Google Shape;6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4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24"/>
          <p:cNvGrpSpPr/>
          <p:nvPr/>
        </p:nvGrpSpPr>
        <p:grpSpPr>
          <a:xfrm>
            <a:off x="686637" y="1494226"/>
            <a:ext cx="2610264" cy="4150535"/>
            <a:chOff x="8568567" y="1494226"/>
            <a:chExt cx="2610264" cy="4150535"/>
          </a:xfrm>
        </p:grpSpPr>
        <p:pic>
          <p:nvPicPr>
            <p:cNvPr id="640" name="Google Shape;640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اربح جوائز</a:t>
            </a:r>
          </a:p>
        </p:txBody>
      </p:sp>
      <p:pic>
        <p:nvPicPr>
          <p:cNvPr id="2" name="Google Shape;591;p26">
            <a:extLst>
              <a:ext uri="{FF2B5EF4-FFF2-40B4-BE49-F238E27FC236}">
                <a16:creationId xmlns:a16="http://schemas.microsoft.com/office/drawing/2014/main" id="{D2B1F1BB-E1C1-84AF-0CBB-E94ADA09A3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90;p26">
            <a:extLst>
              <a:ext uri="{FF2B5EF4-FFF2-40B4-BE49-F238E27FC236}">
                <a16:creationId xmlns:a16="http://schemas.microsoft.com/office/drawing/2014/main" id="{F1B79D2C-73B8-4491-ACB0-CBFC0749CDAA}"/>
              </a:ext>
            </a:extLst>
          </p:cNvPr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سيكون لديك حق الوصول إلى الكتب</a:t>
            </a:r>
          </a:p>
        </p:txBody>
      </p:sp>
      <p:pic>
        <p:nvPicPr>
          <p:cNvPr id="950" name="Google Shape;9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Google Shape;9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52" name="Google Shape;952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3" name="Google Shape;953;p31"/>
          <p:cNvSpPr txBox="1"/>
          <p:nvPr/>
        </p:nvSpPr>
        <p:spPr>
          <a:xfrm>
            <a:off x="252563" y="2664908"/>
            <a:ext cx="49012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EG" sz="3200" b="0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سيرسل إليك المعلم الخاص بطفلك معلومات تسجيل الدخول</a:t>
            </a:r>
          </a:p>
        </p:txBody>
      </p:sp>
      <p:cxnSp>
        <p:nvCxnSpPr>
          <p:cNvPr id="954" name="Google Shape;954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55" name="Google Shape;955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355392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هل لديك أسئلة؟</a:t>
            </a:r>
          </a:p>
        </p:txBody>
      </p:sp>
      <p:sp>
        <p:nvSpPr>
          <p:cNvPr id="992" name="Google Shape;992;p33"/>
          <p:cNvSpPr txBox="1"/>
          <p:nvPr/>
        </p:nvSpPr>
        <p:spPr>
          <a:xfrm>
            <a:off x="397874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ar-EG" sz="28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اكتب سؤالاً في مربع الدردشة!</a:t>
            </a:r>
          </a:p>
        </p:txBody>
      </p:sp>
      <p:pic>
        <p:nvPicPr>
          <p:cNvPr id="993" name="Google Shape;993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84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33"/>
          <p:cNvSpPr txBox="1"/>
          <p:nvPr/>
        </p:nvSpPr>
        <p:spPr>
          <a:xfrm>
            <a:off x="4059526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شكرًا لحضورك!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Helvetica World" panose="020B0500040000020004" pitchFamily="34" charset="0"/>
              <a:ea typeface="Calibri"/>
              <a:cs typeface="Helvetica World" panose="020B0500040000020004" pitchFamily="34" charset="0"/>
              <a:sym typeface="Calibri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يمكنك البقاء وطرح الأسئلة إذا كنت ترغب في ذلك.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396543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32"/>
          <p:cNvSpPr txBox="1">
            <a:spLocks noGrp="1"/>
          </p:cNvSpPr>
          <p:nvPr>
            <p:ph type="body" idx="1"/>
          </p:nvPr>
        </p:nvSpPr>
        <p:spPr>
          <a:xfrm>
            <a:off x="3994211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سيتواصل معلم طفلك لتحديد موعد اجتماع قصير للتعرف عليك وعلى طفلك بشكل أفضل.</a:t>
            </a:r>
          </a:p>
        </p:txBody>
      </p:sp>
      <p:sp>
        <p:nvSpPr>
          <p:cNvPr id="977" name="Google Shape;97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 إلى اللقاء في اجتماع الفريق!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44" y="1623195"/>
            <a:ext cx="6308838" cy="4516762"/>
          </a:xfrm>
          <a:prstGeom prst="rect">
            <a:avLst/>
          </a:prstGeom>
        </p:spPr>
      </p:pic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dirty="0">
                <a:latin typeface="Helvetica World" panose="020B0500040000020004" pitchFamily="34" charset="0"/>
                <a:cs typeface="Helvetica World" panose="020B0500040000020004" pitchFamily="34" charset="0"/>
              </a:rPr>
              <a:t>Springboard</a:t>
            </a:r>
            <a:endParaRPr lang="ar-EG" dirty="0"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 flipH="1">
            <a:off x="3064123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 flipH="1">
            <a:off x="270462" y="1466673"/>
            <a:ext cx="2427165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ar-EG" sz="25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سلسلة تعلم </a:t>
            </a:r>
            <a:r>
              <a:rPr lang="ar-EG" sz="2500" b="0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مركزة وقصيرة على المهارات </a:t>
            </a:r>
            <a:r>
              <a:rPr lang="ar-EG" sz="25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التي يكتسبها طفلك بالفعل</a:t>
            </a:r>
          </a:p>
        </p:txBody>
      </p:sp>
      <p:sp>
        <p:nvSpPr>
          <p:cNvPr id="457" name="Google Shape;457;p17"/>
          <p:cNvSpPr/>
          <p:nvPr/>
        </p:nvSpPr>
        <p:spPr>
          <a:xfrm flipH="1">
            <a:off x="9196821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EG" sz="2800" b="0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استنادًا إلى </a:t>
            </a:r>
            <a:r>
              <a:rPr lang="ar-EG" sz="28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العلاقات!</a:t>
            </a:r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432177" flipH="1">
            <a:off x="3812145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 flipH="1">
            <a:off x="745147" y="4880554"/>
            <a:ext cx="2760786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EG" sz="2800" b="0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 الكثير من </a:t>
            </a:r>
            <a:r>
              <a:rPr lang="ar-EG" sz="28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وقت الممارسة</a:t>
            </a:r>
            <a:r>
              <a:rPr lang="ar-EG" sz="2800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 الواعي</a:t>
            </a:r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87369" flipH="1">
            <a:off x="904650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 txBox="1">
            <a:spLocks noGrp="1"/>
          </p:cNvSpPr>
          <p:nvPr>
            <p:ph type="title"/>
          </p:nvPr>
        </p:nvSpPr>
        <p:spPr>
          <a:xfrm>
            <a:off x="355392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ما أمنياتك؟</a:t>
            </a:r>
          </a:p>
        </p:txBody>
      </p:sp>
      <p:sp>
        <p:nvSpPr>
          <p:cNvPr id="497" name="Google Shape;497;p19"/>
          <p:cNvSpPr txBox="1"/>
          <p:nvPr/>
        </p:nvSpPr>
        <p:spPr>
          <a:xfrm>
            <a:off x="512536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ar-EG" sz="28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اكتب في مربع الدردشة!</a:t>
            </a:r>
          </a:p>
        </p:txBody>
      </p:sp>
      <p:pic>
        <p:nvPicPr>
          <p:cNvPr id="498" name="Google Shape;498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47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9"/>
          <p:cNvSpPr txBox="1"/>
          <p:nvPr/>
        </p:nvSpPr>
        <p:spPr>
          <a:xfrm>
            <a:off x="4420986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ماذا </a:t>
            </a:r>
            <a:r>
              <a:rPr lang="ar-EG" sz="3600" b="1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تأمل </a:t>
            </a:r>
            <a:r>
              <a:rPr lang="ar-EG" sz="36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أن يحدث لأسرتك أثناء مسرع التعلم هذا؟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Helvetica World" panose="020B0500040000020004" pitchFamily="34" charset="0"/>
              <a:ea typeface="Calibri"/>
              <a:cs typeface="Helvetica World" panose="020B0500040000020004" pitchFamily="34" charset="0"/>
              <a:sym typeface="Calibri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0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أكمل الجملة: "أتمنى أن..."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6 أجزاء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73980" y="1847850"/>
            <a:ext cx="12578014" cy="4705350"/>
          </a:xfrm>
          <a:prstGeom prst="rect">
            <a:avLst/>
          </a:prstGeom>
        </p:spPr>
      </p:pic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 flipH="1">
            <a:off x="9501041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2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 flipH="1">
            <a:off x="6814745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 flipH="1">
            <a:off x="2242991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 flipH="1">
            <a:off x="1080449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6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 flipH="1">
            <a:off x="9177624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اعثر على نقطة البدء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 flipH="1">
            <a:off x="4186154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مارس، مارس، مارس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 flipH="1">
            <a:off x="1919574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تحقق من تطورك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 flipH="1">
            <a:off x="642792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احتفل بإنجازاتك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 flipH="1">
            <a:off x="6661648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في ورش عمل الأسرة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 flipH="1">
            <a:off x="5452555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 أسرتك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 flipH="1">
            <a:off x="4243462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بشكل مستقل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 flipH="1">
            <a:off x="3039573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dirty="0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معلمك</a:t>
            </a:r>
          </a:p>
        </p:txBody>
      </p:sp>
      <p:sp>
        <p:nvSpPr>
          <p:cNvPr id="26" name="Google Shape;516;p5">
            <a:extLst>
              <a:ext uri="{FF2B5EF4-FFF2-40B4-BE49-F238E27FC236}">
                <a16:creationId xmlns:a16="http://schemas.microsoft.com/office/drawing/2014/main" id="{16FD2E4C-6817-4F47-BA81-851168089E31}"/>
              </a:ext>
            </a:extLst>
          </p:cNvPr>
          <p:cNvSpPr/>
          <p:nvPr/>
        </p:nvSpPr>
        <p:spPr>
          <a:xfrm flipH="1">
            <a:off x="1042821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cxnSp>
        <p:nvCxnSpPr>
          <p:cNvPr id="27" name="Google Shape;517;p5">
            <a:extLst>
              <a:ext uri="{FF2B5EF4-FFF2-40B4-BE49-F238E27FC236}">
                <a16:creationId xmlns:a16="http://schemas.microsoft.com/office/drawing/2014/main" id="{6E927656-E5FD-0349-AB23-70CDC6117AAD}"/>
              </a:ext>
            </a:extLst>
          </p:cNvPr>
          <p:cNvCxnSpPr/>
          <p:nvPr/>
        </p:nvCxnSpPr>
        <p:spPr>
          <a:xfrm flipH="1">
            <a:off x="10956347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518;p5">
            <a:extLst>
              <a:ext uri="{FF2B5EF4-FFF2-40B4-BE49-F238E27FC236}">
                <a16:creationId xmlns:a16="http://schemas.microsoft.com/office/drawing/2014/main" id="{31ECFF74-EA49-0243-ACA9-BFB877615B82}"/>
              </a:ext>
            </a:extLst>
          </p:cNvPr>
          <p:cNvSpPr/>
          <p:nvPr/>
        </p:nvSpPr>
        <p:spPr>
          <a:xfrm flipH="1">
            <a:off x="10859219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25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 flipH="1">
            <a:off x="8279521" y="237952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425893" y="2379529"/>
            <a:ext cx="1104900" cy="956909"/>
            <a:chOff x="10425893" y="2353370"/>
            <a:chExt cx="1104900" cy="956909"/>
          </a:xfrm>
        </p:grpSpPr>
        <p:sp>
          <p:nvSpPr>
            <p:cNvPr id="30" name="Google Shape;499;p19">
              <a:extLst>
                <a:ext uri="{FF2B5EF4-FFF2-40B4-BE49-F238E27FC236}">
                  <a16:creationId xmlns:a16="http://schemas.microsoft.com/office/drawing/2014/main" id="{2EA62748-27FE-5648-B9D6-74F960B3161A}"/>
                </a:ext>
              </a:extLst>
            </p:cNvPr>
            <p:cNvSpPr txBox="1"/>
            <p:nvPr/>
          </p:nvSpPr>
          <p:spPr>
            <a:xfrm flipH="1">
              <a:off x="10717921" y="235337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 dirty="0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1</a:t>
              </a:r>
            </a:p>
          </p:txBody>
        </p:sp>
        <p:sp>
          <p:nvSpPr>
            <p:cNvPr id="31" name="Google Shape;499;p19">
              <a:extLst>
                <a:ext uri="{FF2B5EF4-FFF2-40B4-BE49-F238E27FC236}">
                  <a16:creationId xmlns:a16="http://schemas.microsoft.com/office/drawing/2014/main" id="{2A197E69-9CCD-9445-9B56-8E07BA270A15}"/>
                </a:ext>
              </a:extLst>
            </p:cNvPr>
            <p:cNvSpPr txBox="1"/>
            <p:nvPr/>
          </p:nvSpPr>
          <p:spPr>
            <a:xfrm flipH="1">
              <a:off x="10425893" y="2796055"/>
              <a:ext cx="1104900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dirty="0">
                  <a:solidFill>
                    <a:srgbClr val="006FB6"/>
                  </a:solidFill>
                  <a:latin typeface="Helvetica World" panose="020B0500040000020004" pitchFamily="34" charset="0"/>
                  <a:cs typeface="Helvetica World" panose="020B0500040000020004" pitchFamily="34" charset="0"/>
                  <a:sym typeface="Calibri"/>
                </a:rPr>
                <a:t>كون فريقك</a:t>
              </a:r>
            </a:p>
          </p:txBody>
        </p:sp>
      </p:grpSp>
      <p:sp>
        <p:nvSpPr>
          <p:cNvPr id="32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 flipH="1">
            <a:off x="7860854" y="285565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ضع هد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فك</a:t>
            </a:r>
          </a:p>
        </p:txBody>
      </p:sp>
    </p:spTree>
    <p:extLst>
      <p:ext uri="{BB962C8B-B14F-4D97-AF65-F5344CB8AC3E}">
        <p14:creationId xmlns:p14="http://schemas.microsoft.com/office/powerpoint/2010/main" val="312041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6 أجزاء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76300" y="1847850"/>
            <a:ext cx="12578014" cy="4705350"/>
          </a:xfrm>
          <a:prstGeom prst="rect">
            <a:avLst/>
          </a:prstGeom>
        </p:spPr>
      </p:pic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 flipH="1">
            <a:off x="9498721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 flipH="1">
            <a:off x="8279521" y="237952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 flipH="1">
            <a:off x="6812425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 flipH="1">
            <a:off x="2240671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 flipH="1">
            <a:off x="1078129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425893" y="2379529"/>
            <a:ext cx="1104900" cy="956909"/>
            <a:chOff x="10425893" y="2353370"/>
            <a:chExt cx="1104900" cy="956909"/>
          </a:xfrm>
        </p:grpSpPr>
        <p:sp>
          <p:nvSpPr>
            <p:cNvPr id="9" name="Google Shape;499;p19">
              <a:extLst>
                <a:ext uri="{FF2B5EF4-FFF2-40B4-BE49-F238E27FC236}">
                  <a16:creationId xmlns:a16="http://schemas.microsoft.com/office/drawing/2014/main" id="{2EA62748-27FE-5648-B9D6-74F960B3161A}"/>
                </a:ext>
              </a:extLst>
            </p:cNvPr>
            <p:cNvSpPr txBox="1"/>
            <p:nvPr/>
          </p:nvSpPr>
          <p:spPr>
            <a:xfrm flipH="1">
              <a:off x="10717921" y="235337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 dirty="0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1</a:t>
              </a:r>
            </a:p>
          </p:txBody>
        </p:sp>
        <p:sp>
          <p:nvSpPr>
            <p:cNvPr id="15" name="Google Shape;499;p19">
              <a:extLst>
                <a:ext uri="{FF2B5EF4-FFF2-40B4-BE49-F238E27FC236}">
                  <a16:creationId xmlns:a16="http://schemas.microsoft.com/office/drawing/2014/main" id="{2A197E69-9CCD-9445-9B56-8E07BA270A15}"/>
                </a:ext>
              </a:extLst>
            </p:cNvPr>
            <p:cNvSpPr txBox="1"/>
            <p:nvPr/>
          </p:nvSpPr>
          <p:spPr>
            <a:xfrm flipH="1">
              <a:off x="10425893" y="2796055"/>
              <a:ext cx="1104900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dirty="0">
                  <a:solidFill>
                    <a:srgbClr val="006FB6"/>
                  </a:solidFill>
                  <a:latin typeface="Helvetica World" panose="020B0500040000020004" pitchFamily="34" charset="0"/>
                  <a:cs typeface="Helvetica World" panose="020B0500040000020004" pitchFamily="34" charset="0"/>
                  <a:sym typeface="Calibri"/>
                </a:rPr>
                <a:t>كون فريقك</a:t>
              </a:r>
            </a:p>
          </p:txBody>
        </p:sp>
      </p:grp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 flipH="1">
            <a:off x="9175304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اعثر على نقطة البدء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 flipH="1">
            <a:off x="7860854" y="285565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ضع هد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فك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 flipH="1">
            <a:off x="4183834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مارس، مارس، مارس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 flipH="1">
            <a:off x="1917254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تحقق من تطورك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 flipH="1">
            <a:off x="640472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احتفل بإنجازاتك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 flipH="1">
            <a:off x="6659328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في ورش عمل الأسرة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 flipH="1">
            <a:off x="5450235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 أسرتك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 flipH="1">
            <a:off x="4241142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بشكل مستقل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 flipH="1">
            <a:off x="3037253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معلمك</a:t>
            </a:r>
          </a:p>
        </p:txBody>
      </p:sp>
      <p:sp>
        <p:nvSpPr>
          <p:cNvPr id="31" name="Google Shape;536;p63">
            <a:extLst>
              <a:ext uri="{FF2B5EF4-FFF2-40B4-BE49-F238E27FC236}">
                <a16:creationId xmlns:a16="http://schemas.microsoft.com/office/drawing/2014/main" id="{C290AF24-68F2-F242-B625-53DAC0965451}"/>
              </a:ext>
            </a:extLst>
          </p:cNvPr>
          <p:cNvSpPr/>
          <p:nvPr/>
        </p:nvSpPr>
        <p:spPr>
          <a:xfrm flipH="1">
            <a:off x="91983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cxnSp>
        <p:nvCxnSpPr>
          <p:cNvPr id="32" name="Google Shape;537;p63">
            <a:extLst>
              <a:ext uri="{FF2B5EF4-FFF2-40B4-BE49-F238E27FC236}">
                <a16:creationId xmlns:a16="http://schemas.microsoft.com/office/drawing/2014/main" id="{E72DA330-E153-4642-B60D-1DCC7EC718EB}"/>
              </a:ext>
            </a:extLst>
          </p:cNvPr>
          <p:cNvCxnSpPr/>
          <p:nvPr/>
        </p:nvCxnSpPr>
        <p:spPr>
          <a:xfrm flipH="1">
            <a:off x="9731729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538;p63">
            <a:extLst>
              <a:ext uri="{FF2B5EF4-FFF2-40B4-BE49-F238E27FC236}">
                <a16:creationId xmlns:a16="http://schemas.microsoft.com/office/drawing/2014/main" id="{A63BDA93-45DA-5544-B904-CA88535E2D5B}"/>
              </a:ext>
            </a:extLst>
          </p:cNvPr>
          <p:cNvSpPr/>
          <p:nvPr/>
        </p:nvSpPr>
        <p:spPr>
          <a:xfrm flipH="1">
            <a:off x="9636770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4" name="Google Shape;539;p63">
            <a:extLst>
              <a:ext uri="{FF2B5EF4-FFF2-40B4-BE49-F238E27FC236}">
                <a16:creationId xmlns:a16="http://schemas.microsoft.com/office/drawing/2014/main" id="{EF804C92-977A-AE44-8934-18997BDFD4BE}"/>
              </a:ext>
            </a:extLst>
          </p:cNvPr>
          <p:cNvSpPr/>
          <p:nvPr/>
        </p:nvSpPr>
        <p:spPr>
          <a:xfrm flipH="1">
            <a:off x="8023871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cxnSp>
        <p:nvCxnSpPr>
          <p:cNvPr id="35" name="Google Shape;540;p63">
            <a:extLst>
              <a:ext uri="{FF2B5EF4-FFF2-40B4-BE49-F238E27FC236}">
                <a16:creationId xmlns:a16="http://schemas.microsoft.com/office/drawing/2014/main" id="{57EB0301-D9AA-504F-97C7-07C0D54AA8B6}"/>
              </a:ext>
            </a:extLst>
          </p:cNvPr>
          <p:cNvCxnSpPr/>
          <p:nvPr/>
        </p:nvCxnSpPr>
        <p:spPr>
          <a:xfrm flipH="1">
            <a:off x="8552006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541;p63">
            <a:extLst>
              <a:ext uri="{FF2B5EF4-FFF2-40B4-BE49-F238E27FC236}">
                <a16:creationId xmlns:a16="http://schemas.microsoft.com/office/drawing/2014/main" id="{425F640D-BCC4-6E48-9446-98277F4E685F}"/>
              </a:ext>
            </a:extLst>
          </p:cNvPr>
          <p:cNvSpPr/>
          <p:nvPr/>
        </p:nvSpPr>
        <p:spPr>
          <a:xfrm flipH="1">
            <a:off x="8454878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86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6 أجزاء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76300" y="1847850"/>
            <a:ext cx="12578014" cy="4705350"/>
          </a:xfrm>
          <a:prstGeom prst="rect">
            <a:avLst/>
          </a:prstGeom>
        </p:spPr>
      </p:pic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 flipH="1">
            <a:off x="9498721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2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 flipH="1">
            <a:off x="6812425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 flipH="1">
            <a:off x="2240671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 flipH="1">
            <a:off x="1078129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6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 flipH="1">
            <a:off x="9175304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اعثر على نقطة البدء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 flipH="1">
            <a:off x="4183834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مارس، مارس، مارس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 flipH="1">
            <a:off x="1917254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تحقق من تطورك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 flipH="1">
            <a:off x="640472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احتفل بإنجازاتك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 flipH="1">
            <a:off x="6659328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في ورش عمل الأسرة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 flipH="1">
            <a:off x="5450235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 أسرتك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 flipH="1">
            <a:off x="4241142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بشكل مستقل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 flipH="1">
            <a:off x="3037253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معلمك</a:t>
            </a:r>
          </a:p>
        </p:txBody>
      </p:sp>
      <p:cxnSp>
        <p:nvCxnSpPr>
          <p:cNvPr id="31" name="Google Shape;562;p65">
            <a:extLst>
              <a:ext uri="{FF2B5EF4-FFF2-40B4-BE49-F238E27FC236}">
                <a16:creationId xmlns:a16="http://schemas.microsoft.com/office/drawing/2014/main" id="{A1A13D93-F0B6-E84D-B9DD-B6AE22CEB974}"/>
              </a:ext>
            </a:extLst>
          </p:cNvPr>
          <p:cNvCxnSpPr/>
          <p:nvPr/>
        </p:nvCxnSpPr>
        <p:spPr>
          <a:xfrm rot="10800000" flipH="1">
            <a:off x="3757237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563;p65">
            <a:extLst>
              <a:ext uri="{FF2B5EF4-FFF2-40B4-BE49-F238E27FC236}">
                <a16:creationId xmlns:a16="http://schemas.microsoft.com/office/drawing/2014/main" id="{7CD6D272-6522-2949-9799-8388D627A446}"/>
              </a:ext>
            </a:extLst>
          </p:cNvPr>
          <p:cNvCxnSpPr/>
          <p:nvPr/>
        </p:nvCxnSpPr>
        <p:spPr>
          <a:xfrm flipH="1">
            <a:off x="5510527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564;p65">
            <a:extLst>
              <a:ext uri="{FF2B5EF4-FFF2-40B4-BE49-F238E27FC236}">
                <a16:creationId xmlns:a16="http://schemas.microsoft.com/office/drawing/2014/main" id="{6405B2D4-CBC1-E743-B035-1681FD437D61}"/>
              </a:ext>
            </a:extLst>
          </p:cNvPr>
          <p:cNvCxnSpPr/>
          <p:nvPr/>
        </p:nvCxnSpPr>
        <p:spPr>
          <a:xfrm flipH="1">
            <a:off x="7298165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565;p65">
            <a:extLst>
              <a:ext uri="{FF2B5EF4-FFF2-40B4-BE49-F238E27FC236}">
                <a16:creationId xmlns:a16="http://schemas.microsoft.com/office/drawing/2014/main" id="{44683666-E6A7-2C4D-A75E-17FFFB5C7660}"/>
              </a:ext>
            </a:extLst>
          </p:cNvPr>
          <p:cNvCxnSpPr/>
          <p:nvPr/>
        </p:nvCxnSpPr>
        <p:spPr>
          <a:xfrm flipH="1">
            <a:off x="3763229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566;p65">
            <a:extLst>
              <a:ext uri="{FF2B5EF4-FFF2-40B4-BE49-F238E27FC236}">
                <a16:creationId xmlns:a16="http://schemas.microsoft.com/office/drawing/2014/main" id="{E03C7C8C-B9BD-A240-97B1-E57AECABB3AF}"/>
              </a:ext>
            </a:extLst>
          </p:cNvPr>
          <p:cNvSpPr/>
          <p:nvPr/>
        </p:nvSpPr>
        <p:spPr>
          <a:xfrm flipH="1">
            <a:off x="5415568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6" name="Google Shape;567;p65">
            <a:extLst>
              <a:ext uri="{FF2B5EF4-FFF2-40B4-BE49-F238E27FC236}">
                <a16:creationId xmlns:a16="http://schemas.microsoft.com/office/drawing/2014/main" id="{1068291A-DBB2-164B-8505-52A9B4EB1A9B}"/>
              </a:ext>
            </a:extLst>
          </p:cNvPr>
          <p:cNvSpPr/>
          <p:nvPr/>
        </p:nvSpPr>
        <p:spPr>
          <a:xfrm flipH="1">
            <a:off x="6764765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7" name="Google Shape;568;p65">
            <a:extLst>
              <a:ext uri="{FF2B5EF4-FFF2-40B4-BE49-F238E27FC236}">
                <a16:creationId xmlns:a16="http://schemas.microsoft.com/office/drawing/2014/main" id="{18CD5765-A153-844B-9348-53DA13AEDB57}"/>
              </a:ext>
            </a:extLst>
          </p:cNvPr>
          <p:cNvSpPr/>
          <p:nvPr/>
        </p:nvSpPr>
        <p:spPr>
          <a:xfrm flipH="1">
            <a:off x="5573169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8" name="Google Shape;569;p65">
            <a:extLst>
              <a:ext uri="{FF2B5EF4-FFF2-40B4-BE49-F238E27FC236}">
                <a16:creationId xmlns:a16="http://schemas.microsoft.com/office/drawing/2014/main" id="{19297A3E-D75F-9E44-9790-12A5BA30E0BB}"/>
              </a:ext>
            </a:extLst>
          </p:cNvPr>
          <p:cNvSpPr/>
          <p:nvPr/>
        </p:nvSpPr>
        <p:spPr>
          <a:xfrm flipH="1">
            <a:off x="4406557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9" name="Google Shape;570;p65">
            <a:extLst>
              <a:ext uri="{FF2B5EF4-FFF2-40B4-BE49-F238E27FC236}">
                <a16:creationId xmlns:a16="http://schemas.microsoft.com/office/drawing/2014/main" id="{D7DF0990-5B3E-A242-B687-C33159A7AE79}"/>
              </a:ext>
            </a:extLst>
          </p:cNvPr>
          <p:cNvSpPr/>
          <p:nvPr/>
        </p:nvSpPr>
        <p:spPr>
          <a:xfrm flipH="1">
            <a:off x="3232511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0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 flipH="1">
            <a:off x="8279521" y="237952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3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425893" y="2379529"/>
            <a:ext cx="1104900" cy="956909"/>
            <a:chOff x="10425893" y="2353370"/>
            <a:chExt cx="1104900" cy="956909"/>
          </a:xfrm>
        </p:grpSpPr>
        <p:sp>
          <p:nvSpPr>
            <p:cNvPr id="41" name="Google Shape;499;p19">
              <a:extLst>
                <a:ext uri="{FF2B5EF4-FFF2-40B4-BE49-F238E27FC236}">
                  <a16:creationId xmlns:a16="http://schemas.microsoft.com/office/drawing/2014/main" id="{2EA62748-27FE-5648-B9D6-74F960B3161A}"/>
                </a:ext>
              </a:extLst>
            </p:cNvPr>
            <p:cNvSpPr txBox="1"/>
            <p:nvPr/>
          </p:nvSpPr>
          <p:spPr>
            <a:xfrm flipH="1">
              <a:off x="10717921" y="235337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 dirty="0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1</a:t>
              </a:r>
            </a:p>
          </p:txBody>
        </p:sp>
        <p:sp>
          <p:nvSpPr>
            <p:cNvPr id="42" name="Google Shape;499;p19">
              <a:extLst>
                <a:ext uri="{FF2B5EF4-FFF2-40B4-BE49-F238E27FC236}">
                  <a16:creationId xmlns:a16="http://schemas.microsoft.com/office/drawing/2014/main" id="{2A197E69-9CCD-9445-9B56-8E07BA270A15}"/>
                </a:ext>
              </a:extLst>
            </p:cNvPr>
            <p:cNvSpPr txBox="1"/>
            <p:nvPr/>
          </p:nvSpPr>
          <p:spPr>
            <a:xfrm flipH="1">
              <a:off x="10425893" y="2796055"/>
              <a:ext cx="1104900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dirty="0">
                  <a:solidFill>
                    <a:srgbClr val="006FB6"/>
                  </a:solidFill>
                  <a:latin typeface="Helvetica World" panose="020B0500040000020004" pitchFamily="34" charset="0"/>
                  <a:cs typeface="Helvetica World" panose="020B0500040000020004" pitchFamily="34" charset="0"/>
                  <a:sym typeface="Calibri"/>
                </a:rPr>
                <a:t>كون فريقك</a:t>
              </a:r>
            </a:p>
          </p:txBody>
        </p:sp>
      </p:grpSp>
      <p:sp>
        <p:nvSpPr>
          <p:cNvPr id="43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 flipH="1">
            <a:off x="7860854" y="285565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ضع هد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فك</a:t>
            </a:r>
          </a:p>
        </p:txBody>
      </p:sp>
    </p:spTree>
    <p:extLst>
      <p:ext uri="{BB962C8B-B14F-4D97-AF65-F5344CB8AC3E}">
        <p14:creationId xmlns:p14="http://schemas.microsoft.com/office/powerpoint/2010/main" val="373447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274320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-EG" dirty="0">
                <a:latin typeface="Helvetica World" panose="020B0500040000020004" pitchFamily="34" charset="0"/>
                <a:cs typeface="Helvetica World" panose="020B0500040000020004" pitchFamily="34" charset="0"/>
              </a:rPr>
              <a:t>6 أجزاء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76300" y="1847850"/>
            <a:ext cx="12578014" cy="4705350"/>
          </a:xfrm>
          <a:prstGeom prst="rect">
            <a:avLst/>
          </a:prstGeom>
        </p:spPr>
      </p:pic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 flipH="1">
            <a:off x="9498721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2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 flipH="1">
            <a:off x="6812425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 flipH="1">
            <a:off x="2240671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 flipH="1">
            <a:off x="1078129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6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 flipH="1">
            <a:off x="9175304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اعثر على نقطة البدء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 flipH="1">
            <a:off x="4183834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مارس، مارس، مارس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 flipH="1">
            <a:off x="1917254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تحقق من تطورك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 flipH="1">
            <a:off x="640472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احتفل بإنجازاتك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 flipH="1">
            <a:off x="6659328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في ورش عمل الأسرة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 flipH="1">
            <a:off x="5450235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 أسرتك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 flipH="1">
            <a:off x="4241142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بشكل مستقل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 flipH="1">
            <a:off x="3037253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مارس 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معلمك</a:t>
            </a:r>
          </a:p>
        </p:txBody>
      </p:sp>
      <p:sp>
        <p:nvSpPr>
          <p:cNvPr id="25" name="Google Shape;594;p67">
            <a:extLst>
              <a:ext uri="{FF2B5EF4-FFF2-40B4-BE49-F238E27FC236}">
                <a16:creationId xmlns:a16="http://schemas.microsoft.com/office/drawing/2014/main" id="{5DE86E78-CA7C-C442-B5D5-0A6939B1B3AC}"/>
              </a:ext>
            </a:extLst>
          </p:cNvPr>
          <p:cNvSpPr/>
          <p:nvPr/>
        </p:nvSpPr>
        <p:spPr>
          <a:xfrm flipH="1">
            <a:off x="790730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cxnSp>
        <p:nvCxnSpPr>
          <p:cNvPr id="26" name="Google Shape;595;p67">
            <a:extLst>
              <a:ext uri="{FF2B5EF4-FFF2-40B4-BE49-F238E27FC236}">
                <a16:creationId xmlns:a16="http://schemas.microsoft.com/office/drawing/2014/main" id="{45C3F1FB-4367-D44D-B36C-4AB2B0372904}"/>
              </a:ext>
            </a:extLst>
          </p:cNvPr>
          <p:cNvCxnSpPr/>
          <p:nvPr/>
        </p:nvCxnSpPr>
        <p:spPr>
          <a:xfrm flipH="1">
            <a:off x="1338523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596;p67">
            <a:extLst>
              <a:ext uri="{FF2B5EF4-FFF2-40B4-BE49-F238E27FC236}">
                <a16:creationId xmlns:a16="http://schemas.microsoft.com/office/drawing/2014/main" id="{EFC12362-E167-3745-B531-E61F9FAA4F59}"/>
              </a:ext>
            </a:extLst>
          </p:cNvPr>
          <p:cNvSpPr/>
          <p:nvPr/>
        </p:nvSpPr>
        <p:spPr>
          <a:xfrm flipH="1">
            <a:off x="1243564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28" name="Google Shape;597;p67">
            <a:extLst>
              <a:ext uri="{FF2B5EF4-FFF2-40B4-BE49-F238E27FC236}">
                <a16:creationId xmlns:a16="http://schemas.microsoft.com/office/drawing/2014/main" id="{2559B588-F72F-6D41-96F2-B4C51E50DB36}"/>
              </a:ext>
            </a:extLst>
          </p:cNvPr>
          <p:cNvSpPr/>
          <p:nvPr/>
        </p:nvSpPr>
        <p:spPr>
          <a:xfrm flipH="1">
            <a:off x="1970453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cxnSp>
        <p:nvCxnSpPr>
          <p:cNvPr id="29" name="Google Shape;598;p67">
            <a:extLst>
              <a:ext uri="{FF2B5EF4-FFF2-40B4-BE49-F238E27FC236}">
                <a16:creationId xmlns:a16="http://schemas.microsoft.com/office/drawing/2014/main" id="{57EC3FB7-41B3-7949-A55D-DF0244A60EC7}"/>
              </a:ext>
            </a:extLst>
          </p:cNvPr>
          <p:cNvCxnSpPr/>
          <p:nvPr/>
        </p:nvCxnSpPr>
        <p:spPr>
          <a:xfrm flipH="1">
            <a:off x="2480659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599;p67">
            <a:extLst>
              <a:ext uri="{FF2B5EF4-FFF2-40B4-BE49-F238E27FC236}">
                <a16:creationId xmlns:a16="http://schemas.microsoft.com/office/drawing/2014/main" id="{8D21BDD6-74B3-7A42-94FE-AA8C9134BC5F}"/>
              </a:ext>
            </a:extLst>
          </p:cNvPr>
          <p:cNvSpPr/>
          <p:nvPr/>
        </p:nvSpPr>
        <p:spPr>
          <a:xfrm flipH="1">
            <a:off x="2383531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Helvetica World" panose="020B0500040000020004" pitchFamily="34" charset="0"/>
              <a:cs typeface="Helvetica World" panose="020B0500040000020004" pitchFamily="34" charset="0"/>
              <a:sym typeface="Arial"/>
            </a:endParaRPr>
          </a:p>
        </p:txBody>
      </p:sp>
      <p:sp>
        <p:nvSpPr>
          <p:cNvPr id="3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 flipH="1">
            <a:off x="8279521" y="237952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sz="3600" b="1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ea typeface="Calibri"/>
                <a:cs typeface="Helvetica World" panose="020B0500040000020004" pitchFamily="34" charset="0"/>
                <a:sym typeface="Calibri"/>
              </a:rPr>
              <a:t>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425893" y="2379529"/>
            <a:ext cx="1104900" cy="956909"/>
            <a:chOff x="10425893" y="2353370"/>
            <a:chExt cx="1104900" cy="956909"/>
          </a:xfrm>
        </p:grpSpPr>
        <p:sp>
          <p:nvSpPr>
            <p:cNvPr id="33" name="Google Shape;499;p19">
              <a:extLst>
                <a:ext uri="{FF2B5EF4-FFF2-40B4-BE49-F238E27FC236}">
                  <a16:creationId xmlns:a16="http://schemas.microsoft.com/office/drawing/2014/main" id="{2EA62748-27FE-5648-B9D6-74F960B3161A}"/>
                </a:ext>
              </a:extLst>
            </p:cNvPr>
            <p:cNvSpPr txBox="1"/>
            <p:nvPr/>
          </p:nvSpPr>
          <p:spPr>
            <a:xfrm flipH="1">
              <a:off x="10717921" y="2353370"/>
              <a:ext cx="458065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sz="3600" b="1" i="0" u="none" strike="noStrike" cap="none" dirty="0">
                  <a:solidFill>
                    <a:srgbClr val="006FB6"/>
                  </a:solidFill>
                  <a:latin typeface="Helvetica World" panose="020B0500040000020004" pitchFamily="34" charset="0"/>
                  <a:ea typeface="Calibri"/>
                  <a:cs typeface="Helvetica World" panose="020B0500040000020004" pitchFamily="34" charset="0"/>
                  <a:sym typeface="Calibri"/>
                </a:rPr>
                <a:t>1</a:t>
              </a:r>
            </a:p>
          </p:txBody>
        </p:sp>
        <p:sp>
          <p:nvSpPr>
            <p:cNvPr id="34" name="Google Shape;499;p19">
              <a:extLst>
                <a:ext uri="{FF2B5EF4-FFF2-40B4-BE49-F238E27FC236}">
                  <a16:creationId xmlns:a16="http://schemas.microsoft.com/office/drawing/2014/main" id="{2A197E69-9CCD-9445-9B56-8E07BA270A15}"/>
                </a:ext>
              </a:extLst>
            </p:cNvPr>
            <p:cNvSpPr txBox="1"/>
            <p:nvPr/>
          </p:nvSpPr>
          <p:spPr>
            <a:xfrm flipH="1">
              <a:off x="10425893" y="2796055"/>
              <a:ext cx="1104900" cy="514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FB6"/>
                </a:buClr>
                <a:buSzPts val="3600"/>
                <a:buFont typeface="Arial"/>
                <a:buNone/>
              </a:pPr>
              <a:r>
                <a:rPr lang="ar-EG" dirty="0">
                  <a:solidFill>
                    <a:srgbClr val="006FB6"/>
                  </a:solidFill>
                  <a:latin typeface="Helvetica World" panose="020B0500040000020004" pitchFamily="34" charset="0"/>
                  <a:cs typeface="Helvetica World" panose="020B0500040000020004" pitchFamily="34" charset="0"/>
                  <a:sym typeface="Calibri"/>
                </a:rPr>
                <a:t>كون فريقك</a:t>
              </a:r>
            </a:p>
          </p:txBody>
        </p:sp>
      </p:grpSp>
      <p:sp>
        <p:nvSpPr>
          <p:cNvPr id="35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 flipH="1">
            <a:off x="7860854" y="285565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r-EG" i="0" u="none" strike="noStrike" cap="none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ضع هد</a:t>
            </a:r>
            <a:r>
              <a:rPr lang="ar-EG">
                <a:solidFill>
                  <a:srgbClr val="006FB6"/>
                </a:solidFill>
                <a:latin typeface="Helvetica World" panose="020B0500040000020004" pitchFamily="34" charset="0"/>
                <a:cs typeface="Helvetica World" panose="020B0500040000020004" pitchFamily="34" charset="0"/>
                <a:sym typeface="Calibri"/>
              </a:rPr>
              <a:t>فك</a:t>
            </a:r>
          </a:p>
        </p:txBody>
      </p:sp>
    </p:spTree>
    <p:extLst>
      <p:ext uri="{BB962C8B-B14F-4D97-AF65-F5344CB8AC3E}">
        <p14:creationId xmlns:p14="http://schemas.microsoft.com/office/powerpoint/2010/main" val="15787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2;g1b397d6a822_0_4">
            <a:extLst>
              <a:ext uri="{FF2B5EF4-FFF2-40B4-BE49-F238E27FC236}">
                <a16:creationId xmlns:a16="http://schemas.microsoft.com/office/drawing/2014/main" id="{A6CEB47B-5241-78EB-00DF-2161CAF615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b="1" i="0" u="none" baseline="0" dirty="0"/>
              <a:t>يستند الهدف إلى اختبار القراءة</a:t>
            </a:r>
            <a:endParaRPr dirty="0"/>
          </a:p>
        </p:txBody>
      </p:sp>
      <p:sp>
        <p:nvSpPr>
          <p:cNvPr id="8" name="Google Shape;534;g1b397d6a822_0_4">
            <a:extLst>
              <a:ext uri="{FF2B5EF4-FFF2-40B4-BE49-F238E27FC236}">
                <a16:creationId xmlns:a16="http://schemas.microsoft.com/office/drawing/2014/main" id="{6E7DA696-3344-5BA6-E3B8-E307F1C3F7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09732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" b="1" i="0" u="none" baseline="0" dirty="0"/>
              <a:t>مكافأة القراءة!</a:t>
            </a:r>
            <a:endParaRPr b="1" dirty="0"/>
          </a:p>
        </p:txBody>
      </p:sp>
      <p:pic>
        <p:nvPicPr>
          <p:cNvPr id="9" name="Google Shape;535;g1b397d6a822_0_4">
            <a:extLst>
              <a:ext uri="{FF2B5EF4-FFF2-40B4-BE49-F238E27FC236}">
                <a16:creationId xmlns:a16="http://schemas.microsoft.com/office/drawing/2014/main" id="{FBE4CBBB-882A-5ED0-221A-1A30F71533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52754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36;g1b397d6a822_0_4">
            <a:extLst>
              <a:ext uri="{FF2B5EF4-FFF2-40B4-BE49-F238E27FC236}">
                <a16:creationId xmlns:a16="http://schemas.microsoft.com/office/drawing/2014/main" id="{91AC39BC-6924-C616-6EF0-6E499251F33E}"/>
              </a:ext>
            </a:extLst>
          </p:cNvPr>
          <p:cNvSpPr/>
          <p:nvPr/>
        </p:nvSpPr>
        <p:spPr>
          <a:xfrm>
            <a:off x="9592648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CA2DAD-D100-03DB-5886-7E56D134D60A}"/>
              </a:ext>
            </a:extLst>
          </p:cNvPr>
          <p:cNvGrpSpPr/>
          <p:nvPr/>
        </p:nvGrpSpPr>
        <p:grpSpPr>
          <a:xfrm>
            <a:off x="286455" y="1358011"/>
            <a:ext cx="6670605" cy="5785339"/>
            <a:chOff x="286455" y="1261759"/>
            <a:chExt cx="6670605" cy="5785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1E6157-8180-69E4-765D-8C849CE98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455" y="1859476"/>
              <a:ext cx="6670605" cy="5187622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CCE4A2B-DB47-5DD7-7165-7A32B0E47BDB}"/>
                </a:ext>
              </a:extLst>
            </p:cNvPr>
            <p:cNvGrpSpPr/>
            <p:nvPr/>
          </p:nvGrpSpPr>
          <p:grpSpPr>
            <a:xfrm flipH="1">
              <a:off x="953397" y="1261759"/>
              <a:ext cx="2876734" cy="1430174"/>
              <a:chOff x="3888947" y="1324961"/>
              <a:chExt cx="2962175" cy="1472651"/>
            </a:xfrm>
          </p:grpSpPr>
          <p:pic>
            <p:nvPicPr>
              <p:cNvPr id="11" name="Google Shape;537;g1b397d6a822_0_4">
                <a:extLst>
                  <a:ext uri="{FF2B5EF4-FFF2-40B4-BE49-F238E27FC236}">
                    <a16:creationId xmlns:a16="http://schemas.microsoft.com/office/drawing/2014/main" id="{FDC1D07F-101A-6070-6A26-EE50E807DBC0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888947" y="1982437"/>
                <a:ext cx="800850" cy="815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538;g1b397d6a822_0_4">
                <a:extLst>
                  <a:ext uri="{FF2B5EF4-FFF2-40B4-BE49-F238E27FC236}">
                    <a16:creationId xmlns:a16="http://schemas.microsoft.com/office/drawing/2014/main" id="{ADCB8F07-F7B1-D15C-212E-3B2853790F4A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50272" y="1324961"/>
                <a:ext cx="800850" cy="815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" name="Google Shape;539;g1b397d6a822_0_4">
            <a:extLst>
              <a:ext uri="{FF2B5EF4-FFF2-40B4-BE49-F238E27FC236}">
                <a16:creationId xmlns:a16="http://schemas.microsoft.com/office/drawing/2014/main" id="{100B74F8-08A7-3CEA-2889-1188DABE30F4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93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2;g1b397d6a822_0_4">
            <a:extLst>
              <a:ext uri="{FF2B5EF4-FFF2-40B4-BE49-F238E27FC236}">
                <a16:creationId xmlns:a16="http://schemas.microsoft.com/office/drawing/2014/main" id="{A6CEB47B-5241-78EB-00DF-2161CAF615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b="1" i="0" u="none" baseline="0" dirty="0"/>
              <a:t>يستند الهدف إلى اختبار القراءة</a:t>
            </a:r>
            <a:endParaRPr dirty="0"/>
          </a:p>
        </p:txBody>
      </p:sp>
      <p:sp>
        <p:nvSpPr>
          <p:cNvPr id="8" name="Google Shape;534;g1b397d6a822_0_4">
            <a:extLst>
              <a:ext uri="{FF2B5EF4-FFF2-40B4-BE49-F238E27FC236}">
                <a16:creationId xmlns:a16="http://schemas.microsoft.com/office/drawing/2014/main" id="{6E7DA696-3344-5BA6-E3B8-E307F1C3F7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09732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" b="1" i="0" u="none" baseline="0" dirty="0"/>
              <a:t>مكافأة القراءة!</a:t>
            </a:r>
            <a:endParaRPr b="1" dirty="0"/>
          </a:p>
        </p:txBody>
      </p:sp>
      <p:pic>
        <p:nvPicPr>
          <p:cNvPr id="9" name="Google Shape;535;g1b397d6a822_0_4">
            <a:extLst>
              <a:ext uri="{FF2B5EF4-FFF2-40B4-BE49-F238E27FC236}">
                <a16:creationId xmlns:a16="http://schemas.microsoft.com/office/drawing/2014/main" id="{FBE4CBBB-882A-5ED0-221A-1A30F71533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52754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36;g1b397d6a822_0_4">
            <a:extLst>
              <a:ext uri="{FF2B5EF4-FFF2-40B4-BE49-F238E27FC236}">
                <a16:creationId xmlns:a16="http://schemas.microsoft.com/office/drawing/2014/main" id="{91AC39BC-6924-C616-6EF0-6E499251F33E}"/>
              </a:ext>
            </a:extLst>
          </p:cNvPr>
          <p:cNvSpPr/>
          <p:nvPr/>
        </p:nvSpPr>
        <p:spPr>
          <a:xfrm>
            <a:off x="9592648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08AB42-F400-0C3C-B79A-D105B3B740F5}"/>
              </a:ext>
            </a:extLst>
          </p:cNvPr>
          <p:cNvGrpSpPr/>
          <p:nvPr/>
        </p:nvGrpSpPr>
        <p:grpSpPr>
          <a:xfrm>
            <a:off x="1480868" y="1386427"/>
            <a:ext cx="4647234" cy="5619517"/>
            <a:chOff x="1480868" y="1447387"/>
            <a:chExt cx="4647234" cy="56195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C5365E-4527-4536-CED7-8C2DDCEAC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0868" y="2110646"/>
              <a:ext cx="4647234" cy="4956258"/>
            </a:xfrm>
            <a:prstGeom prst="rect">
              <a:avLst/>
            </a:prstGeom>
          </p:spPr>
        </p:pic>
        <p:pic>
          <p:nvPicPr>
            <p:cNvPr id="4" name="Google Shape;550;g1b397d6a822_0_24">
              <a:extLst>
                <a:ext uri="{FF2B5EF4-FFF2-40B4-BE49-F238E27FC236}">
                  <a16:creationId xmlns:a16="http://schemas.microsoft.com/office/drawing/2014/main" id="{F1F690EA-7684-94F3-B88B-7613E1CD07E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705828" y="1447387"/>
              <a:ext cx="866550" cy="88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3DCFFD2A-CB2D-7D60-817E-C6EE87C6841C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29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662</Words>
  <Application>Microsoft Macintosh PowerPoint</Application>
  <PresentationFormat>Widescreen</PresentationFormat>
  <Paragraphs>183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Helvetica World</vt:lpstr>
      <vt:lpstr>Times New Roman</vt:lpstr>
      <vt:lpstr>Calibri</vt:lpstr>
      <vt:lpstr>Office Theme</vt:lpstr>
      <vt:lpstr>Main Slides</vt:lpstr>
      <vt:lpstr>Right Side Bar Slides</vt:lpstr>
      <vt:lpstr>1_Main Slides</vt:lpstr>
      <vt:lpstr>1_Right Side Bar Slides</vt:lpstr>
      <vt:lpstr>2_Main Slides</vt:lpstr>
      <vt:lpstr>Welcome to Springboard</vt:lpstr>
      <vt:lpstr>Springboard</vt:lpstr>
      <vt:lpstr>ما أمنياتك؟</vt:lpstr>
      <vt:lpstr>6 أجزاء</vt:lpstr>
      <vt:lpstr>6 أجزاء</vt:lpstr>
      <vt:lpstr>6 أجزاء</vt:lpstr>
      <vt:lpstr>6 أجزاء</vt:lpstr>
      <vt:lpstr>يستند الهدف إلى اختبار القراءة</vt:lpstr>
      <vt:lpstr>يستند الهدف إلى اختبار القراءة</vt:lpstr>
      <vt:lpstr>يستند الهدف إلى مستهدف القراءة</vt:lpstr>
      <vt:lpstr>ما الجزء الذي أنت متحمس له؟</vt:lpstr>
      <vt:lpstr>تواصل Springboard</vt:lpstr>
      <vt:lpstr>اربح جوائز</vt:lpstr>
      <vt:lpstr>سيكون لديك حق الوصول إلى الكتب</vt:lpstr>
      <vt:lpstr>PowerPoint Presentation</vt:lpstr>
      <vt:lpstr>PowerPoint Presentation</vt:lpstr>
      <vt:lpstr>هل لديك أسئلة؟</vt:lpstr>
      <vt:lpstr> إلى اللقاء في اجتماع الفريق!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Springboard Learning Accelerator</dc:title>
  <dc:subject/>
  <dc:creator>a h</dc:creator>
  <cp:keywords/>
  <dc:description/>
  <cp:lastModifiedBy>Kara Martinez</cp:lastModifiedBy>
  <cp:revision>21</cp:revision>
  <dcterms:created xsi:type="dcterms:W3CDTF">2020-05-13T17:59:44Z</dcterms:created>
  <dcterms:modified xsi:type="dcterms:W3CDTF">2023-01-30T19:21:42Z</dcterms:modified>
  <cp:category/>
</cp:coreProperties>
</file>