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fb9aea849_0_0:notes"/>
          <p:cNvSpPr/>
          <p:nvPr>
            <p:ph idx="2" type="sldImg"/>
          </p:nvPr>
        </p:nvSpPr>
        <p:spPr>
          <a:xfrm>
            <a:off x="381363"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fb9aea8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010a0c2b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6010a0c2b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010a0c2b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010a0c2b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cf6e6914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cf6e6914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010a0c2b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6010a0c2b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ba7bb389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ba7bb38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bb520990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bb520990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55" name="Google Shape;5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17"/>
          <p:cNvSpPr/>
          <p:nvPr/>
        </p:nvSpPr>
        <p:spPr>
          <a:xfrm>
            <a:off x="0" y="4600900"/>
            <a:ext cx="9144000" cy="5427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6C93E"/>
              </a:solidFill>
            </a:endParaRPr>
          </a:p>
        </p:txBody>
      </p:sp>
      <p:pic>
        <p:nvPicPr>
          <p:cNvPr id="58" name="Google Shape;58;p17"/>
          <p:cNvPicPr preferRelativeResize="0"/>
          <p:nvPr/>
        </p:nvPicPr>
        <p:blipFill>
          <a:blip r:embed="rId2">
            <a:alphaModFix/>
          </a:blip>
          <a:stretch>
            <a:fillRect/>
          </a:stretch>
        </p:blipFill>
        <p:spPr>
          <a:xfrm>
            <a:off x="7708529" y="4655050"/>
            <a:ext cx="1355295" cy="412275"/>
          </a:xfrm>
          <a:prstGeom prst="rect">
            <a:avLst/>
          </a:prstGeom>
          <a:noFill/>
          <a:ln>
            <a:noFill/>
          </a:ln>
        </p:spPr>
      </p:pic>
      <p:sp>
        <p:nvSpPr>
          <p:cNvPr id="59" name="Google Shape;59;p17"/>
          <p:cNvSpPr/>
          <p:nvPr/>
        </p:nvSpPr>
        <p:spPr>
          <a:xfrm>
            <a:off x="0" y="0"/>
            <a:ext cx="9144000" cy="7224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FB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 name="Google Shape;62;p18"/>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3" name="Google Shape;63;p18"/>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4" name="Google Shape;6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p:txBody>
      </p:sp>
      <p:sp>
        <p:nvSpPr>
          <p:cNvPr id="70" name="Google Shape;70;p20"/>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 name="Shape 72"/>
        <p:cNvGrpSpPr/>
        <p:nvPr/>
      </p:nvGrpSpPr>
      <p:grpSpPr>
        <a:xfrm>
          <a:off x="0" y="0"/>
          <a:ext cx="0" cy="0"/>
          <a:chOff x="0" y="0"/>
          <a:chExt cx="0" cy="0"/>
        </a:xfrm>
      </p:grpSpPr>
      <p:sp>
        <p:nvSpPr>
          <p:cNvPr id="73" name="Google Shape;7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74" name="Google Shape;7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sp>
        <p:nvSpPr>
          <p:cNvPr id="76" name="Google Shape;7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78" name="Google Shape;78;p22"/>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22"/>
          <p:cNvSpPr txBox="1"/>
          <p:nvPr>
            <p:ph idx="2" type="body"/>
          </p:nvPr>
        </p:nvSpPr>
        <p:spPr>
          <a:xfrm>
            <a:off x="4939500" y="724075"/>
            <a:ext cx="3836700" cy="3695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83" name="Google Shape;8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 name="Shape 84"/>
        <p:cNvGrpSpPr/>
        <p:nvPr/>
      </p:nvGrpSpPr>
      <p:grpSpPr>
        <a:xfrm>
          <a:off x="0" y="0"/>
          <a:ext cx="0" cy="0"/>
          <a:chOff x="0" y="0"/>
          <a:chExt cx="0" cy="0"/>
        </a:xfrm>
      </p:grpSpPr>
      <p:sp>
        <p:nvSpPr>
          <p:cNvPr id="85" name="Google Shape;8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Char char="●"/>
              <a:defRPr sz="12000"/>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86" name="Google Shape;86;p24"/>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7" name="Google Shape;8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0" name="Shape 90"/>
        <p:cNvGrpSpPr/>
        <p:nvPr/>
      </p:nvGrpSpPr>
      <p:grpSpPr>
        <a:xfrm>
          <a:off x="0" y="0"/>
          <a:ext cx="0" cy="0"/>
          <a:chOff x="0" y="0"/>
          <a:chExt cx="0" cy="0"/>
        </a:xfrm>
      </p:grpSpPr>
      <p:sp>
        <p:nvSpPr>
          <p:cNvPr id="91" name="Google Shape;91;p26"/>
          <p:cNvSpPr txBox="1"/>
          <p:nvPr>
            <p:ph type="title"/>
          </p:nvPr>
        </p:nvSpPr>
        <p:spPr>
          <a:xfrm>
            <a:off x="277800" y="282175"/>
            <a:ext cx="8592600" cy="835200"/>
          </a:xfrm>
          <a:prstGeom prst="rect">
            <a:avLst/>
          </a:prstGeom>
          <a:noFill/>
          <a:ln>
            <a:noFill/>
          </a:ln>
        </p:spPr>
        <p:txBody>
          <a:bodyPr anchorCtr="0" anchor="b" bIns="0" lIns="0" spcFirstLastPara="1" rIns="0" wrap="square" tIns="0">
            <a:normAutofit/>
          </a:bodyPr>
          <a:lstStyle>
            <a:lvl1pPr lvl="0" rtl="0" algn="l">
              <a:lnSpc>
                <a:spcPct val="75000"/>
              </a:lnSpc>
              <a:spcBef>
                <a:spcPts val="0"/>
              </a:spcBef>
              <a:spcAft>
                <a:spcPts val="0"/>
              </a:spcAft>
              <a:buClr>
                <a:schemeClr val="dk2"/>
              </a:buClr>
              <a:buSzPts val="1400"/>
              <a:buChar char="●"/>
              <a:defRPr/>
            </a:lvl1pPr>
            <a:lvl2pPr lvl="1" rtl="0">
              <a:lnSpc>
                <a:spcPct val="75000"/>
              </a:lnSpc>
              <a:spcBef>
                <a:spcPts val="0"/>
              </a:spcBef>
              <a:spcAft>
                <a:spcPts val="0"/>
              </a:spcAft>
              <a:buSzPts val="1400"/>
              <a:buNone/>
              <a:defRPr/>
            </a:lvl2pPr>
            <a:lvl3pPr lvl="2" rtl="0">
              <a:lnSpc>
                <a:spcPct val="75000"/>
              </a:lnSpc>
              <a:spcBef>
                <a:spcPts val="0"/>
              </a:spcBef>
              <a:spcAft>
                <a:spcPts val="0"/>
              </a:spcAft>
              <a:buSzPts val="1400"/>
              <a:buNone/>
              <a:defRPr/>
            </a:lvl3pPr>
            <a:lvl4pPr lvl="3" rtl="0">
              <a:lnSpc>
                <a:spcPct val="75000"/>
              </a:lnSpc>
              <a:spcBef>
                <a:spcPts val="0"/>
              </a:spcBef>
              <a:spcAft>
                <a:spcPts val="0"/>
              </a:spcAft>
              <a:buSzPts val="1400"/>
              <a:buNone/>
              <a:defRPr/>
            </a:lvl4pPr>
            <a:lvl5pPr lvl="4" rtl="0">
              <a:lnSpc>
                <a:spcPct val="75000"/>
              </a:lnSpc>
              <a:spcBef>
                <a:spcPts val="0"/>
              </a:spcBef>
              <a:spcAft>
                <a:spcPts val="0"/>
              </a:spcAft>
              <a:buSzPts val="1400"/>
              <a:buNone/>
              <a:defRPr/>
            </a:lvl5pPr>
            <a:lvl6pPr lvl="5" rtl="0">
              <a:lnSpc>
                <a:spcPct val="75000"/>
              </a:lnSpc>
              <a:spcBef>
                <a:spcPts val="0"/>
              </a:spcBef>
              <a:spcAft>
                <a:spcPts val="0"/>
              </a:spcAft>
              <a:buSzPts val="1400"/>
              <a:buNone/>
              <a:defRPr/>
            </a:lvl6pPr>
            <a:lvl7pPr lvl="6" rtl="0">
              <a:lnSpc>
                <a:spcPct val="75000"/>
              </a:lnSpc>
              <a:spcBef>
                <a:spcPts val="0"/>
              </a:spcBef>
              <a:spcAft>
                <a:spcPts val="0"/>
              </a:spcAft>
              <a:buSzPts val="1400"/>
              <a:buNone/>
              <a:defRPr/>
            </a:lvl7pPr>
            <a:lvl8pPr lvl="7" rtl="0">
              <a:lnSpc>
                <a:spcPct val="75000"/>
              </a:lnSpc>
              <a:spcBef>
                <a:spcPts val="0"/>
              </a:spcBef>
              <a:spcAft>
                <a:spcPts val="0"/>
              </a:spcAft>
              <a:buSzPts val="1400"/>
              <a:buNone/>
              <a:defRPr/>
            </a:lvl8pPr>
            <a:lvl9pPr lvl="8" rtl="0">
              <a:lnSpc>
                <a:spcPct val="75000"/>
              </a:lnSpc>
              <a:spcBef>
                <a:spcPts val="0"/>
              </a:spcBef>
              <a:spcAft>
                <a:spcPts val="0"/>
              </a:spcAft>
              <a:buSzPts val="1400"/>
              <a:buNone/>
              <a:defRPr/>
            </a:lvl9pPr>
          </a:lstStyle>
          <a:p/>
        </p:txBody>
      </p:sp>
      <p:sp>
        <p:nvSpPr>
          <p:cNvPr id="92" name="Google Shape;92;p26"/>
          <p:cNvSpPr txBox="1"/>
          <p:nvPr>
            <p:ph idx="1" type="body"/>
          </p:nvPr>
        </p:nvSpPr>
        <p:spPr>
          <a:xfrm>
            <a:off x="277800" y="1380550"/>
            <a:ext cx="8592600" cy="35907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0"/>
              </a:spcBef>
              <a:spcAft>
                <a:spcPts val="0"/>
              </a:spcAft>
              <a:buClr>
                <a:schemeClr val="dk1"/>
              </a:buClr>
              <a:buSzPts val="1400"/>
              <a:buChar char="●"/>
              <a:defRPr>
                <a:solidFill>
                  <a:schemeClr val="dk1"/>
                </a:solidFill>
              </a:defRPr>
            </a:lvl1pPr>
            <a:lvl2pPr indent="-317500" lvl="1" marL="914400" rtl="0" algn="l">
              <a:lnSpc>
                <a:spcPct val="90000"/>
              </a:lnSpc>
              <a:spcBef>
                <a:spcPts val="0"/>
              </a:spcBef>
              <a:spcAft>
                <a:spcPts val="0"/>
              </a:spcAft>
              <a:buSzPts val="1400"/>
              <a:buChar char="○"/>
              <a:defRPr sz="1400"/>
            </a:lvl2pPr>
            <a:lvl3pPr indent="-317500" lvl="2" marL="1371600" rtl="0" algn="l">
              <a:lnSpc>
                <a:spcPct val="90000"/>
              </a:lnSpc>
              <a:spcBef>
                <a:spcPts val="0"/>
              </a:spcBef>
              <a:spcAft>
                <a:spcPts val="0"/>
              </a:spcAft>
              <a:buSzPts val="1400"/>
              <a:buChar char="■"/>
              <a:defRPr sz="1400"/>
            </a:lvl3pPr>
            <a:lvl4pPr indent="-317500" lvl="3" marL="1828800" rtl="0" algn="l">
              <a:lnSpc>
                <a:spcPct val="90000"/>
              </a:lnSpc>
              <a:spcBef>
                <a:spcPts val="0"/>
              </a:spcBef>
              <a:spcAft>
                <a:spcPts val="0"/>
              </a:spcAft>
              <a:buSzPts val="1400"/>
              <a:buChar char="●"/>
              <a:defRPr sz="1400"/>
            </a:lvl4pPr>
            <a:lvl5pPr indent="-317500" lvl="4" marL="2286000" rtl="0" algn="l">
              <a:lnSpc>
                <a:spcPct val="90000"/>
              </a:lnSpc>
              <a:spcBef>
                <a:spcPts val="0"/>
              </a:spcBef>
              <a:spcAft>
                <a:spcPts val="0"/>
              </a:spcAft>
              <a:buSzPts val="1400"/>
              <a:buChar char="○"/>
              <a:defRPr sz="1400"/>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93" name="Google Shape;93;p26"/>
          <p:cNvSpPr txBox="1"/>
          <p:nvPr>
            <p:ph idx="12" type="sldNum"/>
          </p:nvPr>
        </p:nvSpPr>
        <p:spPr>
          <a:xfrm>
            <a:off x="8653516" y="4779001"/>
            <a:ext cx="629700" cy="364500"/>
          </a:xfrm>
          <a:prstGeom prst="rect">
            <a:avLst/>
          </a:prstGeom>
          <a:noFill/>
          <a:ln>
            <a:noFill/>
          </a:ln>
        </p:spPr>
        <p:txBody>
          <a:bodyPr anchorCtr="0" anchor="t" bIns="34275" lIns="68575" spcFirstLastPara="1" rIns="68575" wrap="square" tIns="34275">
            <a:noAutofit/>
          </a:bodyPr>
          <a:lstStyle>
            <a:lvl1pPr indent="0" lvl="0" marL="0" marR="0" rtl="0" algn="ctr">
              <a:spcBef>
                <a:spcPts val="0"/>
              </a:spcBef>
              <a:buNone/>
              <a:defRPr i="0" sz="1800" u="none" cap="none" strike="noStrike">
                <a:solidFill>
                  <a:schemeClr val="dk1"/>
                </a:solidFill>
                <a:latin typeface="Calibri"/>
                <a:ea typeface="Calibri"/>
                <a:cs typeface="Calibri"/>
                <a:sym typeface="Calibri"/>
              </a:defRPr>
            </a:lvl1pPr>
            <a:lvl2pPr indent="0" lvl="1" marL="0" marR="0" rtl="0" algn="ctr">
              <a:spcBef>
                <a:spcPts val="0"/>
              </a:spcBef>
              <a:buNone/>
              <a:defRPr i="0" sz="1800" u="none" cap="none" strike="noStrike">
                <a:solidFill>
                  <a:schemeClr val="dk1"/>
                </a:solidFill>
                <a:latin typeface="Calibri"/>
                <a:ea typeface="Calibri"/>
                <a:cs typeface="Calibri"/>
                <a:sym typeface="Calibri"/>
              </a:defRPr>
            </a:lvl2pPr>
            <a:lvl3pPr indent="0" lvl="2" marL="0" marR="0" rtl="0" algn="ctr">
              <a:spcBef>
                <a:spcPts val="0"/>
              </a:spcBef>
              <a:buNone/>
              <a:defRPr i="0" sz="1800" u="none" cap="none" strike="noStrike">
                <a:solidFill>
                  <a:schemeClr val="dk1"/>
                </a:solidFill>
                <a:latin typeface="Calibri"/>
                <a:ea typeface="Calibri"/>
                <a:cs typeface="Calibri"/>
                <a:sym typeface="Calibri"/>
              </a:defRPr>
            </a:lvl3pPr>
            <a:lvl4pPr indent="0" lvl="3" marL="0" marR="0" rtl="0" algn="ctr">
              <a:spcBef>
                <a:spcPts val="0"/>
              </a:spcBef>
              <a:buNone/>
              <a:defRPr i="0" sz="1800" u="none" cap="none" strike="noStrike">
                <a:solidFill>
                  <a:schemeClr val="dk1"/>
                </a:solidFill>
                <a:latin typeface="Calibri"/>
                <a:ea typeface="Calibri"/>
                <a:cs typeface="Calibri"/>
                <a:sym typeface="Calibri"/>
              </a:defRPr>
            </a:lvl4pPr>
            <a:lvl5pPr indent="0" lvl="4" marL="0" marR="0" rtl="0" algn="ctr">
              <a:spcBef>
                <a:spcPts val="0"/>
              </a:spcBef>
              <a:buNone/>
              <a:defRPr i="0" sz="1800" u="none" cap="none" strike="noStrike">
                <a:solidFill>
                  <a:schemeClr val="dk1"/>
                </a:solidFill>
                <a:latin typeface="Calibri"/>
                <a:ea typeface="Calibri"/>
                <a:cs typeface="Calibri"/>
                <a:sym typeface="Calibri"/>
              </a:defRPr>
            </a:lvl5pPr>
            <a:lvl6pPr indent="0" lvl="5" marL="0" marR="0" rtl="0" algn="ctr">
              <a:spcBef>
                <a:spcPts val="0"/>
              </a:spcBef>
              <a:buNone/>
              <a:defRPr i="0" sz="1800" u="none" cap="none" strike="noStrike">
                <a:solidFill>
                  <a:schemeClr val="dk1"/>
                </a:solidFill>
                <a:latin typeface="Calibri"/>
                <a:ea typeface="Calibri"/>
                <a:cs typeface="Calibri"/>
                <a:sym typeface="Calibri"/>
              </a:defRPr>
            </a:lvl6pPr>
            <a:lvl7pPr indent="0" lvl="6" marL="0" marR="0" rtl="0" algn="ctr">
              <a:spcBef>
                <a:spcPts val="0"/>
              </a:spcBef>
              <a:buNone/>
              <a:defRPr i="0" sz="1800" u="none" cap="none" strike="noStrike">
                <a:solidFill>
                  <a:schemeClr val="dk1"/>
                </a:solidFill>
                <a:latin typeface="Calibri"/>
                <a:ea typeface="Calibri"/>
                <a:cs typeface="Calibri"/>
                <a:sym typeface="Calibri"/>
              </a:defRPr>
            </a:lvl7pPr>
            <a:lvl8pPr indent="0" lvl="7" marL="0" marR="0" rtl="0" algn="ctr">
              <a:spcBef>
                <a:spcPts val="0"/>
              </a:spcBef>
              <a:buNone/>
              <a:defRPr i="0" sz="1800" u="none" cap="none" strike="noStrike">
                <a:solidFill>
                  <a:schemeClr val="dk1"/>
                </a:solidFill>
                <a:latin typeface="Calibri"/>
                <a:ea typeface="Calibri"/>
                <a:cs typeface="Calibri"/>
                <a:sym typeface="Calibri"/>
              </a:defRPr>
            </a:lvl8pPr>
            <a:lvl9pPr indent="0" lvl="8" marL="0" marR="0" rtl="0" algn="ctr">
              <a:spcBef>
                <a:spcPts val="0"/>
              </a:spcBef>
              <a:buNone/>
              <a:defRPr i="0" sz="18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cxnSp>
        <p:nvCxnSpPr>
          <p:cNvPr id="94" name="Google Shape;94;p26"/>
          <p:cNvCxnSpPr/>
          <p:nvPr/>
        </p:nvCxnSpPr>
        <p:spPr>
          <a:xfrm>
            <a:off x="-8250" y="1117380"/>
            <a:ext cx="91314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26"/>
          <p:cNvSpPr txBox="1"/>
          <p:nvPr>
            <p:ph idx="2" type="body"/>
          </p:nvPr>
        </p:nvSpPr>
        <p:spPr>
          <a:xfrm>
            <a:off x="73825" y="47625"/>
            <a:ext cx="3214800" cy="22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7D7D7D"/>
              </a:buClr>
              <a:buSzPts val="1400"/>
              <a:buNone/>
              <a:defRPr>
                <a:solidFill>
                  <a:srgbClr val="7D7D7D"/>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docs.google.com/spreadsheets/d/1YCDK0idifE1v4ztO5ode1_wfLoZXTpsw/edit?usp=sharing&amp;ouid=112068429540220475007&amp;rtpof=true&amp;sd=true" TargetMode="External"/><Relationship Id="rId4" Type="http://schemas.openxmlformats.org/officeDocument/2006/relationships/hyperlink" Target="https://docs.google.com/spreadsheets/d/1YCDK0idifE1v4ztO5ode1_wfLoZXTpsw/edit?usp=sharing&amp;ouid=112068429540220475007&amp;rtpof=true&amp;sd=true" TargetMode="External"/><Relationship Id="rId5" Type="http://schemas.openxmlformats.org/officeDocument/2006/relationships/image" Target="../media/image2.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www.youtube.com/watch?v=PMrGHNOBuLc"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7"/>
          <p:cNvSpPr/>
          <p:nvPr/>
        </p:nvSpPr>
        <p:spPr>
          <a:xfrm>
            <a:off x="7075" y="-35375"/>
            <a:ext cx="9144000" cy="44007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7"/>
          <p:cNvSpPr txBox="1"/>
          <p:nvPr/>
        </p:nvSpPr>
        <p:spPr>
          <a:xfrm>
            <a:off x="681025" y="1641625"/>
            <a:ext cx="77961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800">
                <a:solidFill>
                  <a:schemeClr val="lt1"/>
                </a:solidFill>
                <a:latin typeface="Calibri"/>
                <a:ea typeface="Calibri"/>
                <a:cs typeface="Calibri"/>
                <a:sym typeface="Calibri"/>
              </a:rPr>
              <a:t>Springboard Tango Overview:</a:t>
            </a:r>
            <a:endParaRPr b="1" sz="28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i="1" lang="en" sz="2800">
                <a:solidFill>
                  <a:schemeClr val="lt1"/>
                </a:solidFill>
                <a:latin typeface="Calibri"/>
                <a:ea typeface="Calibri"/>
                <a:cs typeface="Calibri"/>
                <a:sym typeface="Calibri"/>
              </a:rPr>
              <a:t>Transition to digital incentives</a:t>
            </a:r>
            <a:endParaRPr i="1" sz="2800">
              <a:solidFill>
                <a:schemeClr val="lt1"/>
              </a:solidFill>
              <a:latin typeface="Calibri"/>
              <a:ea typeface="Calibri"/>
              <a:cs typeface="Calibri"/>
              <a:sym typeface="Calibri"/>
            </a:endParaRPr>
          </a:p>
        </p:txBody>
      </p:sp>
      <p:sp>
        <p:nvSpPr>
          <p:cNvPr id="102" name="Google Shape;102;p27"/>
          <p:cNvSpPr/>
          <p:nvPr/>
        </p:nvSpPr>
        <p:spPr>
          <a:xfrm>
            <a:off x="7075" y="4365325"/>
            <a:ext cx="9144000" cy="807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27"/>
          <p:cNvPicPr preferRelativeResize="0"/>
          <p:nvPr/>
        </p:nvPicPr>
        <p:blipFill>
          <a:blip r:embed="rId3">
            <a:alphaModFix/>
          </a:blip>
          <a:stretch>
            <a:fillRect/>
          </a:stretch>
        </p:blipFill>
        <p:spPr>
          <a:xfrm>
            <a:off x="6890550" y="4442262"/>
            <a:ext cx="2148951" cy="653725"/>
          </a:xfrm>
          <a:prstGeom prst="rect">
            <a:avLst/>
          </a:prstGeom>
          <a:noFill/>
          <a:ln cap="flat" cmpd="sng" w="9525">
            <a:solidFill>
              <a:srgbClr val="96C93E"/>
            </a:solidFill>
            <a:prstDash val="solid"/>
            <a:round/>
            <a:headEnd len="sm" w="sm" type="none"/>
            <a:tailEnd len="sm" w="sm" type="none"/>
          </a:ln>
        </p:spPr>
      </p:pic>
      <p:sp>
        <p:nvSpPr>
          <p:cNvPr id="104" name="Google Shape;104;p27"/>
          <p:cNvSpPr txBox="1"/>
          <p:nvPr/>
        </p:nvSpPr>
        <p:spPr>
          <a:xfrm>
            <a:off x="133050" y="4651450"/>
            <a:ext cx="6539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chemeClr val="lt1"/>
                </a:solidFill>
                <a:latin typeface="Calibri"/>
                <a:ea typeface="Calibri"/>
                <a:cs typeface="Calibri"/>
                <a:sym typeface="Calibri"/>
              </a:rPr>
              <a:t>Helping 100,000 students reach reading goals and 30,000 students read on grade level by 2023</a:t>
            </a:r>
            <a:endParaRPr i="1" sz="13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ynergy, collaboration and co-creation with 3 hands by Bruno Castro on  Dribbble" id="109" name="Google Shape;109;p28"/>
          <p:cNvPicPr preferRelativeResize="0"/>
          <p:nvPr/>
        </p:nvPicPr>
        <p:blipFill rotWithShape="1">
          <a:blip r:embed="rId3">
            <a:alphaModFix/>
          </a:blip>
          <a:srcRect b="13979" l="20808" r="22305" t="18748"/>
          <a:stretch/>
        </p:blipFill>
        <p:spPr>
          <a:xfrm>
            <a:off x="338400" y="2374413"/>
            <a:ext cx="1882575" cy="1668524"/>
          </a:xfrm>
          <a:prstGeom prst="rect">
            <a:avLst/>
          </a:prstGeom>
          <a:noFill/>
          <a:ln>
            <a:noFill/>
          </a:ln>
        </p:spPr>
      </p:pic>
      <p:sp>
        <p:nvSpPr>
          <p:cNvPr id="110" name="Google Shape;110;p28"/>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Why Tango? </a:t>
            </a:r>
            <a:endParaRPr sz="2500">
              <a:solidFill>
                <a:schemeClr val="lt1"/>
              </a:solidFill>
              <a:latin typeface="Calibri"/>
              <a:ea typeface="Calibri"/>
              <a:cs typeface="Calibri"/>
              <a:sym typeface="Calibri"/>
            </a:endParaRPr>
          </a:p>
        </p:txBody>
      </p:sp>
      <p:sp>
        <p:nvSpPr>
          <p:cNvPr id="111" name="Google Shape;111;p28"/>
          <p:cNvSpPr/>
          <p:nvPr/>
        </p:nvSpPr>
        <p:spPr>
          <a:xfrm>
            <a:off x="2398650" y="1880425"/>
            <a:ext cx="6481500" cy="791400"/>
          </a:xfrm>
          <a:prstGeom prst="roundRect">
            <a:avLst>
              <a:gd fmla="val 16667" name="adj"/>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alibri"/>
                <a:ea typeface="Calibri"/>
                <a:cs typeface="Calibri"/>
                <a:sym typeface="Calibri"/>
              </a:rPr>
              <a:t>Families and Springboard leaders and educators have asked for more choice in </a:t>
            </a:r>
            <a:r>
              <a:rPr lang="en" sz="1700">
                <a:latin typeface="Calibri"/>
                <a:ea typeface="Calibri"/>
                <a:cs typeface="Calibri"/>
                <a:sym typeface="Calibri"/>
              </a:rPr>
              <a:t>incentives</a:t>
            </a:r>
            <a:r>
              <a:rPr lang="en" sz="1700">
                <a:latin typeface="Calibri"/>
                <a:ea typeface="Calibri"/>
                <a:cs typeface="Calibri"/>
                <a:sym typeface="Calibri"/>
              </a:rPr>
              <a:t> (</a:t>
            </a:r>
            <a:r>
              <a:rPr lang="en" sz="1700">
                <a:latin typeface="Calibri"/>
                <a:ea typeface="Calibri"/>
                <a:cs typeface="Calibri"/>
                <a:sym typeface="Calibri"/>
              </a:rPr>
              <a:t>particularly</a:t>
            </a:r>
            <a:r>
              <a:rPr lang="en" sz="1700">
                <a:latin typeface="Calibri"/>
                <a:ea typeface="Calibri"/>
                <a:cs typeface="Calibri"/>
                <a:sym typeface="Calibri"/>
              </a:rPr>
              <a:t> returning families &amp; partners)</a:t>
            </a:r>
            <a:endParaRPr sz="1700">
              <a:latin typeface="Calibri"/>
              <a:ea typeface="Calibri"/>
              <a:cs typeface="Calibri"/>
              <a:sym typeface="Calibri"/>
            </a:endParaRPr>
          </a:p>
        </p:txBody>
      </p:sp>
      <p:sp>
        <p:nvSpPr>
          <p:cNvPr id="112" name="Google Shape;112;p28"/>
          <p:cNvSpPr/>
          <p:nvPr/>
        </p:nvSpPr>
        <p:spPr>
          <a:xfrm>
            <a:off x="2398650" y="2812971"/>
            <a:ext cx="6481500" cy="791400"/>
          </a:xfrm>
          <a:prstGeom prst="roundRect">
            <a:avLst>
              <a:gd fmla="val 16667" name="adj"/>
            </a:avLst>
          </a:prstGeom>
          <a:solidFill>
            <a:srgbClr val="C9DAF8"/>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Hard goods incentives can be costly in terms of time and money for our partners and up to 30% of parents report never using them</a:t>
            </a:r>
            <a:endParaRPr sz="1800">
              <a:latin typeface="Calibri"/>
              <a:ea typeface="Calibri"/>
              <a:cs typeface="Calibri"/>
              <a:sym typeface="Calibri"/>
            </a:endParaRPr>
          </a:p>
        </p:txBody>
      </p:sp>
      <p:sp>
        <p:nvSpPr>
          <p:cNvPr id="113" name="Google Shape;113;p28"/>
          <p:cNvSpPr/>
          <p:nvPr/>
        </p:nvSpPr>
        <p:spPr>
          <a:xfrm>
            <a:off x="2398650" y="3745525"/>
            <a:ext cx="6481500" cy="7914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Calibri"/>
                <a:ea typeface="Calibri"/>
                <a:cs typeface="Calibri"/>
                <a:sym typeface="Calibri"/>
              </a:rPr>
              <a:t>Families and Springboard staff have given positive feedback on the experience and usability in </a:t>
            </a:r>
            <a:r>
              <a:rPr lang="en" sz="1900">
                <a:latin typeface="Calibri"/>
                <a:ea typeface="Calibri"/>
                <a:cs typeface="Calibri"/>
                <a:sym typeface="Calibri"/>
              </a:rPr>
              <a:t>initial</a:t>
            </a:r>
            <a:r>
              <a:rPr lang="en" sz="1900">
                <a:latin typeface="Calibri"/>
                <a:ea typeface="Calibri"/>
                <a:cs typeface="Calibri"/>
                <a:sym typeface="Calibri"/>
              </a:rPr>
              <a:t> tests starting summer ‘23</a:t>
            </a:r>
            <a:endParaRPr sz="1900">
              <a:latin typeface="Calibri"/>
              <a:ea typeface="Calibri"/>
              <a:cs typeface="Calibri"/>
              <a:sym typeface="Calibri"/>
            </a:endParaRPr>
          </a:p>
        </p:txBody>
      </p:sp>
      <p:sp>
        <p:nvSpPr>
          <p:cNvPr id="114" name="Google Shape;114;p28"/>
          <p:cNvSpPr txBox="1"/>
          <p:nvPr/>
        </p:nvSpPr>
        <p:spPr>
          <a:xfrm>
            <a:off x="338400" y="685675"/>
            <a:ext cx="8250000" cy="7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Calibri"/>
                <a:ea typeface="Calibri"/>
                <a:cs typeface="Calibri"/>
                <a:sym typeface="Calibri"/>
              </a:rPr>
              <a:t>Over the 2023-24 school year, Springboard is transitioning to Tango as our standard incentives for families instead of our current hard goods incentives (school supplies, Springboard book bags, etc.). We’re excited for this transition because it satisfies improvement needs to our programs in the following ways: </a:t>
            </a:r>
            <a:endParaRPr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9"/>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What is Tango? </a:t>
            </a:r>
            <a:endParaRPr sz="2500">
              <a:solidFill>
                <a:schemeClr val="lt1"/>
              </a:solidFill>
              <a:latin typeface="Calibri"/>
              <a:ea typeface="Calibri"/>
              <a:cs typeface="Calibri"/>
              <a:sym typeface="Calibri"/>
            </a:endParaRPr>
          </a:p>
        </p:txBody>
      </p:sp>
      <p:sp>
        <p:nvSpPr>
          <p:cNvPr id="120" name="Google Shape;120;p29"/>
          <p:cNvSpPr txBox="1"/>
          <p:nvPr/>
        </p:nvSpPr>
        <p:spPr>
          <a:xfrm>
            <a:off x="196050" y="935063"/>
            <a:ext cx="8451000" cy="27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Tango is an </a:t>
            </a:r>
            <a:r>
              <a:rPr b="1" lang="en" sz="1800">
                <a:latin typeface="Calibri"/>
                <a:ea typeface="Calibri"/>
                <a:cs typeface="Calibri"/>
                <a:sym typeface="Calibri"/>
              </a:rPr>
              <a:t>online rewards platform</a:t>
            </a:r>
            <a:r>
              <a:rPr lang="en" sz="1800">
                <a:latin typeface="Calibri"/>
                <a:ea typeface="Calibri"/>
                <a:cs typeface="Calibri"/>
                <a:sym typeface="Calibri"/>
              </a:rPr>
              <a:t> where recipients can redeem a $ amount to 90+ vendors across the U.S. Based on the tier Springboard families earn in programming, they will digitally receive the according $ amount via email. Families can then redeem that amount for digital gift cards (</a:t>
            </a:r>
            <a:r>
              <a:rPr lang="en" sz="1800" u="sng">
                <a:solidFill>
                  <a:schemeClr val="hlink"/>
                </a:solidFill>
                <a:latin typeface="Calibri"/>
                <a:ea typeface="Calibri"/>
                <a:cs typeface="Calibri"/>
                <a:sym typeface="Calibri"/>
                <a:hlinkClick r:id="rId3"/>
              </a:rPr>
              <a:t>click here to see a list of gift card vendors</a:t>
            </a:r>
            <a:r>
              <a:rPr lang="en" sz="1800">
                <a:solidFill>
                  <a:schemeClr val="hlink"/>
                </a:solidFill>
                <a:uFill>
                  <a:noFill/>
                </a:uFill>
                <a:latin typeface="Calibri"/>
                <a:ea typeface="Calibri"/>
                <a:cs typeface="Calibri"/>
                <a:sym typeface="Calibri"/>
                <a:hlinkClick r:id="rId4"/>
              </a:rPr>
              <a:t>).</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121" name="Google Shape;121;p29"/>
          <p:cNvPicPr preferRelativeResize="0"/>
          <p:nvPr/>
        </p:nvPicPr>
        <p:blipFill>
          <a:blip r:embed="rId5">
            <a:alphaModFix/>
          </a:blip>
          <a:stretch>
            <a:fillRect/>
          </a:stretch>
        </p:blipFill>
        <p:spPr>
          <a:xfrm>
            <a:off x="6325097" y="138388"/>
            <a:ext cx="2555053" cy="495687"/>
          </a:xfrm>
          <a:prstGeom prst="rect">
            <a:avLst/>
          </a:prstGeom>
          <a:noFill/>
          <a:ln>
            <a:noFill/>
          </a:ln>
        </p:spPr>
      </p:pic>
      <p:pic>
        <p:nvPicPr>
          <p:cNvPr id="122" name="Google Shape;122;p29"/>
          <p:cNvPicPr preferRelativeResize="0"/>
          <p:nvPr/>
        </p:nvPicPr>
        <p:blipFill>
          <a:blip r:embed="rId6">
            <a:alphaModFix/>
          </a:blip>
          <a:stretch>
            <a:fillRect/>
          </a:stretch>
        </p:blipFill>
        <p:spPr>
          <a:xfrm>
            <a:off x="1892288" y="2367050"/>
            <a:ext cx="5291628" cy="2129076"/>
          </a:xfrm>
          <a:prstGeom prst="rect">
            <a:avLst/>
          </a:prstGeom>
          <a:noFill/>
          <a:ln cap="flat" cmpd="sng" w="28575">
            <a:solidFill>
              <a:srgbClr val="F15C2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0"/>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What is Tango? </a:t>
            </a:r>
            <a:endParaRPr sz="2500">
              <a:solidFill>
                <a:schemeClr val="lt1"/>
              </a:solidFill>
              <a:latin typeface="Calibri"/>
              <a:ea typeface="Calibri"/>
              <a:cs typeface="Calibri"/>
              <a:sym typeface="Calibri"/>
            </a:endParaRPr>
          </a:p>
        </p:txBody>
      </p:sp>
      <p:pic>
        <p:nvPicPr>
          <p:cNvPr id="128" name="Google Shape;128;p30" title="Reward Link Redemption Experience">
            <a:hlinkClick r:id="rId3"/>
          </p:cNvPr>
          <p:cNvPicPr preferRelativeResize="0"/>
          <p:nvPr/>
        </p:nvPicPr>
        <p:blipFill>
          <a:blip r:embed="rId4">
            <a:alphaModFix/>
          </a:blip>
          <a:stretch>
            <a:fillRect/>
          </a:stretch>
        </p:blipFill>
        <p:spPr>
          <a:xfrm>
            <a:off x="1453400" y="836600"/>
            <a:ext cx="6169425" cy="3470300"/>
          </a:xfrm>
          <a:prstGeom prst="rect">
            <a:avLst/>
          </a:prstGeom>
          <a:noFill/>
          <a:ln>
            <a:noFill/>
          </a:ln>
        </p:spPr>
      </p:pic>
      <p:sp>
        <p:nvSpPr>
          <p:cNvPr id="129" name="Google Shape;129;p30"/>
          <p:cNvSpPr/>
          <p:nvPr/>
        </p:nvSpPr>
        <p:spPr>
          <a:xfrm>
            <a:off x="2260050" y="4650750"/>
            <a:ext cx="4623900" cy="4398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Please Note: Reward links and codes will be printed on the brochures for families to access their Tango Reward online.</a:t>
            </a:r>
            <a:r>
              <a:rPr b="1" lang="en">
                <a:latin typeface="Calibri"/>
                <a:ea typeface="Calibri"/>
                <a:cs typeface="Calibri"/>
                <a:sym typeface="Calibri"/>
              </a:rPr>
              <a:t> </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1"/>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How does Tango work in Springboard programming? </a:t>
            </a:r>
            <a:endParaRPr sz="2500">
              <a:solidFill>
                <a:schemeClr val="lt1"/>
              </a:solidFill>
              <a:latin typeface="Calibri"/>
              <a:ea typeface="Calibri"/>
              <a:cs typeface="Calibri"/>
              <a:sym typeface="Calibri"/>
            </a:endParaRPr>
          </a:p>
        </p:txBody>
      </p:sp>
      <p:sp>
        <p:nvSpPr>
          <p:cNvPr id="135" name="Google Shape;135;p31"/>
          <p:cNvSpPr txBox="1"/>
          <p:nvPr/>
        </p:nvSpPr>
        <p:spPr>
          <a:xfrm>
            <a:off x="-1325" y="802100"/>
            <a:ext cx="5298900" cy="3703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libri"/>
              <a:buAutoNum type="arabicPeriod"/>
            </a:pPr>
            <a:r>
              <a:rPr lang="en">
                <a:solidFill>
                  <a:schemeClr val="dk1"/>
                </a:solidFill>
                <a:latin typeface="Calibri"/>
                <a:ea typeface="Calibri"/>
                <a:cs typeface="Calibri"/>
                <a:sym typeface="Calibri"/>
              </a:rPr>
              <a:t>Springboard sites will have two options for using Tango in their Springboard programming. </a:t>
            </a:r>
            <a:endParaRPr>
              <a:solidFill>
                <a:schemeClr val="dk1"/>
              </a:solidFill>
              <a:latin typeface="Calibri"/>
              <a:ea typeface="Calibri"/>
              <a:cs typeface="Calibri"/>
              <a:sym typeface="Calibri"/>
            </a:endParaRPr>
          </a:p>
          <a:p>
            <a:pPr indent="-317500" lvl="1" marL="914400" rtl="0" algn="l">
              <a:spcBef>
                <a:spcPts val="1000"/>
              </a:spcBef>
              <a:spcAft>
                <a:spcPts val="0"/>
              </a:spcAft>
              <a:buSzPts val="1400"/>
              <a:buFont typeface="Calibri"/>
              <a:buAutoNum type="alphaLcPeriod"/>
            </a:pPr>
            <a:r>
              <a:rPr b="1" lang="en">
                <a:solidFill>
                  <a:schemeClr val="dk1"/>
                </a:solidFill>
                <a:latin typeface="Calibri"/>
                <a:ea typeface="Calibri"/>
                <a:cs typeface="Calibri"/>
                <a:sym typeface="Calibri"/>
              </a:rPr>
              <a:t>Option 1: </a:t>
            </a:r>
            <a:r>
              <a:rPr lang="en">
                <a:solidFill>
                  <a:schemeClr val="dk1"/>
                </a:solidFill>
                <a:latin typeface="Calibri"/>
                <a:ea typeface="Calibri"/>
                <a:cs typeface="Calibri"/>
                <a:sym typeface="Calibri"/>
              </a:rPr>
              <a:t>Sites can purchase the exact amount of tiers of rewards (up to two) earned by families. Tango brochures will arrive </a:t>
            </a:r>
            <a:r>
              <a:rPr lang="en">
                <a:solidFill>
                  <a:schemeClr val="dk1"/>
                </a:solidFill>
                <a:latin typeface="Calibri"/>
                <a:ea typeface="Calibri"/>
                <a:cs typeface="Calibri"/>
                <a:sym typeface="Calibri"/>
              </a:rPr>
              <a:t>2-3 weeks </a:t>
            </a:r>
            <a:r>
              <a:rPr lang="en">
                <a:solidFill>
                  <a:schemeClr val="dk1"/>
                </a:solidFill>
                <a:latin typeface="Calibri"/>
                <a:ea typeface="Calibri"/>
                <a:cs typeface="Calibri"/>
                <a:sym typeface="Calibri"/>
              </a:rPr>
              <a:t>after the Learning Celebration (excluding school breaks), and be distributed to families based on the tier earned</a:t>
            </a:r>
            <a:r>
              <a:rPr lang="en">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b="1" lang="en">
                <a:solidFill>
                  <a:schemeClr val="dk1"/>
                </a:solidFill>
                <a:latin typeface="Calibri"/>
                <a:ea typeface="Calibri"/>
                <a:cs typeface="Calibri"/>
                <a:sym typeface="Calibri"/>
              </a:rPr>
              <a:t>Option 2</a:t>
            </a:r>
            <a:r>
              <a:rPr b="1" lang="en">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 Sites can purchase a single tier of rewards for all students enrolled in their programming to arrive by the Learning Bonus Celebration. Tango brochures can be distributed to students during the celebration at a site’s discretion. </a:t>
            </a:r>
            <a:endParaRPr b="1">
              <a:solidFill>
                <a:schemeClr val="dk1"/>
              </a:solidFill>
              <a:latin typeface="Calibri"/>
              <a:ea typeface="Calibri"/>
              <a:cs typeface="Calibri"/>
              <a:sym typeface="Calibri"/>
            </a:endParaRPr>
          </a:p>
          <a:p>
            <a:pPr indent="-317500" lvl="0" marL="457200" rtl="0" algn="l">
              <a:spcBef>
                <a:spcPts val="0"/>
              </a:spcBef>
              <a:spcAft>
                <a:spcPts val="1000"/>
              </a:spcAft>
              <a:buSzPts val="1400"/>
              <a:buFont typeface="Calibri"/>
              <a:buAutoNum type="arabicPeriod"/>
            </a:pPr>
            <a:r>
              <a:rPr lang="en">
                <a:latin typeface="Calibri"/>
                <a:ea typeface="Calibri"/>
                <a:cs typeface="Calibri"/>
                <a:sym typeface="Calibri"/>
              </a:rPr>
              <a:t>Families will have 3 months to click on those links to redeem for gift </a:t>
            </a:r>
            <a:r>
              <a:rPr lang="en">
                <a:latin typeface="Calibri"/>
                <a:ea typeface="Calibri"/>
                <a:cs typeface="Calibri"/>
                <a:sym typeface="Calibri"/>
              </a:rPr>
              <a:t>cards</a:t>
            </a:r>
            <a:r>
              <a:rPr lang="en">
                <a:latin typeface="Calibri"/>
                <a:ea typeface="Calibri"/>
                <a:cs typeface="Calibri"/>
                <a:sym typeface="Calibri"/>
              </a:rPr>
              <a:t>. We encourage families to redeem rewards with their children; this guidance is in the rewards emails. </a:t>
            </a:r>
            <a:endParaRPr>
              <a:latin typeface="Calibri"/>
              <a:ea typeface="Calibri"/>
              <a:cs typeface="Calibri"/>
              <a:sym typeface="Calibri"/>
            </a:endParaRPr>
          </a:p>
        </p:txBody>
      </p:sp>
      <p:pic>
        <p:nvPicPr>
          <p:cNvPr id="136" name="Google Shape;136;p31"/>
          <p:cNvPicPr preferRelativeResize="0"/>
          <p:nvPr/>
        </p:nvPicPr>
        <p:blipFill>
          <a:blip r:embed="rId3">
            <a:alphaModFix/>
          </a:blip>
          <a:stretch>
            <a:fillRect/>
          </a:stretch>
        </p:blipFill>
        <p:spPr>
          <a:xfrm>
            <a:off x="5449975" y="732725"/>
            <a:ext cx="3177125" cy="3852626"/>
          </a:xfrm>
          <a:prstGeom prst="rect">
            <a:avLst/>
          </a:prstGeom>
          <a:noFill/>
          <a:ln>
            <a:noFill/>
          </a:ln>
        </p:spPr>
      </p:pic>
      <p:sp>
        <p:nvSpPr>
          <p:cNvPr id="137" name="Google Shape;137;p31"/>
          <p:cNvSpPr/>
          <p:nvPr/>
        </p:nvSpPr>
        <p:spPr>
          <a:xfrm>
            <a:off x="7120850" y="2960375"/>
            <a:ext cx="1881300" cy="10014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libri"/>
                <a:ea typeface="Calibri"/>
                <a:cs typeface="Calibri"/>
                <a:sym typeface="Calibri"/>
              </a:rPr>
              <a:t>Brochures will contain the amount of the student’s reward (reflecting tier), their unique code, reward expiration date, and the redemption URL: www.rewardlink.io/redeem</a:t>
            </a:r>
            <a:endParaRPr b="1" sz="1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2"/>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What are families saying about Tango? </a:t>
            </a:r>
            <a:endParaRPr sz="2500">
              <a:solidFill>
                <a:schemeClr val="lt1"/>
              </a:solidFill>
              <a:latin typeface="Calibri"/>
              <a:ea typeface="Calibri"/>
              <a:cs typeface="Calibri"/>
              <a:sym typeface="Calibri"/>
            </a:endParaRPr>
          </a:p>
        </p:txBody>
      </p:sp>
      <p:sp>
        <p:nvSpPr>
          <p:cNvPr id="143" name="Google Shape;143;p32"/>
          <p:cNvSpPr/>
          <p:nvPr/>
        </p:nvSpPr>
        <p:spPr>
          <a:xfrm>
            <a:off x="196050" y="1137000"/>
            <a:ext cx="2911800" cy="1294800"/>
          </a:xfrm>
          <a:prstGeom prst="wedgeRoundRectCallout">
            <a:avLst>
              <a:gd fmla="val 37000" name="adj1"/>
              <a:gd fmla="val 65253" name="adj2"/>
              <a:gd fmla="val 0" name="adj3"/>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en" sz="1700">
                <a:solidFill>
                  <a:schemeClr val="dk1"/>
                </a:solidFill>
                <a:latin typeface="Calibri"/>
                <a:ea typeface="Calibri"/>
                <a:cs typeface="Calibri"/>
                <a:sym typeface="Calibri"/>
              </a:rPr>
              <a:t>It was pretty simple and straightforward how we would receive it and how we would redeem it.</a:t>
            </a:r>
            <a:endParaRPr b="1" i="1" sz="1700">
              <a:solidFill>
                <a:schemeClr val="dk1"/>
              </a:solidFill>
              <a:latin typeface="Calibri"/>
              <a:ea typeface="Calibri"/>
              <a:cs typeface="Calibri"/>
              <a:sym typeface="Calibri"/>
            </a:endParaRPr>
          </a:p>
        </p:txBody>
      </p:sp>
      <p:sp>
        <p:nvSpPr>
          <p:cNvPr id="144" name="Google Shape;144;p32"/>
          <p:cNvSpPr/>
          <p:nvPr/>
        </p:nvSpPr>
        <p:spPr>
          <a:xfrm>
            <a:off x="3679700" y="1105500"/>
            <a:ext cx="5211000" cy="1557900"/>
          </a:xfrm>
          <a:prstGeom prst="wedgeRoundRectCallout">
            <a:avLst>
              <a:gd fmla="val -35719" name="adj1"/>
              <a:gd fmla="val 65837" name="adj2"/>
              <a:gd fmla="val 0" name="adj3"/>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en" sz="1700">
                <a:solidFill>
                  <a:schemeClr val="dk1"/>
                </a:solidFill>
                <a:latin typeface="Calibri"/>
                <a:ea typeface="Calibri"/>
                <a:cs typeface="Calibri"/>
                <a:sym typeface="Calibri"/>
              </a:rPr>
              <a:t>The prizes are a great encouragement to try hard in the program... My daughter struggled with reading before and now all she wants to do is read. Tango was another “boost” to get after the program.</a:t>
            </a:r>
            <a:endParaRPr b="1" i="1" sz="1700">
              <a:solidFill>
                <a:schemeClr val="dk1"/>
              </a:solidFill>
              <a:latin typeface="Calibri"/>
              <a:ea typeface="Calibri"/>
              <a:cs typeface="Calibri"/>
              <a:sym typeface="Calibri"/>
            </a:endParaRPr>
          </a:p>
        </p:txBody>
      </p:sp>
      <p:sp>
        <p:nvSpPr>
          <p:cNvPr id="145" name="Google Shape;145;p32"/>
          <p:cNvSpPr/>
          <p:nvPr/>
        </p:nvSpPr>
        <p:spPr>
          <a:xfrm>
            <a:off x="183050" y="3033225"/>
            <a:ext cx="5377800" cy="1333500"/>
          </a:xfrm>
          <a:prstGeom prst="wedgeRoundRectCallout">
            <a:avLst>
              <a:gd fmla="val 33544" name="adj1"/>
              <a:gd fmla="val 63626" name="adj2"/>
              <a:gd fmla="val 0" name="adj3"/>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en" sz="1700">
                <a:solidFill>
                  <a:schemeClr val="dk1"/>
                </a:solidFill>
                <a:latin typeface="Calibri"/>
                <a:ea typeface="Calibri"/>
                <a:cs typeface="Calibri"/>
                <a:sym typeface="Calibri"/>
              </a:rPr>
              <a:t>My daughter is excited about the choice and loves the options. She usually follows her older brother for things she wants but this gives her her own voice to decide what she wants which is really great for her.</a:t>
            </a:r>
            <a:endParaRPr b="1" i="1" sz="1700">
              <a:solidFill>
                <a:schemeClr val="dk1"/>
              </a:solidFill>
              <a:latin typeface="Calibri"/>
              <a:ea typeface="Calibri"/>
              <a:cs typeface="Calibri"/>
              <a:sym typeface="Calibri"/>
            </a:endParaRPr>
          </a:p>
        </p:txBody>
      </p:sp>
      <p:sp>
        <p:nvSpPr>
          <p:cNvPr id="146" name="Google Shape;146;p32"/>
          <p:cNvSpPr txBox="1"/>
          <p:nvPr/>
        </p:nvSpPr>
        <p:spPr>
          <a:xfrm>
            <a:off x="945900" y="718150"/>
            <a:ext cx="14121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6FB6"/>
                </a:solidFill>
                <a:latin typeface="Calibri"/>
                <a:ea typeface="Calibri"/>
                <a:cs typeface="Calibri"/>
                <a:sym typeface="Calibri"/>
              </a:rPr>
              <a:t>Ease of Use</a:t>
            </a:r>
            <a:endParaRPr b="1" sz="1800">
              <a:solidFill>
                <a:srgbClr val="006FB6"/>
              </a:solidFill>
              <a:latin typeface="Calibri"/>
              <a:ea typeface="Calibri"/>
              <a:cs typeface="Calibri"/>
              <a:sym typeface="Calibri"/>
            </a:endParaRPr>
          </a:p>
        </p:txBody>
      </p:sp>
      <p:sp>
        <p:nvSpPr>
          <p:cNvPr id="147" name="Google Shape;147;p32"/>
          <p:cNvSpPr txBox="1"/>
          <p:nvPr/>
        </p:nvSpPr>
        <p:spPr>
          <a:xfrm>
            <a:off x="1988000" y="2621663"/>
            <a:ext cx="17679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6FB6"/>
                </a:solidFill>
                <a:latin typeface="Calibri"/>
                <a:ea typeface="Calibri"/>
                <a:cs typeface="Calibri"/>
                <a:sym typeface="Calibri"/>
              </a:rPr>
              <a:t>Choice &amp; Agency</a:t>
            </a:r>
            <a:endParaRPr b="1" sz="1800">
              <a:solidFill>
                <a:srgbClr val="006FB6"/>
              </a:solidFill>
              <a:latin typeface="Calibri"/>
              <a:ea typeface="Calibri"/>
              <a:cs typeface="Calibri"/>
              <a:sym typeface="Calibri"/>
            </a:endParaRPr>
          </a:p>
        </p:txBody>
      </p:sp>
      <p:sp>
        <p:nvSpPr>
          <p:cNvPr id="148" name="Google Shape;148;p32"/>
          <p:cNvSpPr txBox="1"/>
          <p:nvPr/>
        </p:nvSpPr>
        <p:spPr>
          <a:xfrm>
            <a:off x="5313350" y="687350"/>
            <a:ext cx="19437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6FB6"/>
                </a:solidFill>
                <a:latin typeface="Calibri"/>
                <a:ea typeface="Calibri"/>
                <a:cs typeface="Calibri"/>
                <a:sym typeface="Calibri"/>
              </a:rPr>
              <a:t>Motivation &amp; Joy</a:t>
            </a:r>
            <a:endParaRPr b="1" sz="1800">
              <a:solidFill>
                <a:srgbClr val="006FB6"/>
              </a:solidFill>
              <a:latin typeface="Calibri"/>
              <a:ea typeface="Calibri"/>
              <a:cs typeface="Calibri"/>
              <a:sym typeface="Calibri"/>
            </a:endParaRPr>
          </a:p>
        </p:txBody>
      </p:sp>
      <p:sp>
        <p:nvSpPr>
          <p:cNvPr id="149" name="Google Shape;149;p32"/>
          <p:cNvSpPr txBox="1"/>
          <p:nvPr/>
        </p:nvSpPr>
        <p:spPr>
          <a:xfrm>
            <a:off x="6126650" y="3086900"/>
            <a:ext cx="2564400" cy="1333500"/>
          </a:xfrm>
          <a:prstGeom prst="rect">
            <a:avLst/>
          </a:prstGeom>
          <a:noFill/>
          <a:ln cap="flat" cmpd="sng" w="2857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1700">
                <a:latin typeface="Calibri"/>
                <a:ea typeface="Calibri"/>
                <a:cs typeface="Calibri"/>
                <a:sym typeface="Calibri"/>
              </a:rPr>
              <a:t>100% of families we’ve spoken to in focus groups have reported POSITIVE satisfaction with Tango.</a:t>
            </a:r>
            <a:endParaRPr b="1" i="1" sz="17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3"/>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Tango FAQs</a:t>
            </a:r>
            <a:endParaRPr sz="2500">
              <a:solidFill>
                <a:schemeClr val="lt1"/>
              </a:solidFill>
              <a:latin typeface="Calibri"/>
              <a:ea typeface="Calibri"/>
              <a:cs typeface="Calibri"/>
              <a:sym typeface="Calibri"/>
            </a:endParaRPr>
          </a:p>
        </p:txBody>
      </p:sp>
      <p:sp>
        <p:nvSpPr>
          <p:cNvPr id="155" name="Google Shape;155;p33"/>
          <p:cNvSpPr txBox="1"/>
          <p:nvPr/>
        </p:nvSpPr>
        <p:spPr>
          <a:xfrm>
            <a:off x="196050" y="802100"/>
            <a:ext cx="8619900" cy="37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Calibri"/>
                <a:ea typeface="Calibri"/>
                <a:cs typeface="Calibri"/>
                <a:sym typeface="Calibri"/>
              </a:rPr>
              <a:t>Question</a:t>
            </a:r>
            <a:r>
              <a:rPr lang="en" sz="1600">
                <a:solidFill>
                  <a:schemeClr val="dk1"/>
                </a:solidFill>
                <a:latin typeface="Calibri"/>
                <a:ea typeface="Calibri"/>
                <a:cs typeface="Calibri"/>
                <a:sym typeface="Calibri"/>
              </a:rPr>
              <a:t>: Are there resources for sending communications to families?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rPr b="1" lang="en" sz="1600">
                <a:solidFill>
                  <a:schemeClr val="dk1"/>
                </a:solidFill>
                <a:latin typeface="Calibri"/>
                <a:ea typeface="Calibri"/>
                <a:cs typeface="Calibri"/>
                <a:sym typeface="Calibri"/>
              </a:rPr>
              <a:t>Answer</a:t>
            </a:r>
            <a:r>
              <a:rPr lang="en" sz="1600">
                <a:solidFill>
                  <a:schemeClr val="dk1"/>
                </a:solidFill>
                <a:latin typeface="Calibri"/>
                <a:ea typeface="Calibri"/>
                <a:cs typeface="Calibri"/>
                <a:sym typeface="Calibri"/>
              </a:rPr>
              <a:t>: Yes! We have created template Connect messages site teams can send via the Connect “Group Message” feature. We also have guides for Program Leaders. Your Program Director will provide those. </a:t>
            </a:r>
            <a:endParaRPr sz="1600">
              <a:solidFill>
                <a:schemeClr val="dk1"/>
              </a:solidFill>
              <a:latin typeface="Calibri"/>
              <a:ea typeface="Calibri"/>
              <a:cs typeface="Calibri"/>
              <a:sym typeface="Calibri"/>
            </a:endParaRPr>
          </a:p>
          <a:p>
            <a:pPr indent="0" lvl="0" marL="0" rtl="0" algn="l">
              <a:spcBef>
                <a:spcPts val="1000"/>
              </a:spcBef>
              <a:spcAft>
                <a:spcPts val="0"/>
              </a:spcAft>
              <a:buNone/>
            </a:pPr>
            <a:r>
              <a:rPr b="1" lang="en" sz="1600">
                <a:solidFill>
                  <a:schemeClr val="dk1"/>
                </a:solidFill>
                <a:latin typeface="Calibri"/>
                <a:ea typeface="Calibri"/>
                <a:cs typeface="Calibri"/>
                <a:sym typeface="Calibri"/>
              </a:rPr>
              <a:t>Question</a:t>
            </a:r>
            <a:r>
              <a:rPr lang="en" sz="1600">
                <a:solidFill>
                  <a:schemeClr val="dk1"/>
                </a:solidFill>
                <a:latin typeface="Calibri"/>
                <a:ea typeface="Calibri"/>
                <a:cs typeface="Calibri"/>
                <a:sym typeface="Calibri"/>
              </a:rPr>
              <a:t>: Are family resources translated into other languages?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rPr b="1" lang="en" sz="1600">
                <a:solidFill>
                  <a:schemeClr val="dk1"/>
                </a:solidFill>
                <a:latin typeface="Calibri"/>
                <a:ea typeface="Calibri"/>
                <a:cs typeface="Calibri"/>
                <a:sym typeface="Calibri"/>
              </a:rPr>
              <a:t>Answer</a:t>
            </a:r>
            <a:r>
              <a:rPr lang="en" sz="1600">
                <a:solidFill>
                  <a:schemeClr val="dk1"/>
                </a:solidFill>
                <a:latin typeface="Calibri"/>
                <a:ea typeface="Calibri"/>
                <a:cs typeface="Calibri"/>
                <a:sym typeface="Calibri"/>
              </a:rPr>
              <a:t>: Yes! In the Tango rewards email sent to families, there will be links to guides families can click on in: </a:t>
            </a:r>
            <a:r>
              <a:rPr lang="en" sz="1600">
                <a:solidFill>
                  <a:schemeClr val="dk1"/>
                </a:solidFill>
                <a:latin typeface="Calibri"/>
                <a:ea typeface="Calibri"/>
                <a:cs typeface="Calibri"/>
                <a:sym typeface="Calibri"/>
              </a:rPr>
              <a:t>Spanish, Russian, Urdu, Haitian Creole</a:t>
            </a:r>
            <a:r>
              <a:rPr lang="en" sz="1600">
                <a:solidFill>
                  <a:schemeClr val="dk1"/>
                </a:solidFill>
                <a:latin typeface="Calibri"/>
                <a:ea typeface="Calibri"/>
                <a:cs typeface="Calibri"/>
                <a:sym typeface="Calibri"/>
              </a:rPr>
              <a:t>, Portuguese, and Vietnamese</a:t>
            </a:r>
            <a:r>
              <a:rPr lang="en" sz="1600">
                <a:solidFill>
                  <a:schemeClr val="dk1"/>
                </a:solidFill>
                <a:latin typeface="Calibri"/>
                <a:ea typeface="Calibri"/>
                <a:cs typeface="Calibri"/>
                <a:sym typeface="Calibri"/>
              </a:rPr>
              <a:t>. We will be adding more Springboard family frequently spoken languages added over the next few months. We are also in the process of translating the Connect message templates. </a:t>
            </a:r>
            <a:endParaRPr sz="1600">
              <a:solidFill>
                <a:schemeClr val="dk1"/>
              </a:solidFill>
              <a:latin typeface="Calibri"/>
              <a:ea typeface="Calibri"/>
              <a:cs typeface="Calibri"/>
              <a:sym typeface="Calibri"/>
            </a:endParaRPr>
          </a:p>
          <a:p>
            <a:pPr indent="0" lvl="0" marL="0" rtl="0" algn="l">
              <a:spcBef>
                <a:spcPts val="1000"/>
              </a:spcBef>
              <a:spcAft>
                <a:spcPts val="0"/>
              </a:spcAft>
              <a:buNone/>
            </a:pPr>
            <a:r>
              <a:rPr b="1" lang="en" sz="1600">
                <a:solidFill>
                  <a:schemeClr val="dk1"/>
                </a:solidFill>
                <a:latin typeface="Calibri"/>
                <a:ea typeface="Calibri"/>
                <a:cs typeface="Calibri"/>
                <a:sym typeface="Calibri"/>
              </a:rPr>
              <a:t>Question</a:t>
            </a:r>
            <a:r>
              <a:rPr lang="en" sz="1600">
                <a:solidFill>
                  <a:schemeClr val="dk1"/>
                </a:solidFill>
                <a:latin typeface="Calibri"/>
                <a:ea typeface="Calibri"/>
                <a:cs typeface="Calibri"/>
                <a:sym typeface="Calibri"/>
              </a:rPr>
              <a:t>: How will we track which students have received a brochure?</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rPr b="1" lang="en" sz="1600">
                <a:solidFill>
                  <a:schemeClr val="dk1"/>
                </a:solidFill>
                <a:latin typeface="Calibri"/>
                <a:ea typeface="Calibri"/>
                <a:cs typeface="Calibri"/>
                <a:sym typeface="Calibri"/>
              </a:rPr>
              <a:t>Answer:  </a:t>
            </a:r>
            <a:r>
              <a:rPr lang="en" sz="1600">
                <a:solidFill>
                  <a:schemeClr val="dk1"/>
                </a:solidFill>
                <a:latin typeface="Calibri"/>
                <a:ea typeface="Calibri"/>
                <a:cs typeface="Calibri"/>
                <a:sym typeface="Calibri"/>
              </a:rPr>
              <a:t> Springboard recommends navigating to the Awards &amp; Incentives tab of your site’s Connect Educator portal. Click on the green “Export Table” button to download a spreadsheet of all student’s names and tier earned. Use this spreadsheet to distribute rewards.</a:t>
            </a:r>
            <a:endParaRPr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