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fb9aea849_0_0:notes"/>
          <p:cNvSpPr/>
          <p:nvPr>
            <p:ph idx="2" type="sldImg"/>
          </p:nvPr>
        </p:nvSpPr>
        <p:spPr>
          <a:xfrm>
            <a:off x="381363"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fb9aea8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010a0c2b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010a0c2b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for PLs/SS: Update this slide to reflect your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010a0c2b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6010a0c2b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3d054176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c3d054176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cf6e6914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7cf6e6914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 add a QR code for families to scan. Please note that the demo version contains Tango branding and a different list of gift card vendors than what families will receive. Families who </a:t>
            </a:r>
            <a:r>
              <a:rPr lang="en"/>
              <a:t>receive rewards will receive a link to a webpage with Tango branding. Additionally, please encourage families to redeem within 3 months.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Char char="●"/>
              <a:defRPr sz="3600"/>
            </a:lvl1pPr>
            <a:lvl2pPr lvl="1" rtl="0" algn="ctr">
              <a:spcBef>
                <a:spcPts val="0"/>
              </a:spcBef>
              <a:spcAft>
                <a:spcPts val="0"/>
              </a:spcAft>
              <a:buSzPts val="3600"/>
              <a:buChar char="○"/>
              <a:defRPr sz="3600"/>
            </a:lvl2pPr>
            <a:lvl3pPr lvl="2" rtl="0" algn="ctr">
              <a:spcBef>
                <a:spcPts val="0"/>
              </a:spcBef>
              <a:spcAft>
                <a:spcPts val="0"/>
              </a:spcAft>
              <a:buSzPts val="3600"/>
              <a:buChar char="■"/>
              <a:defRPr sz="3600"/>
            </a:lvl3pPr>
            <a:lvl4pPr lvl="3" rtl="0" algn="ctr">
              <a:spcBef>
                <a:spcPts val="0"/>
              </a:spcBef>
              <a:spcAft>
                <a:spcPts val="0"/>
              </a:spcAft>
              <a:buSzPts val="3600"/>
              <a:buChar char="●"/>
              <a:defRPr sz="3600"/>
            </a:lvl4pPr>
            <a:lvl5pPr lvl="4" rtl="0" algn="ctr">
              <a:spcBef>
                <a:spcPts val="0"/>
              </a:spcBef>
              <a:spcAft>
                <a:spcPts val="0"/>
              </a:spcAft>
              <a:buSzPts val="3600"/>
              <a:buChar char="○"/>
              <a:defRPr sz="3600"/>
            </a:lvl5pPr>
            <a:lvl6pPr lvl="5" rtl="0" algn="ctr">
              <a:spcBef>
                <a:spcPts val="0"/>
              </a:spcBef>
              <a:spcAft>
                <a:spcPts val="0"/>
              </a:spcAft>
              <a:buSzPts val="3600"/>
              <a:buChar char="■"/>
              <a:defRPr sz="3600"/>
            </a:lvl6pPr>
            <a:lvl7pPr lvl="6" rtl="0" algn="ctr">
              <a:spcBef>
                <a:spcPts val="0"/>
              </a:spcBef>
              <a:spcAft>
                <a:spcPts val="0"/>
              </a:spcAft>
              <a:buSzPts val="3600"/>
              <a:buChar char="●"/>
              <a:defRPr sz="3600"/>
            </a:lvl7pPr>
            <a:lvl8pPr lvl="7" rtl="0" algn="ctr">
              <a:spcBef>
                <a:spcPts val="0"/>
              </a:spcBef>
              <a:spcAft>
                <a:spcPts val="0"/>
              </a:spcAft>
              <a:buSzPts val="3600"/>
              <a:buChar char="○"/>
              <a:defRPr sz="3600"/>
            </a:lvl8pPr>
            <a:lvl9pPr lvl="8" rtl="0" algn="ctr">
              <a:spcBef>
                <a:spcPts val="0"/>
              </a:spcBef>
              <a:spcAft>
                <a:spcPts val="0"/>
              </a:spcAft>
              <a:buSzPts val="3600"/>
              <a:buChar char="■"/>
              <a:defRPr sz="3600"/>
            </a:lvl9pPr>
          </a:lstStyle>
          <a:p/>
        </p:txBody>
      </p:sp>
      <p:sp>
        <p:nvSpPr>
          <p:cNvPr id="55" name="Google Shape;5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 name="Shape 56"/>
        <p:cNvGrpSpPr/>
        <p:nvPr/>
      </p:nvGrpSpPr>
      <p:grpSpPr>
        <a:xfrm>
          <a:off x="0" y="0"/>
          <a:ext cx="0" cy="0"/>
          <a:chOff x="0" y="0"/>
          <a:chExt cx="0" cy="0"/>
        </a:xfrm>
      </p:grpSpPr>
      <p:sp>
        <p:nvSpPr>
          <p:cNvPr id="57" name="Google Shape;57;p17"/>
          <p:cNvSpPr/>
          <p:nvPr/>
        </p:nvSpPr>
        <p:spPr>
          <a:xfrm>
            <a:off x="0" y="4600900"/>
            <a:ext cx="9144000" cy="5427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6C93E"/>
              </a:solidFill>
            </a:endParaRPr>
          </a:p>
        </p:txBody>
      </p:sp>
      <p:pic>
        <p:nvPicPr>
          <p:cNvPr id="58" name="Google Shape;58;p17"/>
          <p:cNvPicPr preferRelativeResize="0"/>
          <p:nvPr/>
        </p:nvPicPr>
        <p:blipFill>
          <a:blip r:embed="rId2">
            <a:alphaModFix/>
          </a:blip>
          <a:stretch>
            <a:fillRect/>
          </a:stretch>
        </p:blipFill>
        <p:spPr>
          <a:xfrm>
            <a:off x="7708529" y="4655050"/>
            <a:ext cx="1355295" cy="412275"/>
          </a:xfrm>
          <a:prstGeom prst="rect">
            <a:avLst/>
          </a:prstGeom>
          <a:noFill/>
          <a:ln>
            <a:noFill/>
          </a:ln>
        </p:spPr>
      </p:pic>
      <p:sp>
        <p:nvSpPr>
          <p:cNvPr id="59" name="Google Shape;59;p17"/>
          <p:cNvSpPr/>
          <p:nvPr/>
        </p:nvSpPr>
        <p:spPr>
          <a:xfrm>
            <a:off x="0" y="0"/>
            <a:ext cx="9144000" cy="7224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FB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2" name="Google Shape;62;p18"/>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3" name="Google Shape;63;p18"/>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4" name="Google Shape;6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Google Shape;6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p:txBody>
      </p:sp>
      <p:sp>
        <p:nvSpPr>
          <p:cNvPr id="70" name="Google Shape;70;p20"/>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 name="Shape 72"/>
        <p:cNvGrpSpPr/>
        <p:nvPr/>
      </p:nvGrpSpPr>
      <p:grpSpPr>
        <a:xfrm>
          <a:off x="0" y="0"/>
          <a:ext cx="0" cy="0"/>
          <a:chOff x="0" y="0"/>
          <a:chExt cx="0" cy="0"/>
        </a:xfrm>
      </p:grpSpPr>
      <p:sp>
        <p:nvSpPr>
          <p:cNvPr id="73" name="Google Shape;7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74" name="Google Shape;7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5" name="Shape 75"/>
        <p:cNvGrpSpPr/>
        <p:nvPr/>
      </p:nvGrpSpPr>
      <p:grpSpPr>
        <a:xfrm>
          <a:off x="0" y="0"/>
          <a:ext cx="0" cy="0"/>
          <a:chOff x="0" y="0"/>
          <a:chExt cx="0" cy="0"/>
        </a:xfrm>
      </p:grpSpPr>
      <p:sp>
        <p:nvSpPr>
          <p:cNvPr id="76" name="Google Shape;7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200"/>
              <a:buChar char="●"/>
              <a:defRPr sz="4200"/>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78" name="Google Shape;78;p22"/>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9" name="Google Shape;79;p22"/>
          <p:cNvSpPr txBox="1"/>
          <p:nvPr>
            <p:ph idx="2" type="body"/>
          </p:nvPr>
        </p:nvSpPr>
        <p:spPr>
          <a:xfrm>
            <a:off x="4939500" y="724075"/>
            <a:ext cx="3836700" cy="3695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0" name="Google Shape;8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83" name="Google Shape;8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4" name="Shape 84"/>
        <p:cNvGrpSpPr/>
        <p:nvPr/>
      </p:nvGrpSpPr>
      <p:grpSpPr>
        <a:xfrm>
          <a:off x="0" y="0"/>
          <a:ext cx="0" cy="0"/>
          <a:chOff x="0" y="0"/>
          <a:chExt cx="0" cy="0"/>
        </a:xfrm>
      </p:grpSpPr>
      <p:sp>
        <p:nvSpPr>
          <p:cNvPr id="85" name="Google Shape;8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2000"/>
              <a:buChar char="●"/>
              <a:defRPr sz="12000"/>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86" name="Google Shape;86;p24"/>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87" name="Google Shape;8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0" name="Shape 90"/>
        <p:cNvGrpSpPr/>
        <p:nvPr/>
      </p:nvGrpSpPr>
      <p:grpSpPr>
        <a:xfrm>
          <a:off x="0" y="0"/>
          <a:ext cx="0" cy="0"/>
          <a:chOff x="0" y="0"/>
          <a:chExt cx="0" cy="0"/>
        </a:xfrm>
      </p:grpSpPr>
      <p:sp>
        <p:nvSpPr>
          <p:cNvPr id="91" name="Google Shape;91;p26"/>
          <p:cNvSpPr txBox="1"/>
          <p:nvPr>
            <p:ph type="title"/>
          </p:nvPr>
        </p:nvSpPr>
        <p:spPr>
          <a:xfrm>
            <a:off x="277800" y="282175"/>
            <a:ext cx="8592600" cy="835200"/>
          </a:xfrm>
          <a:prstGeom prst="rect">
            <a:avLst/>
          </a:prstGeom>
          <a:noFill/>
          <a:ln>
            <a:noFill/>
          </a:ln>
        </p:spPr>
        <p:txBody>
          <a:bodyPr anchorCtr="0" anchor="b" bIns="0" lIns="0" spcFirstLastPara="1" rIns="0" wrap="square" tIns="0">
            <a:normAutofit/>
          </a:bodyPr>
          <a:lstStyle>
            <a:lvl1pPr lvl="0" rtl="0" algn="l">
              <a:lnSpc>
                <a:spcPct val="75000"/>
              </a:lnSpc>
              <a:spcBef>
                <a:spcPts val="0"/>
              </a:spcBef>
              <a:spcAft>
                <a:spcPts val="0"/>
              </a:spcAft>
              <a:buClr>
                <a:schemeClr val="dk2"/>
              </a:buClr>
              <a:buSzPts val="1400"/>
              <a:buChar char="●"/>
              <a:defRPr/>
            </a:lvl1pPr>
            <a:lvl2pPr lvl="1" rtl="0">
              <a:lnSpc>
                <a:spcPct val="75000"/>
              </a:lnSpc>
              <a:spcBef>
                <a:spcPts val="0"/>
              </a:spcBef>
              <a:spcAft>
                <a:spcPts val="0"/>
              </a:spcAft>
              <a:buSzPts val="1400"/>
              <a:buNone/>
              <a:defRPr/>
            </a:lvl2pPr>
            <a:lvl3pPr lvl="2" rtl="0">
              <a:lnSpc>
                <a:spcPct val="75000"/>
              </a:lnSpc>
              <a:spcBef>
                <a:spcPts val="0"/>
              </a:spcBef>
              <a:spcAft>
                <a:spcPts val="0"/>
              </a:spcAft>
              <a:buSzPts val="1400"/>
              <a:buNone/>
              <a:defRPr/>
            </a:lvl3pPr>
            <a:lvl4pPr lvl="3" rtl="0">
              <a:lnSpc>
                <a:spcPct val="75000"/>
              </a:lnSpc>
              <a:spcBef>
                <a:spcPts val="0"/>
              </a:spcBef>
              <a:spcAft>
                <a:spcPts val="0"/>
              </a:spcAft>
              <a:buSzPts val="1400"/>
              <a:buNone/>
              <a:defRPr/>
            </a:lvl4pPr>
            <a:lvl5pPr lvl="4" rtl="0">
              <a:lnSpc>
                <a:spcPct val="75000"/>
              </a:lnSpc>
              <a:spcBef>
                <a:spcPts val="0"/>
              </a:spcBef>
              <a:spcAft>
                <a:spcPts val="0"/>
              </a:spcAft>
              <a:buSzPts val="1400"/>
              <a:buNone/>
              <a:defRPr/>
            </a:lvl5pPr>
            <a:lvl6pPr lvl="5" rtl="0">
              <a:lnSpc>
                <a:spcPct val="75000"/>
              </a:lnSpc>
              <a:spcBef>
                <a:spcPts val="0"/>
              </a:spcBef>
              <a:spcAft>
                <a:spcPts val="0"/>
              </a:spcAft>
              <a:buSzPts val="1400"/>
              <a:buNone/>
              <a:defRPr/>
            </a:lvl6pPr>
            <a:lvl7pPr lvl="6" rtl="0">
              <a:lnSpc>
                <a:spcPct val="75000"/>
              </a:lnSpc>
              <a:spcBef>
                <a:spcPts val="0"/>
              </a:spcBef>
              <a:spcAft>
                <a:spcPts val="0"/>
              </a:spcAft>
              <a:buSzPts val="1400"/>
              <a:buNone/>
              <a:defRPr/>
            </a:lvl7pPr>
            <a:lvl8pPr lvl="7" rtl="0">
              <a:lnSpc>
                <a:spcPct val="75000"/>
              </a:lnSpc>
              <a:spcBef>
                <a:spcPts val="0"/>
              </a:spcBef>
              <a:spcAft>
                <a:spcPts val="0"/>
              </a:spcAft>
              <a:buSzPts val="1400"/>
              <a:buNone/>
              <a:defRPr/>
            </a:lvl8pPr>
            <a:lvl9pPr lvl="8" rtl="0">
              <a:lnSpc>
                <a:spcPct val="75000"/>
              </a:lnSpc>
              <a:spcBef>
                <a:spcPts val="0"/>
              </a:spcBef>
              <a:spcAft>
                <a:spcPts val="0"/>
              </a:spcAft>
              <a:buSzPts val="1400"/>
              <a:buNone/>
              <a:defRPr/>
            </a:lvl9pPr>
          </a:lstStyle>
          <a:p/>
        </p:txBody>
      </p:sp>
      <p:sp>
        <p:nvSpPr>
          <p:cNvPr id="92" name="Google Shape;92;p26"/>
          <p:cNvSpPr txBox="1"/>
          <p:nvPr>
            <p:ph idx="1" type="body"/>
          </p:nvPr>
        </p:nvSpPr>
        <p:spPr>
          <a:xfrm>
            <a:off x="277800" y="1380550"/>
            <a:ext cx="8592600" cy="3590700"/>
          </a:xfrm>
          <a:prstGeom prst="rect">
            <a:avLst/>
          </a:prstGeom>
          <a:noFill/>
          <a:ln>
            <a:noFill/>
          </a:ln>
        </p:spPr>
        <p:txBody>
          <a:bodyPr anchorCtr="0" anchor="t" bIns="0" lIns="0" spcFirstLastPara="1" rIns="0" wrap="square" tIns="0">
            <a:normAutofit/>
          </a:bodyPr>
          <a:lstStyle>
            <a:lvl1pPr indent="-317500" lvl="0" marL="457200" rtl="0" algn="l">
              <a:lnSpc>
                <a:spcPct val="90000"/>
              </a:lnSpc>
              <a:spcBef>
                <a:spcPts val="0"/>
              </a:spcBef>
              <a:spcAft>
                <a:spcPts val="0"/>
              </a:spcAft>
              <a:buClr>
                <a:schemeClr val="dk1"/>
              </a:buClr>
              <a:buSzPts val="1400"/>
              <a:buChar char="●"/>
              <a:defRPr>
                <a:solidFill>
                  <a:schemeClr val="dk1"/>
                </a:solidFill>
              </a:defRPr>
            </a:lvl1pPr>
            <a:lvl2pPr indent="-317500" lvl="1" marL="914400" rtl="0" algn="l">
              <a:lnSpc>
                <a:spcPct val="90000"/>
              </a:lnSpc>
              <a:spcBef>
                <a:spcPts val="0"/>
              </a:spcBef>
              <a:spcAft>
                <a:spcPts val="0"/>
              </a:spcAft>
              <a:buSzPts val="1400"/>
              <a:buChar char="○"/>
              <a:defRPr sz="1400"/>
            </a:lvl2pPr>
            <a:lvl3pPr indent="-317500" lvl="2" marL="1371600" rtl="0" algn="l">
              <a:lnSpc>
                <a:spcPct val="90000"/>
              </a:lnSpc>
              <a:spcBef>
                <a:spcPts val="0"/>
              </a:spcBef>
              <a:spcAft>
                <a:spcPts val="0"/>
              </a:spcAft>
              <a:buSzPts val="1400"/>
              <a:buChar char="■"/>
              <a:defRPr sz="1400"/>
            </a:lvl3pPr>
            <a:lvl4pPr indent="-317500" lvl="3" marL="1828800" rtl="0" algn="l">
              <a:lnSpc>
                <a:spcPct val="90000"/>
              </a:lnSpc>
              <a:spcBef>
                <a:spcPts val="0"/>
              </a:spcBef>
              <a:spcAft>
                <a:spcPts val="0"/>
              </a:spcAft>
              <a:buSzPts val="1400"/>
              <a:buChar char="●"/>
              <a:defRPr sz="1400"/>
            </a:lvl4pPr>
            <a:lvl5pPr indent="-317500" lvl="4" marL="2286000" rtl="0" algn="l">
              <a:lnSpc>
                <a:spcPct val="90000"/>
              </a:lnSpc>
              <a:spcBef>
                <a:spcPts val="0"/>
              </a:spcBef>
              <a:spcAft>
                <a:spcPts val="0"/>
              </a:spcAft>
              <a:buSzPts val="1400"/>
              <a:buChar char="○"/>
              <a:defRPr sz="1400"/>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93" name="Google Shape;93;p26"/>
          <p:cNvSpPr txBox="1"/>
          <p:nvPr>
            <p:ph idx="12" type="sldNum"/>
          </p:nvPr>
        </p:nvSpPr>
        <p:spPr>
          <a:xfrm>
            <a:off x="8653516" y="4779001"/>
            <a:ext cx="629700" cy="364500"/>
          </a:xfrm>
          <a:prstGeom prst="rect">
            <a:avLst/>
          </a:prstGeom>
          <a:noFill/>
          <a:ln>
            <a:noFill/>
          </a:ln>
        </p:spPr>
        <p:txBody>
          <a:bodyPr anchorCtr="0" anchor="t" bIns="34275" lIns="68575" spcFirstLastPara="1" rIns="68575" wrap="square" tIns="34275">
            <a:noAutofit/>
          </a:bodyPr>
          <a:lstStyle>
            <a:lvl1pPr indent="0" lvl="0" marL="0" marR="0" rtl="0" algn="ctr">
              <a:spcBef>
                <a:spcPts val="0"/>
              </a:spcBef>
              <a:buNone/>
              <a:defRPr i="0" sz="1800" u="none" cap="none" strike="noStrike">
                <a:solidFill>
                  <a:schemeClr val="dk1"/>
                </a:solidFill>
                <a:latin typeface="Calibri"/>
                <a:ea typeface="Calibri"/>
                <a:cs typeface="Calibri"/>
                <a:sym typeface="Calibri"/>
              </a:defRPr>
            </a:lvl1pPr>
            <a:lvl2pPr indent="0" lvl="1" marL="0" marR="0" rtl="0" algn="ctr">
              <a:spcBef>
                <a:spcPts val="0"/>
              </a:spcBef>
              <a:buNone/>
              <a:defRPr i="0" sz="1800" u="none" cap="none" strike="noStrike">
                <a:solidFill>
                  <a:schemeClr val="dk1"/>
                </a:solidFill>
                <a:latin typeface="Calibri"/>
                <a:ea typeface="Calibri"/>
                <a:cs typeface="Calibri"/>
                <a:sym typeface="Calibri"/>
              </a:defRPr>
            </a:lvl2pPr>
            <a:lvl3pPr indent="0" lvl="2" marL="0" marR="0" rtl="0" algn="ctr">
              <a:spcBef>
                <a:spcPts val="0"/>
              </a:spcBef>
              <a:buNone/>
              <a:defRPr i="0" sz="1800" u="none" cap="none" strike="noStrike">
                <a:solidFill>
                  <a:schemeClr val="dk1"/>
                </a:solidFill>
                <a:latin typeface="Calibri"/>
                <a:ea typeface="Calibri"/>
                <a:cs typeface="Calibri"/>
                <a:sym typeface="Calibri"/>
              </a:defRPr>
            </a:lvl3pPr>
            <a:lvl4pPr indent="0" lvl="3" marL="0" marR="0" rtl="0" algn="ctr">
              <a:spcBef>
                <a:spcPts val="0"/>
              </a:spcBef>
              <a:buNone/>
              <a:defRPr i="0" sz="1800" u="none" cap="none" strike="noStrike">
                <a:solidFill>
                  <a:schemeClr val="dk1"/>
                </a:solidFill>
                <a:latin typeface="Calibri"/>
                <a:ea typeface="Calibri"/>
                <a:cs typeface="Calibri"/>
                <a:sym typeface="Calibri"/>
              </a:defRPr>
            </a:lvl4pPr>
            <a:lvl5pPr indent="0" lvl="4" marL="0" marR="0" rtl="0" algn="ctr">
              <a:spcBef>
                <a:spcPts val="0"/>
              </a:spcBef>
              <a:buNone/>
              <a:defRPr i="0" sz="1800" u="none" cap="none" strike="noStrike">
                <a:solidFill>
                  <a:schemeClr val="dk1"/>
                </a:solidFill>
                <a:latin typeface="Calibri"/>
                <a:ea typeface="Calibri"/>
                <a:cs typeface="Calibri"/>
                <a:sym typeface="Calibri"/>
              </a:defRPr>
            </a:lvl5pPr>
            <a:lvl6pPr indent="0" lvl="5" marL="0" marR="0" rtl="0" algn="ctr">
              <a:spcBef>
                <a:spcPts val="0"/>
              </a:spcBef>
              <a:buNone/>
              <a:defRPr i="0" sz="1800" u="none" cap="none" strike="noStrike">
                <a:solidFill>
                  <a:schemeClr val="dk1"/>
                </a:solidFill>
                <a:latin typeface="Calibri"/>
                <a:ea typeface="Calibri"/>
                <a:cs typeface="Calibri"/>
                <a:sym typeface="Calibri"/>
              </a:defRPr>
            </a:lvl6pPr>
            <a:lvl7pPr indent="0" lvl="6" marL="0" marR="0" rtl="0" algn="ctr">
              <a:spcBef>
                <a:spcPts val="0"/>
              </a:spcBef>
              <a:buNone/>
              <a:defRPr i="0" sz="1800" u="none" cap="none" strike="noStrike">
                <a:solidFill>
                  <a:schemeClr val="dk1"/>
                </a:solidFill>
                <a:latin typeface="Calibri"/>
                <a:ea typeface="Calibri"/>
                <a:cs typeface="Calibri"/>
                <a:sym typeface="Calibri"/>
              </a:defRPr>
            </a:lvl7pPr>
            <a:lvl8pPr indent="0" lvl="7" marL="0" marR="0" rtl="0" algn="ctr">
              <a:spcBef>
                <a:spcPts val="0"/>
              </a:spcBef>
              <a:buNone/>
              <a:defRPr i="0" sz="1800" u="none" cap="none" strike="noStrike">
                <a:solidFill>
                  <a:schemeClr val="dk1"/>
                </a:solidFill>
                <a:latin typeface="Calibri"/>
                <a:ea typeface="Calibri"/>
                <a:cs typeface="Calibri"/>
                <a:sym typeface="Calibri"/>
              </a:defRPr>
            </a:lvl8pPr>
            <a:lvl9pPr indent="0" lvl="8" marL="0" marR="0" rtl="0" algn="ctr">
              <a:spcBef>
                <a:spcPts val="0"/>
              </a:spcBef>
              <a:buNone/>
              <a:defRPr i="0" sz="18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cxnSp>
        <p:nvCxnSpPr>
          <p:cNvPr id="94" name="Google Shape;94;p26"/>
          <p:cNvCxnSpPr/>
          <p:nvPr/>
        </p:nvCxnSpPr>
        <p:spPr>
          <a:xfrm>
            <a:off x="-8250" y="1117380"/>
            <a:ext cx="9131400" cy="0"/>
          </a:xfrm>
          <a:prstGeom prst="straightConnector1">
            <a:avLst/>
          </a:prstGeom>
          <a:noFill/>
          <a:ln cap="flat" cmpd="sng" w="9525">
            <a:solidFill>
              <a:schemeClr val="dk2"/>
            </a:solidFill>
            <a:prstDash val="solid"/>
            <a:round/>
            <a:headEnd len="med" w="med" type="none"/>
            <a:tailEnd len="med" w="med" type="none"/>
          </a:ln>
        </p:spPr>
      </p:cxnSp>
      <p:sp>
        <p:nvSpPr>
          <p:cNvPr id="95" name="Google Shape;95;p26"/>
          <p:cNvSpPr txBox="1"/>
          <p:nvPr>
            <p:ph idx="2" type="body"/>
          </p:nvPr>
        </p:nvSpPr>
        <p:spPr>
          <a:xfrm>
            <a:off x="73825" y="47625"/>
            <a:ext cx="3214800" cy="223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7D7D7D"/>
              </a:buClr>
              <a:buSzPts val="1400"/>
              <a:buNone/>
              <a:defRPr>
                <a:solidFill>
                  <a:srgbClr val="7D7D7D"/>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 name="Shape 5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hyperlink" Target="mailto:noreply@tangocard.com" TargetMode="External"/><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tangocard.com/awesome-to-receive" TargetMode="External"/><Relationship Id="rId4" Type="http://schemas.openxmlformats.org/officeDocument/2006/relationships/hyperlink" Target="http://www.youtube.com/watch?v=PMrGHNOBuLc" TargetMode="External"/><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 name="Shape 99"/>
        <p:cNvGrpSpPr/>
        <p:nvPr/>
      </p:nvGrpSpPr>
      <p:grpSpPr>
        <a:xfrm>
          <a:off x="0" y="0"/>
          <a:ext cx="0" cy="0"/>
          <a:chOff x="0" y="0"/>
          <a:chExt cx="0" cy="0"/>
        </a:xfrm>
      </p:grpSpPr>
      <p:sp>
        <p:nvSpPr>
          <p:cNvPr id="100" name="Google Shape;100;p27"/>
          <p:cNvSpPr/>
          <p:nvPr/>
        </p:nvSpPr>
        <p:spPr>
          <a:xfrm>
            <a:off x="7075" y="-35375"/>
            <a:ext cx="9144000" cy="44007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7"/>
          <p:cNvSpPr txBox="1"/>
          <p:nvPr/>
        </p:nvSpPr>
        <p:spPr>
          <a:xfrm>
            <a:off x="681025" y="1641625"/>
            <a:ext cx="7796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lt1"/>
                </a:solidFill>
                <a:latin typeface="Calibri"/>
                <a:ea typeface="Calibri"/>
                <a:cs typeface="Calibri"/>
                <a:sym typeface="Calibri"/>
              </a:rPr>
              <a:t>Tango Review Slides for Families</a:t>
            </a:r>
            <a:endParaRPr i="1" sz="2800">
              <a:solidFill>
                <a:schemeClr val="lt1"/>
              </a:solidFill>
              <a:latin typeface="Calibri"/>
              <a:ea typeface="Calibri"/>
              <a:cs typeface="Calibri"/>
              <a:sym typeface="Calibri"/>
            </a:endParaRPr>
          </a:p>
        </p:txBody>
      </p:sp>
      <p:sp>
        <p:nvSpPr>
          <p:cNvPr id="102" name="Google Shape;102;p27"/>
          <p:cNvSpPr/>
          <p:nvPr/>
        </p:nvSpPr>
        <p:spPr>
          <a:xfrm>
            <a:off x="7075" y="4365325"/>
            <a:ext cx="9144000" cy="8076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27"/>
          <p:cNvPicPr preferRelativeResize="0"/>
          <p:nvPr/>
        </p:nvPicPr>
        <p:blipFill>
          <a:blip r:embed="rId3">
            <a:alphaModFix/>
          </a:blip>
          <a:stretch>
            <a:fillRect/>
          </a:stretch>
        </p:blipFill>
        <p:spPr>
          <a:xfrm>
            <a:off x="6890550" y="4442262"/>
            <a:ext cx="2148951" cy="653725"/>
          </a:xfrm>
          <a:prstGeom prst="rect">
            <a:avLst/>
          </a:prstGeom>
          <a:noFill/>
          <a:ln cap="flat" cmpd="sng" w="9525">
            <a:solidFill>
              <a:srgbClr val="96C93E"/>
            </a:solidFill>
            <a:prstDash val="solid"/>
            <a:round/>
            <a:headEnd len="sm" w="sm" type="none"/>
            <a:tailEnd len="sm" w="sm" type="none"/>
          </a:ln>
        </p:spPr>
      </p:pic>
      <p:sp>
        <p:nvSpPr>
          <p:cNvPr id="104" name="Google Shape;104;p27"/>
          <p:cNvSpPr txBox="1"/>
          <p:nvPr/>
        </p:nvSpPr>
        <p:spPr>
          <a:xfrm>
            <a:off x="133050" y="4651450"/>
            <a:ext cx="6539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chemeClr val="lt1"/>
                </a:solidFill>
                <a:latin typeface="Calibri"/>
                <a:ea typeface="Calibri"/>
                <a:cs typeface="Calibri"/>
                <a:sym typeface="Calibri"/>
              </a:rPr>
              <a:t>Helping 100,000 students reach reading goals and 30,000 students read on grade level by 2023</a:t>
            </a:r>
            <a:endParaRPr i="1" sz="1300">
              <a:solidFill>
                <a:schemeClr val="lt1"/>
              </a:solidFill>
              <a:latin typeface="Calibri"/>
              <a:ea typeface="Calibri"/>
              <a:cs typeface="Calibri"/>
              <a:sym typeface="Calibri"/>
            </a:endParaRPr>
          </a:p>
        </p:txBody>
      </p:sp>
      <p:sp>
        <p:nvSpPr>
          <p:cNvPr id="105" name="Google Shape;105;p27"/>
          <p:cNvSpPr/>
          <p:nvPr/>
        </p:nvSpPr>
        <p:spPr>
          <a:xfrm>
            <a:off x="973675" y="2485400"/>
            <a:ext cx="7138800" cy="521400"/>
          </a:xfrm>
          <a:prstGeom prst="rect">
            <a:avLst/>
          </a:prstGeom>
          <a:solidFill>
            <a:srgbClr val="FFE599"/>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Add these slides </a:t>
            </a:r>
            <a:r>
              <a:rPr lang="en" sz="1600">
                <a:solidFill>
                  <a:schemeClr val="dk1"/>
                </a:solidFill>
                <a:latin typeface="Calibri"/>
                <a:ea typeface="Calibri"/>
                <a:cs typeface="Calibri"/>
                <a:sym typeface="Calibri"/>
              </a:rPr>
              <a:t> to Orientation and/or Family Workshop decks. Feel free to personalize! We want students and families to be excited!</a:t>
            </a:r>
            <a:endParaRPr sz="1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8"/>
          <p:cNvSpPr txBox="1"/>
          <p:nvPr/>
        </p:nvSpPr>
        <p:spPr>
          <a:xfrm>
            <a:off x="194950" y="78875"/>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Programming Rewards will be Tango!</a:t>
            </a:r>
            <a:endParaRPr sz="2500">
              <a:solidFill>
                <a:schemeClr val="lt1"/>
              </a:solidFill>
              <a:latin typeface="Calibri"/>
              <a:ea typeface="Calibri"/>
              <a:cs typeface="Calibri"/>
              <a:sym typeface="Calibri"/>
            </a:endParaRPr>
          </a:p>
        </p:txBody>
      </p:sp>
      <p:sp>
        <p:nvSpPr>
          <p:cNvPr id="111" name="Google Shape;111;p28"/>
          <p:cNvSpPr txBox="1"/>
          <p:nvPr/>
        </p:nvSpPr>
        <p:spPr>
          <a:xfrm>
            <a:off x="323350" y="898375"/>
            <a:ext cx="5212500" cy="13632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Calibri"/>
              <a:buChar char="●"/>
            </a:pPr>
            <a:r>
              <a:rPr b="1" lang="en" sz="1900">
                <a:solidFill>
                  <a:schemeClr val="dk1"/>
                </a:solidFill>
                <a:latin typeface="Calibri"/>
                <a:ea typeface="Calibri"/>
                <a:cs typeface="Calibri"/>
                <a:sym typeface="Calibri"/>
              </a:rPr>
              <a:t>Check your email after/during [</a:t>
            </a:r>
            <a:r>
              <a:rPr b="1" lang="en" sz="1900">
                <a:solidFill>
                  <a:schemeClr val="dk1"/>
                </a:solidFill>
                <a:highlight>
                  <a:srgbClr val="FFFF00"/>
                </a:highlight>
                <a:latin typeface="Calibri"/>
                <a:ea typeface="Calibri"/>
                <a:cs typeface="Calibri"/>
                <a:sym typeface="Calibri"/>
              </a:rPr>
              <a:t>insert delivery week</a:t>
            </a:r>
            <a:r>
              <a:rPr b="1" lang="en" sz="1900">
                <a:solidFill>
                  <a:schemeClr val="dk1"/>
                </a:solidFill>
                <a:latin typeface="Calibri"/>
                <a:ea typeface="Calibri"/>
                <a:cs typeface="Calibri"/>
                <a:sym typeface="Calibri"/>
              </a:rPr>
              <a:t>] for an email </a:t>
            </a:r>
            <a:r>
              <a:rPr b="1" lang="en" sz="1900">
                <a:solidFill>
                  <a:schemeClr val="dk1"/>
                </a:solidFill>
                <a:latin typeface="Calibri"/>
                <a:ea typeface="Calibri"/>
                <a:cs typeface="Calibri"/>
                <a:sym typeface="Calibri"/>
              </a:rPr>
              <a:t>sent by Springboard collaborative using the email address </a:t>
            </a:r>
            <a:r>
              <a:rPr b="1" lang="en" sz="1900" u="sng">
                <a:solidFill>
                  <a:schemeClr val="hlink"/>
                </a:solidFill>
                <a:latin typeface="Calibri"/>
                <a:ea typeface="Calibri"/>
                <a:cs typeface="Calibri"/>
                <a:sym typeface="Calibri"/>
                <a:hlinkClick r:id="rId3"/>
              </a:rPr>
              <a:t>noreply@tangocard.com</a:t>
            </a:r>
            <a:endParaRPr b="1" sz="1900">
              <a:solidFill>
                <a:schemeClr val="dk1"/>
              </a:solidFill>
              <a:latin typeface="Calibri"/>
              <a:ea typeface="Calibri"/>
              <a:cs typeface="Calibri"/>
              <a:sym typeface="Calibri"/>
            </a:endParaRPr>
          </a:p>
        </p:txBody>
      </p:sp>
      <p:grpSp>
        <p:nvGrpSpPr>
          <p:cNvPr id="112" name="Google Shape;112;p28"/>
          <p:cNvGrpSpPr/>
          <p:nvPr/>
        </p:nvGrpSpPr>
        <p:grpSpPr>
          <a:xfrm>
            <a:off x="5602375" y="0"/>
            <a:ext cx="3541625" cy="5235508"/>
            <a:chOff x="5602375" y="0"/>
            <a:chExt cx="3541625" cy="5235508"/>
          </a:xfrm>
        </p:grpSpPr>
        <p:grpSp>
          <p:nvGrpSpPr>
            <p:cNvPr id="113" name="Google Shape;113;p28"/>
            <p:cNvGrpSpPr/>
            <p:nvPr/>
          </p:nvGrpSpPr>
          <p:grpSpPr>
            <a:xfrm>
              <a:off x="5602375" y="0"/>
              <a:ext cx="3541625" cy="5235508"/>
              <a:chOff x="5602375" y="0"/>
              <a:chExt cx="3541625" cy="5235508"/>
            </a:xfrm>
          </p:grpSpPr>
          <p:pic>
            <p:nvPicPr>
              <p:cNvPr id="114" name="Google Shape;114;p28"/>
              <p:cNvPicPr preferRelativeResize="0"/>
              <p:nvPr/>
            </p:nvPicPr>
            <p:blipFill>
              <a:blip r:embed="rId4">
                <a:alphaModFix/>
              </a:blip>
              <a:stretch>
                <a:fillRect/>
              </a:stretch>
            </p:blipFill>
            <p:spPr>
              <a:xfrm>
                <a:off x="5602375" y="0"/>
                <a:ext cx="3541625" cy="2626739"/>
              </a:xfrm>
              <a:prstGeom prst="rect">
                <a:avLst/>
              </a:prstGeom>
              <a:noFill/>
              <a:ln>
                <a:noFill/>
              </a:ln>
            </p:spPr>
          </p:pic>
          <p:pic>
            <p:nvPicPr>
              <p:cNvPr id="115" name="Google Shape;115;p28"/>
              <p:cNvPicPr preferRelativeResize="0"/>
              <p:nvPr/>
            </p:nvPicPr>
            <p:blipFill>
              <a:blip r:embed="rId5">
                <a:alphaModFix/>
              </a:blip>
              <a:stretch>
                <a:fillRect/>
              </a:stretch>
            </p:blipFill>
            <p:spPr>
              <a:xfrm>
                <a:off x="5602375" y="2626752"/>
                <a:ext cx="3541624" cy="2608756"/>
              </a:xfrm>
              <a:prstGeom prst="rect">
                <a:avLst/>
              </a:prstGeom>
              <a:noFill/>
              <a:ln>
                <a:noFill/>
              </a:ln>
            </p:spPr>
          </p:pic>
          <p:sp>
            <p:nvSpPr>
              <p:cNvPr id="116" name="Google Shape;116;p28"/>
              <p:cNvSpPr/>
              <p:nvPr/>
            </p:nvSpPr>
            <p:spPr>
              <a:xfrm>
                <a:off x="6718750" y="3752075"/>
                <a:ext cx="1333500" cy="200400"/>
              </a:xfrm>
              <a:prstGeom prst="rect">
                <a:avLst/>
              </a:prstGeom>
              <a:solidFill>
                <a:srgbClr val="F7F8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17" name="Google Shape;117;p28"/>
            <p:cNvSpPr txBox="1"/>
            <p:nvPr/>
          </p:nvSpPr>
          <p:spPr>
            <a:xfrm>
              <a:off x="6645525" y="3673025"/>
              <a:ext cx="14553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085CF"/>
                  </a:solidFill>
                  <a:latin typeface="Calibri"/>
                  <a:ea typeface="Calibri"/>
                  <a:cs typeface="Calibri"/>
                  <a:sym typeface="Calibri"/>
                </a:rPr>
                <a:t>Redemption Link</a:t>
              </a:r>
              <a:endParaRPr b="1">
                <a:solidFill>
                  <a:srgbClr val="2085CF"/>
                </a:solidFill>
                <a:latin typeface="Calibri"/>
                <a:ea typeface="Calibri"/>
                <a:cs typeface="Calibri"/>
                <a:sym typeface="Calibri"/>
              </a:endParaRPr>
            </a:p>
          </p:txBody>
        </p:sp>
      </p:grpSp>
      <p:pic>
        <p:nvPicPr>
          <p:cNvPr id="118" name="Google Shape;118;p28"/>
          <p:cNvPicPr preferRelativeResize="0"/>
          <p:nvPr/>
        </p:nvPicPr>
        <p:blipFill>
          <a:blip r:embed="rId6">
            <a:alphaModFix/>
          </a:blip>
          <a:stretch>
            <a:fillRect/>
          </a:stretch>
        </p:blipFill>
        <p:spPr>
          <a:xfrm>
            <a:off x="-12" y="2433706"/>
            <a:ext cx="5602376" cy="838494"/>
          </a:xfrm>
          <a:prstGeom prst="rect">
            <a:avLst/>
          </a:prstGeom>
          <a:noFill/>
          <a:ln>
            <a:noFill/>
          </a:ln>
        </p:spPr>
      </p:pic>
      <p:sp>
        <p:nvSpPr>
          <p:cNvPr id="119" name="Google Shape;119;p28"/>
          <p:cNvSpPr/>
          <p:nvPr/>
        </p:nvSpPr>
        <p:spPr>
          <a:xfrm>
            <a:off x="3374550" y="3732826"/>
            <a:ext cx="2510190" cy="1260036"/>
          </a:xfrm>
          <a:prstGeom prst="irregularSeal1">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Your email will look like this:</a:t>
            </a:r>
            <a:endParaRPr b="1">
              <a:latin typeface="Calibri"/>
              <a:ea typeface="Calibri"/>
              <a:cs typeface="Calibri"/>
              <a:sym typeface="Calibri"/>
            </a:endParaRPr>
          </a:p>
        </p:txBody>
      </p:sp>
      <p:sp>
        <p:nvSpPr>
          <p:cNvPr id="120" name="Google Shape;120;p28"/>
          <p:cNvSpPr txBox="1"/>
          <p:nvPr/>
        </p:nvSpPr>
        <p:spPr>
          <a:xfrm>
            <a:off x="323350" y="3307175"/>
            <a:ext cx="5212500" cy="76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Please let us know if you cannot provide an email!</a:t>
            </a:r>
            <a:endParaRPr sz="1200"/>
          </a:p>
        </p:txBody>
      </p:sp>
      <p:sp>
        <p:nvSpPr>
          <p:cNvPr id="121" name="Google Shape;121;p28"/>
          <p:cNvSpPr/>
          <p:nvPr/>
        </p:nvSpPr>
        <p:spPr>
          <a:xfrm rot="399578">
            <a:off x="5449236" y="1950598"/>
            <a:ext cx="1640066" cy="803103"/>
          </a:xfrm>
          <a:prstGeom prst="rightArrow">
            <a:avLst>
              <a:gd fmla="val 77778"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This will reflect your earned amount!</a:t>
            </a:r>
            <a:endParaRPr b="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9"/>
          <p:cNvSpPr txBox="1"/>
          <p:nvPr/>
        </p:nvSpPr>
        <p:spPr>
          <a:xfrm>
            <a:off x="199650" y="-62525"/>
            <a:ext cx="87447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Calibri"/>
                <a:ea typeface="Calibri"/>
                <a:cs typeface="Calibri"/>
                <a:sym typeface="Calibri"/>
              </a:rPr>
              <a:t>Tango is a website where you can redeem your student’s Springboard </a:t>
            </a:r>
            <a:r>
              <a:rPr lang="en" sz="2200">
                <a:solidFill>
                  <a:schemeClr val="lt1"/>
                </a:solidFill>
                <a:latin typeface="Calibri"/>
                <a:ea typeface="Calibri"/>
                <a:cs typeface="Calibri"/>
                <a:sym typeface="Calibri"/>
              </a:rPr>
              <a:t>reward for different gift cards. See any you recognize?</a:t>
            </a:r>
            <a:endParaRPr sz="2200">
              <a:solidFill>
                <a:schemeClr val="lt1"/>
              </a:solidFill>
              <a:latin typeface="Calibri"/>
              <a:ea typeface="Calibri"/>
              <a:cs typeface="Calibri"/>
              <a:sym typeface="Calibri"/>
            </a:endParaRPr>
          </a:p>
        </p:txBody>
      </p:sp>
      <p:pic>
        <p:nvPicPr>
          <p:cNvPr id="127" name="Google Shape;127;p29"/>
          <p:cNvPicPr preferRelativeResize="0"/>
          <p:nvPr/>
        </p:nvPicPr>
        <p:blipFill rotWithShape="1">
          <a:blip r:embed="rId3">
            <a:alphaModFix/>
          </a:blip>
          <a:srcRect b="19806" l="73511" r="1939" t="8636"/>
          <a:stretch/>
        </p:blipFill>
        <p:spPr>
          <a:xfrm>
            <a:off x="3057650" y="882875"/>
            <a:ext cx="1492573" cy="1186025"/>
          </a:xfrm>
          <a:prstGeom prst="rect">
            <a:avLst/>
          </a:prstGeom>
          <a:noFill/>
          <a:ln>
            <a:noFill/>
          </a:ln>
        </p:spPr>
      </p:pic>
      <p:pic>
        <p:nvPicPr>
          <p:cNvPr id="128" name="Google Shape;128;p29"/>
          <p:cNvPicPr preferRelativeResize="0"/>
          <p:nvPr/>
        </p:nvPicPr>
        <p:blipFill rotWithShape="1">
          <a:blip r:embed="rId3">
            <a:alphaModFix/>
          </a:blip>
          <a:srcRect b="19499" l="0" r="74704" t="8944"/>
          <a:stretch/>
        </p:blipFill>
        <p:spPr>
          <a:xfrm>
            <a:off x="69138" y="892800"/>
            <a:ext cx="1522625" cy="1174150"/>
          </a:xfrm>
          <a:prstGeom prst="rect">
            <a:avLst/>
          </a:prstGeom>
          <a:noFill/>
          <a:ln>
            <a:noFill/>
          </a:ln>
        </p:spPr>
      </p:pic>
      <p:pic>
        <p:nvPicPr>
          <p:cNvPr id="129" name="Google Shape;129;p29"/>
          <p:cNvPicPr preferRelativeResize="0"/>
          <p:nvPr/>
        </p:nvPicPr>
        <p:blipFill rotWithShape="1">
          <a:blip r:embed="rId3">
            <a:alphaModFix/>
          </a:blip>
          <a:srcRect b="19497" l="24769" r="50682" t="8951"/>
          <a:stretch/>
        </p:blipFill>
        <p:spPr>
          <a:xfrm>
            <a:off x="1534825" y="882875"/>
            <a:ext cx="1502651" cy="1194006"/>
          </a:xfrm>
          <a:prstGeom prst="rect">
            <a:avLst/>
          </a:prstGeom>
          <a:noFill/>
          <a:ln>
            <a:noFill/>
          </a:ln>
        </p:spPr>
      </p:pic>
      <p:pic>
        <p:nvPicPr>
          <p:cNvPr id="130" name="Google Shape;130;p29"/>
          <p:cNvPicPr preferRelativeResize="0"/>
          <p:nvPr/>
        </p:nvPicPr>
        <p:blipFill rotWithShape="1">
          <a:blip r:embed="rId4">
            <a:alphaModFix/>
          </a:blip>
          <a:srcRect b="19128" l="59127" r="21565" t="8742"/>
          <a:stretch/>
        </p:blipFill>
        <p:spPr>
          <a:xfrm>
            <a:off x="4563375" y="874325"/>
            <a:ext cx="1489549" cy="1208950"/>
          </a:xfrm>
          <a:prstGeom prst="rect">
            <a:avLst/>
          </a:prstGeom>
          <a:noFill/>
          <a:ln>
            <a:noFill/>
          </a:ln>
        </p:spPr>
      </p:pic>
      <p:pic>
        <p:nvPicPr>
          <p:cNvPr id="131" name="Google Shape;131;p29"/>
          <p:cNvPicPr preferRelativeResize="0"/>
          <p:nvPr/>
        </p:nvPicPr>
        <p:blipFill rotWithShape="1">
          <a:blip r:embed="rId5">
            <a:alphaModFix/>
          </a:blip>
          <a:srcRect b="61976" l="33770" r="50062" t="1111"/>
          <a:stretch/>
        </p:blipFill>
        <p:spPr>
          <a:xfrm>
            <a:off x="6030600" y="851425"/>
            <a:ext cx="1535717" cy="1251000"/>
          </a:xfrm>
          <a:prstGeom prst="rect">
            <a:avLst/>
          </a:prstGeom>
          <a:noFill/>
          <a:ln>
            <a:noFill/>
          </a:ln>
        </p:spPr>
      </p:pic>
      <p:pic>
        <p:nvPicPr>
          <p:cNvPr id="132" name="Google Shape;132;p29"/>
          <p:cNvPicPr preferRelativeResize="0"/>
          <p:nvPr/>
        </p:nvPicPr>
        <p:blipFill rotWithShape="1">
          <a:blip r:embed="rId5">
            <a:alphaModFix/>
          </a:blip>
          <a:srcRect b="8737" l="82376" r="1139" t="55292"/>
          <a:stretch/>
        </p:blipFill>
        <p:spPr>
          <a:xfrm>
            <a:off x="7506775" y="851424"/>
            <a:ext cx="1568005" cy="1220700"/>
          </a:xfrm>
          <a:prstGeom prst="rect">
            <a:avLst/>
          </a:prstGeom>
          <a:noFill/>
          <a:ln>
            <a:noFill/>
          </a:ln>
        </p:spPr>
      </p:pic>
      <p:pic>
        <p:nvPicPr>
          <p:cNvPr id="133" name="Google Shape;133;p29"/>
          <p:cNvPicPr preferRelativeResize="0"/>
          <p:nvPr/>
        </p:nvPicPr>
        <p:blipFill rotWithShape="1">
          <a:blip r:embed="rId6">
            <a:alphaModFix/>
          </a:blip>
          <a:srcRect b="39905" l="65505" r="18060" t="36054"/>
          <a:stretch/>
        </p:blipFill>
        <p:spPr>
          <a:xfrm>
            <a:off x="69150" y="2076875"/>
            <a:ext cx="1502650" cy="1157389"/>
          </a:xfrm>
          <a:prstGeom prst="rect">
            <a:avLst/>
          </a:prstGeom>
          <a:noFill/>
          <a:ln>
            <a:noFill/>
          </a:ln>
        </p:spPr>
      </p:pic>
      <p:pic>
        <p:nvPicPr>
          <p:cNvPr id="134" name="Google Shape;134;p29"/>
          <p:cNvPicPr preferRelativeResize="0"/>
          <p:nvPr/>
        </p:nvPicPr>
        <p:blipFill rotWithShape="1">
          <a:blip r:embed="rId6">
            <a:alphaModFix/>
          </a:blip>
          <a:srcRect b="7005" l="33324" r="50242" t="68360"/>
          <a:stretch/>
        </p:blipFill>
        <p:spPr>
          <a:xfrm>
            <a:off x="3008700" y="2029550"/>
            <a:ext cx="1584977" cy="1251000"/>
          </a:xfrm>
          <a:prstGeom prst="rect">
            <a:avLst/>
          </a:prstGeom>
          <a:noFill/>
          <a:ln>
            <a:noFill/>
          </a:ln>
        </p:spPr>
      </p:pic>
      <p:pic>
        <p:nvPicPr>
          <p:cNvPr id="135" name="Google Shape;135;p29"/>
          <p:cNvPicPr preferRelativeResize="0"/>
          <p:nvPr/>
        </p:nvPicPr>
        <p:blipFill rotWithShape="1">
          <a:blip r:embed="rId6">
            <a:alphaModFix/>
          </a:blip>
          <a:srcRect b="39832" l="81776" r="1571" t="35942"/>
          <a:stretch/>
        </p:blipFill>
        <p:spPr>
          <a:xfrm>
            <a:off x="1528350" y="2066950"/>
            <a:ext cx="1535726" cy="1176355"/>
          </a:xfrm>
          <a:prstGeom prst="rect">
            <a:avLst/>
          </a:prstGeom>
          <a:noFill/>
          <a:ln>
            <a:noFill/>
          </a:ln>
        </p:spPr>
      </p:pic>
      <p:pic>
        <p:nvPicPr>
          <p:cNvPr id="136" name="Google Shape;136;p29"/>
          <p:cNvPicPr preferRelativeResize="0"/>
          <p:nvPr/>
        </p:nvPicPr>
        <p:blipFill rotWithShape="1">
          <a:blip r:embed="rId7">
            <a:alphaModFix/>
          </a:blip>
          <a:srcRect b="74882" l="2504" r="77819" t="2160"/>
          <a:stretch/>
        </p:blipFill>
        <p:spPr>
          <a:xfrm>
            <a:off x="4550225" y="2055425"/>
            <a:ext cx="1522626" cy="1182006"/>
          </a:xfrm>
          <a:prstGeom prst="rect">
            <a:avLst/>
          </a:prstGeom>
          <a:noFill/>
          <a:ln>
            <a:noFill/>
          </a:ln>
        </p:spPr>
      </p:pic>
      <p:pic>
        <p:nvPicPr>
          <p:cNvPr id="137" name="Google Shape;137;p29"/>
          <p:cNvPicPr preferRelativeResize="0"/>
          <p:nvPr/>
        </p:nvPicPr>
        <p:blipFill rotWithShape="1">
          <a:blip r:embed="rId7">
            <a:alphaModFix/>
          </a:blip>
          <a:srcRect b="43415" l="21912" r="58413" t="32787"/>
          <a:stretch/>
        </p:blipFill>
        <p:spPr>
          <a:xfrm>
            <a:off x="6052925" y="2040250"/>
            <a:ext cx="1513400" cy="1217801"/>
          </a:xfrm>
          <a:prstGeom prst="rect">
            <a:avLst/>
          </a:prstGeom>
          <a:noFill/>
          <a:ln>
            <a:noFill/>
          </a:ln>
        </p:spPr>
      </p:pic>
      <p:pic>
        <p:nvPicPr>
          <p:cNvPr id="138" name="Google Shape;138;p29"/>
          <p:cNvPicPr preferRelativeResize="0"/>
          <p:nvPr/>
        </p:nvPicPr>
        <p:blipFill rotWithShape="1">
          <a:blip r:embed="rId7">
            <a:alphaModFix/>
          </a:blip>
          <a:srcRect b="6152" l="21796" r="58527" t="67062"/>
          <a:stretch/>
        </p:blipFill>
        <p:spPr>
          <a:xfrm>
            <a:off x="7498725" y="2023900"/>
            <a:ext cx="1576124" cy="1370675"/>
          </a:xfrm>
          <a:prstGeom prst="rect">
            <a:avLst/>
          </a:prstGeom>
          <a:noFill/>
          <a:ln>
            <a:noFill/>
          </a:ln>
        </p:spPr>
      </p:pic>
      <p:pic>
        <p:nvPicPr>
          <p:cNvPr id="139" name="Google Shape;139;p29"/>
          <p:cNvPicPr preferRelativeResize="0"/>
          <p:nvPr/>
        </p:nvPicPr>
        <p:blipFill rotWithShape="1">
          <a:blip r:embed="rId8">
            <a:alphaModFix/>
          </a:blip>
          <a:srcRect b="74559" l="81777" r="1789" t="1906"/>
          <a:stretch/>
        </p:blipFill>
        <p:spPr>
          <a:xfrm>
            <a:off x="69150" y="3234275"/>
            <a:ext cx="1522625" cy="1201800"/>
          </a:xfrm>
          <a:prstGeom prst="rect">
            <a:avLst/>
          </a:prstGeom>
          <a:noFill/>
          <a:ln>
            <a:noFill/>
          </a:ln>
        </p:spPr>
      </p:pic>
      <p:pic>
        <p:nvPicPr>
          <p:cNvPr id="140" name="Google Shape;140;p29"/>
          <p:cNvPicPr preferRelativeResize="0"/>
          <p:nvPr/>
        </p:nvPicPr>
        <p:blipFill rotWithShape="1">
          <a:blip r:embed="rId8">
            <a:alphaModFix/>
          </a:blip>
          <a:srcRect b="40284" l="81776" r="1571" t="35493"/>
          <a:stretch/>
        </p:blipFill>
        <p:spPr>
          <a:xfrm>
            <a:off x="4537100" y="3199700"/>
            <a:ext cx="1554601" cy="1246326"/>
          </a:xfrm>
          <a:prstGeom prst="rect">
            <a:avLst/>
          </a:prstGeom>
          <a:noFill/>
          <a:ln>
            <a:noFill/>
          </a:ln>
        </p:spPr>
      </p:pic>
      <p:pic>
        <p:nvPicPr>
          <p:cNvPr id="141" name="Google Shape;141;p29"/>
          <p:cNvPicPr preferRelativeResize="0"/>
          <p:nvPr/>
        </p:nvPicPr>
        <p:blipFill rotWithShape="1">
          <a:blip r:embed="rId9">
            <a:alphaModFix/>
          </a:blip>
          <a:srcRect b="37061" l="33797" r="49769" t="39158"/>
          <a:stretch/>
        </p:blipFill>
        <p:spPr>
          <a:xfrm>
            <a:off x="3008700" y="3230625"/>
            <a:ext cx="1603911" cy="1201800"/>
          </a:xfrm>
          <a:prstGeom prst="rect">
            <a:avLst/>
          </a:prstGeom>
          <a:noFill/>
          <a:ln>
            <a:noFill/>
          </a:ln>
        </p:spPr>
      </p:pic>
      <p:pic>
        <p:nvPicPr>
          <p:cNvPr id="142" name="Google Shape;142;p29"/>
          <p:cNvPicPr preferRelativeResize="0"/>
          <p:nvPr/>
        </p:nvPicPr>
        <p:blipFill rotWithShape="1">
          <a:blip r:embed="rId9">
            <a:alphaModFix/>
          </a:blip>
          <a:srcRect b="5359" l="49640" r="33926" t="70166"/>
          <a:stretch/>
        </p:blipFill>
        <p:spPr>
          <a:xfrm>
            <a:off x="6010600" y="3221175"/>
            <a:ext cx="1545526" cy="1236925"/>
          </a:xfrm>
          <a:prstGeom prst="rect">
            <a:avLst/>
          </a:prstGeom>
          <a:noFill/>
          <a:ln>
            <a:noFill/>
          </a:ln>
        </p:spPr>
      </p:pic>
      <p:pic>
        <p:nvPicPr>
          <p:cNvPr id="143" name="Google Shape;143;p29"/>
          <p:cNvPicPr preferRelativeResize="0"/>
          <p:nvPr/>
        </p:nvPicPr>
        <p:blipFill rotWithShape="1">
          <a:blip r:embed="rId9">
            <a:alphaModFix/>
          </a:blip>
          <a:srcRect b="5949" l="65862" r="17984" t="70270"/>
          <a:stretch/>
        </p:blipFill>
        <p:spPr>
          <a:xfrm>
            <a:off x="7515000" y="3229850"/>
            <a:ext cx="1545526" cy="1196101"/>
          </a:xfrm>
          <a:prstGeom prst="rect">
            <a:avLst/>
          </a:prstGeom>
          <a:noFill/>
          <a:ln>
            <a:noFill/>
          </a:ln>
        </p:spPr>
      </p:pic>
      <p:pic>
        <p:nvPicPr>
          <p:cNvPr id="144" name="Google Shape;144;p29"/>
          <p:cNvPicPr preferRelativeResize="0"/>
          <p:nvPr/>
        </p:nvPicPr>
        <p:blipFill rotWithShape="1">
          <a:blip r:embed="rId9">
            <a:alphaModFix/>
          </a:blip>
          <a:srcRect b="37061" l="1748" r="81817" t="39158"/>
          <a:stretch/>
        </p:blipFill>
        <p:spPr>
          <a:xfrm>
            <a:off x="1522400" y="3234275"/>
            <a:ext cx="1513399" cy="11944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0"/>
          <p:cNvSpPr txBox="1"/>
          <p:nvPr/>
        </p:nvSpPr>
        <p:spPr>
          <a:xfrm>
            <a:off x="132450" y="846750"/>
            <a:ext cx="8879100" cy="31452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b="1" lang="en" sz="2100">
                <a:latin typeface="Calibri"/>
                <a:ea typeface="Calibri"/>
                <a:cs typeface="Calibri"/>
                <a:sym typeface="Calibri"/>
              </a:rPr>
              <a:t>Restaurants:</a:t>
            </a:r>
            <a:r>
              <a:rPr lang="en" sz="2100">
                <a:latin typeface="Calibri"/>
                <a:ea typeface="Calibri"/>
                <a:cs typeface="Calibri"/>
                <a:sym typeface="Calibri"/>
              </a:rPr>
              <a:t> </a:t>
            </a:r>
            <a:r>
              <a:rPr lang="en" sz="1800">
                <a:latin typeface="Calibri"/>
                <a:ea typeface="Calibri"/>
                <a:cs typeface="Calibri"/>
                <a:sym typeface="Calibri"/>
              </a:rPr>
              <a:t>Applebee’s, Auntie Anne’s,Buffalo Wild Wings, Burger King, Carvel, Chili, Chipotle, Cinnabon, Coldstone, Domino’s, Dunkin,  iHop, Krispy Kreme, LongHorn Steakhouse, Olive Garden, Panera Bread, Papa John’s, Red Robin, Sonic, Subway, TGI Fridays, Taco Bell, Texas Roadhouse</a:t>
            </a:r>
            <a:endParaRPr sz="1800">
              <a:latin typeface="Calibri"/>
              <a:ea typeface="Calibri"/>
              <a:cs typeface="Calibri"/>
              <a:sym typeface="Calibri"/>
            </a:endParaRPr>
          </a:p>
          <a:p>
            <a:pPr indent="-361950" lvl="0" marL="457200" rtl="0" algn="l">
              <a:lnSpc>
                <a:spcPct val="115000"/>
              </a:lnSpc>
              <a:spcBef>
                <a:spcPts val="1000"/>
              </a:spcBef>
              <a:spcAft>
                <a:spcPts val="0"/>
              </a:spcAft>
              <a:buSzPts val="2100"/>
              <a:buChar char="●"/>
            </a:pPr>
            <a:r>
              <a:rPr b="1" lang="en" sz="2100">
                <a:latin typeface="Calibri"/>
                <a:ea typeface="Calibri"/>
                <a:cs typeface="Calibri"/>
                <a:sym typeface="Calibri"/>
              </a:rPr>
              <a:t>Retail:</a:t>
            </a:r>
            <a:r>
              <a:rPr lang="en" sz="2100">
                <a:latin typeface="Calibri"/>
                <a:ea typeface="Calibri"/>
                <a:cs typeface="Calibri"/>
                <a:sym typeface="Calibri"/>
              </a:rPr>
              <a:t> </a:t>
            </a:r>
            <a:r>
              <a:rPr lang="en" sz="1800">
                <a:latin typeface="Calibri"/>
                <a:ea typeface="Calibri"/>
                <a:cs typeface="Calibri"/>
                <a:sym typeface="Calibri"/>
              </a:rPr>
              <a:t>Amazon, Boscov’s, Best Buy, Walmart, JCPenney, GAP, Old Navy, Target, Macy’s Nike, TJMaxx, Marshalls, H&amp;M, Barnes &amp; Noble, Kohl’s, Carter’s, OshKosh B’Gosh</a:t>
            </a:r>
            <a:endParaRPr sz="1800">
              <a:latin typeface="Calibri"/>
              <a:ea typeface="Calibri"/>
              <a:cs typeface="Calibri"/>
              <a:sym typeface="Calibri"/>
            </a:endParaRPr>
          </a:p>
          <a:p>
            <a:pPr indent="-361950" lvl="0" marL="457200" rtl="0" algn="l">
              <a:lnSpc>
                <a:spcPct val="115000"/>
              </a:lnSpc>
              <a:spcBef>
                <a:spcPts val="1000"/>
              </a:spcBef>
              <a:spcAft>
                <a:spcPts val="0"/>
              </a:spcAft>
              <a:buSzPts val="2100"/>
              <a:buFont typeface="Calibri"/>
              <a:buChar char="●"/>
            </a:pPr>
            <a:r>
              <a:rPr b="1" lang="en" sz="2100">
                <a:latin typeface="Calibri"/>
                <a:ea typeface="Calibri"/>
                <a:cs typeface="Calibri"/>
                <a:sym typeface="Calibri"/>
              </a:rPr>
              <a:t>Apps, Games, and Technology:</a:t>
            </a:r>
            <a:r>
              <a:rPr lang="en" sz="2100">
                <a:latin typeface="Calibri"/>
                <a:ea typeface="Calibri"/>
                <a:cs typeface="Calibri"/>
                <a:sym typeface="Calibri"/>
              </a:rPr>
              <a:t> </a:t>
            </a:r>
            <a:r>
              <a:rPr lang="en" sz="1800">
                <a:latin typeface="Calibri"/>
                <a:ea typeface="Calibri"/>
                <a:cs typeface="Calibri"/>
                <a:sym typeface="Calibri"/>
              </a:rPr>
              <a:t>Amazon, Google Play, Grubhub, Apple Store, Nintendo, PlayStation, XBox, GameStop</a:t>
            </a:r>
            <a:endParaRPr sz="1800">
              <a:latin typeface="Calibri"/>
              <a:ea typeface="Calibri"/>
              <a:cs typeface="Calibri"/>
              <a:sym typeface="Calibri"/>
            </a:endParaRPr>
          </a:p>
          <a:p>
            <a:pPr indent="-361950" lvl="0" marL="457200" rtl="0" algn="l">
              <a:lnSpc>
                <a:spcPct val="115000"/>
              </a:lnSpc>
              <a:spcBef>
                <a:spcPts val="1000"/>
              </a:spcBef>
              <a:spcAft>
                <a:spcPts val="0"/>
              </a:spcAft>
              <a:buSzPts val="2100"/>
              <a:buFont typeface="Calibri"/>
              <a:buChar char="●"/>
            </a:pPr>
            <a:r>
              <a:rPr b="1" lang="en" sz="2100">
                <a:latin typeface="Calibri"/>
                <a:ea typeface="Calibri"/>
                <a:cs typeface="Calibri"/>
                <a:sym typeface="Calibri"/>
              </a:rPr>
              <a:t>Movie Theaters and Arcades:</a:t>
            </a:r>
            <a:r>
              <a:rPr lang="en" sz="2100">
                <a:latin typeface="Calibri"/>
                <a:ea typeface="Calibri"/>
                <a:cs typeface="Calibri"/>
                <a:sym typeface="Calibri"/>
              </a:rPr>
              <a:t> </a:t>
            </a:r>
            <a:r>
              <a:rPr lang="en" sz="1800">
                <a:latin typeface="Calibri"/>
                <a:ea typeface="Calibri"/>
                <a:cs typeface="Calibri"/>
                <a:sym typeface="Calibri"/>
              </a:rPr>
              <a:t>Cinemark, AMC, Regal, Dave and Busters</a:t>
            </a:r>
            <a:endParaRPr sz="1800">
              <a:latin typeface="Calibri"/>
              <a:ea typeface="Calibri"/>
              <a:cs typeface="Calibri"/>
              <a:sym typeface="Calibri"/>
            </a:endParaRPr>
          </a:p>
        </p:txBody>
      </p:sp>
      <p:sp>
        <p:nvSpPr>
          <p:cNvPr id="150" name="Google Shape;150;p30"/>
          <p:cNvSpPr txBox="1"/>
          <p:nvPr/>
        </p:nvSpPr>
        <p:spPr>
          <a:xfrm>
            <a:off x="199650" y="-62525"/>
            <a:ext cx="87447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Calibri"/>
                <a:ea typeface="Calibri"/>
                <a:cs typeface="Calibri"/>
                <a:sym typeface="Calibri"/>
              </a:rPr>
              <a:t>Tango has multiple gift cards from retail and online stores and restaurants! See below for a general list!</a:t>
            </a:r>
            <a:endParaRPr sz="22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1"/>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How does </a:t>
            </a:r>
            <a:r>
              <a:rPr lang="en" sz="2500">
                <a:solidFill>
                  <a:schemeClr val="lt1"/>
                </a:solidFill>
                <a:latin typeface="Calibri"/>
                <a:ea typeface="Calibri"/>
                <a:cs typeface="Calibri"/>
                <a:sym typeface="Calibri"/>
              </a:rPr>
              <a:t>Tango work? </a:t>
            </a:r>
            <a:endParaRPr sz="2500">
              <a:solidFill>
                <a:schemeClr val="lt1"/>
              </a:solidFill>
              <a:latin typeface="Calibri"/>
              <a:ea typeface="Calibri"/>
              <a:cs typeface="Calibri"/>
              <a:sym typeface="Calibri"/>
            </a:endParaRPr>
          </a:p>
        </p:txBody>
      </p:sp>
      <p:sp>
        <p:nvSpPr>
          <p:cNvPr id="156" name="Google Shape;156;p31"/>
          <p:cNvSpPr txBox="1"/>
          <p:nvPr/>
        </p:nvSpPr>
        <p:spPr>
          <a:xfrm>
            <a:off x="189163" y="3614025"/>
            <a:ext cx="8765700" cy="7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Follow along with the video and try it yourself!</a:t>
            </a:r>
            <a:endParaRPr sz="2600">
              <a:latin typeface="Calibri"/>
              <a:ea typeface="Calibri"/>
              <a:cs typeface="Calibri"/>
              <a:sym typeface="Calibri"/>
            </a:endParaRPr>
          </a:p>
          <a:p>
            <a:pPr indent="0" lvl="0" marL="0" rtl="0" algn="ctr">
              <a:spcBef>
                <a:spcPts val="0"/>
              </a:spcBef>
              <a:spcAft>
                <a:spcPts val="0"/>
              </a:spcAft>
              <a:buNone/>
            </a:pPr>
            <a:r>
              <a:rPr lang="en" sz="2600">
                <a:latin typeface="Calibri"/>
                <a:ea typeface="Calibri"/>
                <a:cs typeface="Calibri"/>
                <a:sym typeface="Calibri"/>
              </a:rPr>
              <a:t>Visit the link: </a:t>
            </a:r>
            <a:r>
              <a:rPr lang="en" sz="2600" u="sng">
                <a:solidFill>
                  <a:schemeClr val="hlink"/>
                </a:solidFill>
                <a:latin typeface="Calibri"/>
                <a:ea typeface="Calibri"/>
                <a:cs typeface="Calibri"/>
                <a:sym typeface="Calibri"/>
                <a:hlinkClick r:id="rId3"/>
              </a:rPr>
              <a:t>tangocard.com/awesome-to-receive</a:t>
            </a:r>
            <a:r>
              <a:rPr lang="en" sz="2600">
                <a:latin typeface="Calibri"/>
                <a:ea typeface="Calibri"/>
                <a:cs typeface="Calibri"/>
                <a:sym typeface="Calibri"/>
              </a:rPr>
              <a:t> </a:t>
            </a:r>
            <a:endParaRPr sz="2600">
              <a:latin typeface="Calibri"/>
              <a:ea typeface="Calibri"/>
              <a:cs typeface="Calibri"/>
              <a:sym typeface="Calibri"/>
            </a:endParaRPr>
          </a:p>
        </p:txBody>
      </p:sp>
      <p:pic>
        <p:nvPicPr>
          <p:cNvPr id="157" name="Google Shape;157;p31" title="Reward Link Redemption Experience">
            <a:hlinkClick r:id="rId4"/>
          </p:cNvPr>
          <p:cNvPicPr preferRelativeResize="0"/>
          <p:nvPr/>
        </p:nvPicPr>
        <p:blipFill>
          <a:blip r:embed="rId5">
            <a:alphaModFix/>
          </a:blip>
          <a:stretch>
            <a:fillRect/>
          </a:stretch>
        </p:blipFill>
        <p:spPr>
          <a:xfrm>
            <a:off x="1994925" y="857250"/>
            <a:ext cx="5086350" cy="2861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