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8" r:id="rId4"/>
    <p:sldId id="260" r:id="rId5"/>
    <p:sldId id="262" r:id="rId6"/>
    <p:sldId id="264" r:id="rId7"/>
    <p:sldId id="266" r:id="rId8"/>
    <p:sldId id="268" r:id="rId9"/>
    <p:sldId id="269" r:id="rId10"/>
    <p:sldId id="273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Lato Light" panose="020F0502020204030203" pitchFamily="34" charset="0"/>
      <p:regular r:id="rId21"/>
      <p:bold r:id="rId22"/>
      <p:italic r:id="rId23"/>
      <p:boldItalic r:id="rId24"/>
    </p:embeddedFont>
    <p:embeddedFont>
      <p:font typeface="Questrial" pitchFamily="2" charset="0"/>
      <p:regular r:id="rId25"/>
    </p:embeddedFont>
    <p:embeddedFont>
      <p:font typeface="Short Stack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Wn9krM5Immhb7VLARMVr1s0+H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77511"/>
  </p:normalViewPr>
  <p:slideViewPr>
    <p:cSldViewPr snapToGrid="0">
      <p:cViewPr varScale="1">
        <p:scale>
          <a:sx n="81" d="100"/>
          <a:sy n="81" d="100"/>
        </p:scale>
        <p:origin x="10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139700"/>
            <a:ext cx="2767013" cy="1557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4" name="Google Shape;124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139700"/>
            <a:ext cx="2767013" cy="1557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6" name="Google Shape;136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/>
          </a:p>
        </p:txBody>
      </p:sp>
      <p:sp>
        <p:nvSpPr>
          <p:cNvPr id="147" name="Google Shape;147;p3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139700"/>
            <a:ext cx="2767013" cy="1557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rgbClr val="151B26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139700"/>
            <a:ext cx="2767013" cy="1557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139700"/>
            <a:ext cx="2767013" cy="1557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4" name="Google Shape;204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139700"/>
            <a:ext cx="2767013" cy="1557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f47ae23a9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df47ae23a9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df47ae23a9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139700"/>
            <a:ext cx="2767013" cy="1557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df47ae23a9_0_598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51" name="Google Shape;251;gdf47ae23a9_0_59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139700"/>
            <a:ext cx="2767013" cy="1557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7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2" name="Google Shape;312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304245" y="984728"/>
            <a:ext cx="2848800" cy="24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2"/>
          </p:nvPr>
        </p:nvSpPr>
        <p:spPr>
          <a:xfrm>
            <a:off x="288409" y="3412815"/>
            <a:ext cx="2842200" cy="13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3"/>
          </p:nvPr>
        </p:nvSpPr>
        <p:spPr>
          <a:xfrm>
            <a:off x="3187645" y="984728"/>
            <a:ext cx="2848800" cy="24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4"/>
          </p:nvPr>
        </p:nvSpPr>
        <p:spPr>
          <a:xfrm>
            <a:off x="6071044" y="984728"/>
            <a:ext cx="2848800" cy="24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5"/>
          </p:nvPr>
        </p:nvSpPr>
        <p:spPr>
          <a:xfrm>
            <a:off x="3178342" y="3412815"/>
            <a:ext cx="2842200" cy="13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6"/>
          </p:nvPr>
        </p:nvSpPr>
        <p:spPr>
          <a:xfrm>
            <a:off x="6058475" y="3412815"/>
            <a:ext cx="2842200" cy="13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all out Bubbles">
  <p:cSld name="3_Call out Bubble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800"/>
              <a:buFont typeface="Calibri"/>
              <a:buNone/>
              <a:defRPr sz="3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/>
          <p:nvPr/>
        </p:nvSpPr>
        <p:spPr>
          <a:xfrm flipH="1">
            <a:off x="5305117" y="2837699"/>
            <a:ext cx="2977800" cy="1584600"/>
          </a:xfrm>
          <a:prstGeom prst="wedgeRoundRectCallout">
            <a:avLst>
              <a:gd name="adj1" fmla="val -37634"/>
              <a:gd name="adj2" fmla="val 67223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0"/>
          <p:cNvSpPr/>
          <p:nvPr/>
        </p:nvSpPr>
        <p:spPr>
          <a:xfrm>
            <a:off x="918400" y="3240850"/>
            <a:ext cx="4014900" cy="1238700"/>
          </a:xfrm>
          <a:prstGeom prst="wedgeRoundRectCallout">
            <a:avLst>
              <a:gd name="adj1" fmla="val -39583"/>
              <a:gd name="adj2" fmla="val 7050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0"/>
          <p:cNvSpPr/>
          <p:nvPr/>
        </p:nvSpPr>
        <p:spPr>
          <a:xfrm rot="10800000" flipH="1">
            <a:off x="403480" y="1866719"/>
            <a:ext cx="2679000" cy="1238700"/>
          </a:xfrm>
          <a:prstGeom prst="wedgeRoundRectCallout">
            <a:avLst>
              <a:gd name="adj1" fmla="val -40312"/>
              <a:gd name="adj2" fmla="val 75317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0"/>
          <p:cNvSpPr/>
          <p:nvPr/>
        </p:nvSpPr>
        <p:spPr>
          <a:xfrm rot="10800000" flipH="1">
            <a:off x="6127668" y="1547289"/>
            <a:ext cx="2679000" cy="1151700"/>
          </a:xfrm>
          <a:prstGeom prst="wedgeRoundRectCallout">
            <a:avLst>
              <a:gd name="adj1" fmla="val -43095"/>
              <a:gd name="adj2" fmla="val 8013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0"/>
          <p:cNvSpPr/>
          <p:nvPr/>
        </p:nvSpPr>
        <p:spPr>
          <a:xfrm>
            <a:off x="3232568" y="1126168"/>
            <a:ext cx="2679000" cy="1554600"/>
          </a:xfrm>
          <a:prstGeom prst="wedgeRoundRectCallout">
            <a:avLst>
              <a:gd name="adj1" fmla="val -41982"/>
              <a:gd name="adj2" fmla="val 76540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0"/>
          <p:cNvSpPr txBox="1"/>
          <p:nvPr/>
        </p:nvSpPr>
        <p:spPr>
          <a:xfrm>
            <a:off x="224620" y="1108637"/>
            <a:ext cx="26289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#askyourchild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1028700" y="3310840"/>
            <a:ext cx="39525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2"/>
          </p:nvPr>
        </p:nvSpPr>
        <p:spPr>
          <a:xfrm>
            <a:off x="387449" y="1866865"/>
            <a:ext cx="27408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3"/>
          </p:nvPr>
        </p:nvSpPr>
        <p:spPr>
          <a:xfrm>
            <a:off x="3279017" y="1162944"/>
            <a:ext cx="2664600" cy="1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4"/>
          </p:nvPr>
        </p:nvSpPr>
        <p:spPr>
          <a:xfrm>
            <a:off x="5408749" y="2877008"/>
            <a:ext cx="2909100" cy="15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5"/>
          </p:nvPr>
        </p:nvSpPr>
        <p:spPr>
          <a:xfrm>
            <a:off x="6127667" y="1547217"/>
            <a:ext cx="27156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800"/>
              <a:buFont typeface="Calibri"/>
              <a:buNone/>
              <a:defRPr sz="3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xfrm>
            <a:off x="888771" y="1269206"/>
            <a:ext cx="3623100" cy="30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2"/>
          </p:nvPr>
        </p:nvSpPr>
        <p:spPr>
          <a:xfrm>
            <a:off x="4687815" y="1269206"/>
            <a:ext cx="3567300" cy="3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title"/>
          </p:nvPr>
        </p:nvSpPr>
        <p:spPr>
          <a:xfrm>
            <a:off x="2652512" y="0"/>
            <a:ext cx="4262700" cy="11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1"/>
          </p:nvPr>
        </p:nvSpPr>
        <p:spPr>
          <a:xfrm>
            <a:off x="0" y="170616"/>
            <a:ext cx="26229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2"/>
          </p:nvPr>
        </p:nvSpPr>
        <p:spPr>
          <a:xfrm>
            <a:off x="0" y="1183481"/>
            <a:ext cx="26526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71BA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71B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71B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3"/>
          </p:nvPr>
        </p:nvSpPr>
        <p:spPr>
          <a:xfrm>
            <a:off x="-29765" y="2994422"/>
            <a:ext cx="26526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71BA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71B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71B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4"/>
          </p:nvPr>
        </p:nvSpPr>
        <p:spPr>
          <a:xfrm>
            <a:off x="2843213" y="1458516"/>
            <a:ext cx="6105600" cy="31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2652512" y="0"/>
            <a:ext cx="4262700" cy="11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2652512" y="0"/>
            <a:ext cx="4262700" cy="11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2652512" y="0"/>
            <a:ext cx="4262700" cy="11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, pic, text, content box">
  <p:cSld name="4_Title, pic, text, content box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2941248" y="1426046"/>
            <a:ext cx="58299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5"/>
          <p:cNvSpPr>
            <a:spLocks noGrp="1"/>
          </p:cNvSpPr>
          <p:nvPr>
            <p:ph type="pic" idx="2"/>
          </p:nvPr>
        </p:nvSpPr>
        <p:spPr>
          <a:xfrm>
            <a:off x="342859" y="393552"/>
            <a:ext cx="1885800" cy="22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3"/>
          </p:nvPr>
        </p:nvSpPr>
        <p:spPr>
          <a:xfrm>
            <a:off x="240631" y="2741451"/>
            <a:ext cx="2117700" cy="1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1600"/>
              <a:buFont typeface="Noto Sans Symbols"/>
              <a:buChar char="❑"/>
              <a:defRPr sz="21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title"/>
          </p:nvPr>
        </p:nvSpPr>
        <p:spPr>
          <a:xfrm>
            <a:off x="2652512" y="0"/>
            <a:ext cx="4262700" cy="11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, 2 content boxes">
  <p:cSld name="4_text, 2 content boxe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2652512" y="0"/>
            <a:ext cx="4262700" cy="11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1"/>
          </p:nvPr>
        </p:nvSpPr>
        <p:spPr>
          <a:xfrm>
            <a:off x="2941249" y="1426046"/>
            <a:ext cx="3394800" cy="25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2"/>
          </p:nvPr>
        </p:nvSpPr>
        <p:spPr>
          <a:xfrm>
            <a:off x="180475" y="1183004"/>
            <a:ext cx="2249400" cy="3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600"/>
              <a:buFont typeface="Noto Sans Symbols"/>
              <a:buChar char="❑"/>
              <a:defRPr sz="21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3"/>
          </p:nvPr>
        </p:nvSpPr>
        <p:spPr>
          <a:xfrm>
            <a:off x="6475885" y="1426045"/>
            <a:ext cx="2247000" cy="25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GTitle. Leveled Text, Pic">
  <p:cSld name="Blank PGTitle. Leveled Text, Pic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>
            <a:spLocks noGrp="1"/>
          </p:cNvSpPr>
          <p:nvPr>
            <p:ph type="pic" idx="2"/>
          </p:nvPr>
        </p:nvSpPr>
        <p:spPr>
          <a:xfrm>
            <a:off x="6107113" y="1265635"/>
            <a:ext cx="2690700" cy="28230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193676" y="1265635"/>
            <a:ext cx="5913300" cy="28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800"/>
              <a:buFont typeface="Calibri"/>
              <a:buNone/>
              <a:defRPr sz="3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>
  <p:cSld name="1_Agend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>
            <a:spLocks noGrp="1"/>
          </p:cNvSpPr>
          <p:nvPr>
            <p:ph type="pic" idx="2"/>
          </p:nvPr>
        </p:nvSpPr>
        <p:spPr>
          <a:xfrm>
            <a:off x="3978924" y="1389974"/>
            <a:ext cx="4933800" cy="28230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1245438" y="1117351"/>
            <a:ext cx="25455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3"/>
          </p:nvPr>
        </p:nvSpPr>
        <p:spPr>
          <a:xfrm>
            <a:off x="1245439" y="1990080"/>
            <a:ext cx="25455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4"/>
          </p:nvPr>
        </p:nvSpPr>
        <p:spPr>
          <a:xfrm>
            <a:off x="1245438" y="2862809"/>
            <a:ext cx="25455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800"/>
              <a:buFont typeface="Calibri"/>
              <a:buNone/>
              <a:defRPr sz="3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5"/>
          </p:nvPr>
        </p:nvSpPr>
        <p:spPr>
          <a:xfrm>
            <a:off x="1245438" y="3744059"/>
            <a:ext cx="2724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6"/>
          </p:nvPr>
        </p:nvSpPr>
        <p:spPr>
          <a:xfrm>
            <a:off x="518434" y="1126883"/>
            <a:ext cx="43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sz="53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7"/>
          </p:nvPr>
        </p:nvSpPr>
        <p:spPr>
          <a:xfrm>
            <a:off x="519969" y="2117077"/>
            <a:ext cx="569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sz="53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8"/>
          </p:nvPr>
        </p:nvSpPr>
        <p:spPr>
          <a:xfrm>
            <a:off x="518434" y="2954875"/>
            <a:ext cx="5967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sz="53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9"/>
          </p:nvPr>
        </p:nvSpPr>
        <p:spPr>
          <a:xfrm>
            <a:off x="518434" y="3872060"/>
            <a:ext cx="4938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sz="53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elcome 3 Points, Pic">
  <p:cSld name="1_Welcome 3 Points, Pic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800"/>
              <a:buFont typeface="Calibri"/>
              <a:buNone/>
              <a:defRPr sz="3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>
            <a:spLocks noGrp="1"/>
          </p:cNvSpPr>
          <p:nvPr>
            <p:ph type="pic" idx="2"/>
          </p:nvPr>
        </p:nvSpPr>
        <p:spPr>
          <a:xfrm>
            <a:off x="3978924" y="1125686"/>
            <a:ext cx="4933800" cy="3329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1245438" y="1117351"/>
            <a:ext cx="25455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3"/>
          </p:nvPr>
        </p:nvSpPr>
        <p:spPr>
          <a:xfrm>
            <a:off x="1245439" y="2275830"/>
            <a:ext cx="25455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4"/>
          </p:nvPr>
        </p:nvSpPr>
        <p:spPr>
          <a:xfrm>
            <a:off x="1245439" y="3465106"/>
            <a:ext cx="25455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5"/>
          </p:nvPr>
        </p:nvSpPr>
        <p:spPr>
          <a:xfrm>
            <a:off x="428625" y="3463429"/>
            <a:ext cx="714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sz="53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6"/>
          </p:nvPr>
        </p:nvSpPr>
        <p:spPr>
          <a:xfrm>
            <a:off x="428625" y="2316804"/>
            <a:ext cx="714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sz="53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7"/>
          </p:nvPr>
        </p:nvSpPr>
        <p:spPr>
          <a:xfrm>
            <a:off x="428625" y="1145926"/>
            <a:ext cx="714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sz="53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>
            <a:spLocks noGrp="1"/>
          </p:cNvSpPr>
          <p:nvPr>
            <p:ph type="pic" idx="2"/>
          </p:nvPr>
        </p:nvSpPr>
        <p:spPr>
          <a:xfrm>
            <a:off x="2730867" y="1355064"/>
            <a:ext cx="3874800" cy="28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800"/>
              <a:buFont typeface="Calibri"/>
              <a:buNone/>
              <a:defRPr sz="3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1"/>
          </p:nvPr>
        </p:nvSpPr>
        <p:spPr>
          <a:xfrm>
            <a:off x="197074" y="2604945"/>
            <a:ext cx="29841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3"/>
          </p:nvPr>
        </p:nvSpPr>
        <p:spPr>
          <a:xfrm>
            <a:off x="5715749" y="2604945"/>
            <a:ext cx="29841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, Pic">
  <p:cSld name="2_Title, Pic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>
            <a:spLocks noGrp="1"/>
          </p:cNvSpPr>
          <p:nvPr>
            <p:ph type="pic" idx="2"/>
          </p:nvPr>
        </p:nvSpPr>
        <p:spPr>
          <a:xfrm>
            <a:off x="2199132" y="1116831"/>
            <a:ext cx="4745700" cy="33192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800"/>
              <a:buFont typeface="Calibri"/>
              <a:buNone/>
              <a:defRPr sz="3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800"/>
              <a:buFont typeface="Calibri"/>
              <a:buNone/>
              <a:defRPr sz="3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315794" y="1304662"/>
            <a:ext cx="4806600" cy="2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2"/>
          </p:nvPr>
        </p:nvSpPr>
        <p:spPr>
          <a:xfrm>
            <a:off x="5386760" y="1358504"/>
            <a:ext cx="3332700" cy="2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2 content boxes">
  <p:cSld name="3_Title, 2 content boxe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2860" y="4684825"/>
            <a:ext cx="232447" cy="370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18"/>
          <p:cNvCxnSpPr/>
          <p:nvPr/>
        </p:nvCxnSpPr>
        <p:spPr>
          <a:xfrm>
            <a:off x="-22797" y="4925576"/>
            <a:ext cx="15618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56;p18"/>
          <p:cNvCxnSpPr/>
          <p:nvPr/>
        </p:nvCxnSpPr>
        <p:spPr>
          <a:xfrm>
            <a:off x="5715749" y="4924425"/>
            <a:ext cx="15618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57;p18"/>
          <p:cNvCxnSpPr/>
          <p:nvPr/>
        </p:nvCxnSpPr>
        <p:spPr>
          <a:xfrm>
            <a:off x="7590115" y="4938016"/>
            <a:ext cx="15618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" name="Google Shape;5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961" y="4647133"/>
            <a:ext cx="368977" cy="40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956" y="4647133"/>
            <a:ext cx="515810" cy="4616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18"/>
          <p:cNvCxnSpPr/>
          <p:nvPr/>
        </p:nvCxnSpPr>
        <p:spPr>
          <a:xfrm>
            <a:off x="1717158" y="4924425"/>
            <a:ext cx="15618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" name="Google Shape;61;p18"/>
          <p:cNvCxnSpPr/>
          <p:nvPr/>
        </p:nvCxnSpPr>
        <p:spPr>
          <a:xfrm>
            <a:off x="3694162" y="4924425"/>
            <a:ext cx="15618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2" name="Google Shape;6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3705" y="4743309"/>
            <a:ext cx="397417" cy="37346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800"/>
              <a:buFont typeface="Calibri"/>
              <a:buNone/>
              <a:defRPr sz="3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5818" y="1169194"/>
            <a:ext cx="3437700" cy="3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2"/>
          </p:nvPr>
        </p:nvSpPr>
        <p:spPr>
          <a:xfrm>
            <a:off x="4870564" y="1169193"/>
            <a:ext cx="3437700" cy="3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800"/>
              <a:buFont typeface="Calibri"/>
              <a:buNone/>
              <a:defRPr sz="3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4146185" y="1172642"/>
            <a:ext cx="4626300" cy="30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2"/>
          </p:nvPr>
        </p:nvSpPr>
        <p:spPr>
          <a:xfrm>
            <a:off x="1245438" y="1203076"/>
            <a:ext cx="25455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3"/>
          </p:nvPr>
        </p:nvSpPr>
        <p:spPr>
          <a:xfrm>
            <a:off x="1245439" y="2275830"/>
            <a:ext cx="25455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4"/>
          </p:nvPr>
        </p:nvSpPr>
        <p:spPr>
          <a:xfrm>
            <a:off x="1245439" y="3379381"/>
            <a:ext cx="25455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5"/>
          </p:nvPr>
        </p:nvSpPr>
        <p:spPr>
          <a:xfrm>
            <a:off x="523875" y="1211411"/>
            <a:ext cx="6354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sz="53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6"/>
          </p:nvPr>
        </p:nvSpPr>
        <p:spPr>
          <a:xfrm>
            <a:off x="523873" y="2280595"/>
            <a:ext cx="6354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sz="53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7"/>
          </p:nvPr>
        </p:nvSpPr>
        <p:spPr>
          <a:xfrm>
            <a:off x="523873" y="3379380"/>
            <a:ext cx="6354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sz="53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FB6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0" y="-8315"/>
            <a:ext cx="9144000" cy="9549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7;p8"/>
          <p:cNvCxnSpPr/>
          <p:nvPr/>
        </p:nvCxnSpPr>
        <p:spPr>
          <a:xfrm>
            <a:off x="-3503" y="945633"/>
            <a:ext cx="9144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8;p8"/>
          <p:cNvSpPr txBox="1"/>
          <p:nvPr/>
        </p:nvSpPr>
        <p:spPr>
          <a:xfrm>
            <a:off x="0" y="1"/>
            <a:ext cx="91440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15196" y="88124"/>
            <a:ext cx="2112264" cy="6425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>
            <a:off x="0" y="0"/>
            <a:ext cx="2652600" cy="51435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11"/>
          <p:cNvCxnSpPr/>
          <p:nvPr/>
        </p:nvCxnSpPr>
        <p:spPr>
          <a:xfrm>
            <a:off x="2652513" y="0"/>
            <a:ext cx="0" cy="51435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15196" y="4393061"/>
            <a:ext cx="2112264" cy="64255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 txBox="1">
            <a:spLocks noGrp="1"/>
          </p:cNvSpPr>
          <p:nvPr>
            <p:ph type="title"/>
          </p:nvPr>
        </p:nvSpPr>
        <p:spPr>
          <a:xfrm>
            <a:off x="2652512" y="0"/>
            <a:ext cx="4262700" cy="11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"/>
          <p:cNvSpPr txBox="1">
            <a:spLocks noGrp="1"/>
          </p:cNvSpPr>
          <p:nvPr>
            <p:ph type="ctrTitle"/>
          </p:nvPr>
        </p:nvSpPr>
        <p:spPr>
          <a:xfrm>
            <a:off x="350075" y="1563449"/>
            <a:ext cx="8520600" cy="276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zh-CN" altLang="en-US" sz="6600" dirty="0">
                <a:solidFill>
                  <a:srgbClr val="0070C0"/>
                </a:solidFill>
              </a:rPr>
              <a:t>慶祝</a:t>
            </a:r>
            <a:r>
              <a:rPr lang="zh-TW" sz="6600" dirty="0">
                <a:solidFill>
                  <a:srgbClr val="0070C0"/>
                </a:solidFill>
              </a:rPr>
              <a:t>學習</a:t>
            </a:r>
            <a:r>
              <a:rPr lang="zh-CN" altLang="en-US" sz="6600">
                <a:solidFill>
                  <a:srgbClr val="0070C0"/>
                </a:solidFill>
              </a:rPr>
              <a:t>成就</a:t>
            </a:r>
            <a:endParaRPr sz="54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zh-TW" sz="5400" dirty="0">
                <a:solidFill>
                  <a:srgbClr val="92D050"/>
                </a:solidFill>
              </a:rPr>
              <a:t>恭喜學生和家長！</a:t>
            </a:r>
            <a:endParaRPr sz="4400" b="0" i="0" u="none" strike="noStrike" cap="none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>
            <a:spLocks noGrp="1"/>
          </p:cNvSpPr>
          <p:nvPr>
            <p:ph type="ctrTitle"/>
          </p:nvPr>
        </p:nvSpPr>
        <p:spPr>
          <a:xfrm>
            <a:off x="350075" y="1563450"/>
            <a:ext cx="8520600" cy="3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zh-TW" sz="2400" dirty="0">
                <a:solidFill>
                  <a:srgbClr val="0070C0"/>
                </a:solidFill>
              </a:rPr>
              <a:t>學生和家長們</a:t>
            </a:r>
            <a:r>
              <a:rPr lang="zh-CN" altLang="en-US" sz="2400" dirty="0">
                <a:solidFill>
                  <a:srgbClr val="0070C0"/>
                </a:solidFill>
              </a:rPr>
              <a:t>，</a:t>
            </a:r>
            <a:r>
              <a:rPr lang="zh-TW" sz="2400" dirty="0">
                <a:solidFill>
                  <a:srgbClr val="0070C0"/>
                </a:solidFill>
              </a:rPr>
              <a:t>大家好</a:t>
            </a:r>
            <a:r>
              <a:rPr lang="zh-CN" altLang="en-US" sz="2400" dirty="0">
                <a:solidFill>
                  <a:srgbClr val="0070C0"/>
                </a:solidFill>
              </a:rPr>
              <a:t>！</a:t>
            </a:r>
            <a:br>
              <a:rPr lang="en-US" altLang="zh-TW" sz="2800" dirty="0"/>
            </a:br>
            <a:r>
              <a:rPr lang="zh-TW" sz="1600" dirty="0">
                <a:solidFill>
                  <a:srgbClr val="0070C0"/>
                </a:solidFill>
              </a:rPr>
              <a:t>祝賀</a:t>
            </a:r>
            <a:r>
              <a:rPr lang="zh-CN" altLang="en-US" sz="1600" dirty="0">
                <a:solidFill>
                  <a:srgbClr val="0070C0"/>
                </a:solidFill>
              </a:rPr>
              <a:t>你們透過</a:t>
            </a:r>
            <a:r>
              <a:rPr lang="zh-TW" sz="1600" dirty="0">
                <a:solidFill>
                  <a:srgbClr val="0070C0"/>
                </a:solidFill>
              </a:rPr>
              <a:t> Springboard Collaborative 取得的成就！作為一</a:t>
            </a:r>
            <a:r>
              <a:rPr lang="zh-CN" altLang="en-US" sz="1600" dirty="0">
                <a:solidFill>
                  <a:srgbClr val="0070C0"/>
                </a:solidFill>
              </a:rPr>
              <a:t>家</a:t>
            </a:r>
            <a:r>
              <a:rPr lang="zh-TW" sz="1600" dirty="0">
                <a:solidFill>
                  <a:srgbClr val="0070C0"/>
                </a:solidFill>
              </a:rPr>
              <a:t>組織，我們</a:t>
            </a:r>
            <a:r>
              <a:rPr lang="zh-CN" altLang="en-US" sz="1600" dirty="0">
                <a:solidFill>
                  <a:srgbClr val="0070C0"/>
                </a:solidFill>
              </a:rPr>
              <a:t>非常</a:t>
            </a:r>
            <a:r>
              <a:rPr lang="zh-TW" sz="1600" dirty="0">
                <a:solidFill>
                  <a:srgbClr val="0070C0"/>
                </a:solidFill>
              </a:rPr>
              <a:t>重視慶祝學</a:t>
            </a:r>
            <a:r>
              <a:rPr lang="zh-CN" altLang="en-US" sz="1600" dirty="0">
                <a:solidFill>
                  <a:srgbClr val="0070C0"/>
                </a:solidFill>
              </a:rPr>
              <a:t>生</a:t>
            </a:r>
            <a:r>
              <a:rPr lang="zh-TW" sz="1600" dirty="0">
                <a:solidFill>
                  <a:srgbClr val="0070C0"/>
                </a:solidFill>
              </a:rPr>
              <a:t>和家庭的成功，</a:t>
            </a:r>
            <a:r>
              <a:rPr lang="zh-CN" altLang="en-US" sz="1600" dirty="0">
                <a:solidFill>
                  <a:srgbClr val="0070C0"/>
                </a:solidFill>
              </a:rPr>
              <a:t>感謝</a:t>
            </a:r>
            <a:r>
              <a:rPr lang="zh-TW" sz="1600" dirty="0">
                <a:solidFill>
                  <a:srgbClr val="0070C0"/>
                </a:solidFill>
              </a:rPr>
              <a:t>他們與老師一起為培養</a:t>
            </a:r>
            <a:r>
              <a:rPr lang="zh-CN" altLang="en-US" sz="1600" dirty="0">
                <a:solidFill>
                  <a:srgbClr val="0070C0"/>
                </a:solidFill>
              </a:rPr>
              <a:t>出色</a:t>
            </a:r>
            <a:r>
              <a:rPr lang="zh-TW" sz="1600" dirty="0">
                <a:solidFill>
                  <a:srgbClr val="0070C0"/>
                </a:solidFill>
              </a:rPr>
              <a:t>的</a:t>
            </a:r>
            <a:r>
              <a:rPr lang="zh-CN" altLang="en-US" sz="1600" dirty="0">
                <a:solidFill>
                  <a:srgbClr val="0070C0"/>
                </a:solidFill>
              </a:rPr>
              <a:t>閱讀</a:t>
            </a:r>
            <a:r>
              <a:rPr lang="zh-TW" sz="1600" dirty="0">
                <a:solidFill>
                  <a:srgbClr val="0070C0"/>
                </a:solidFill>
              </a:rPr>
              <a:t>者</a:t>
            </a:r>
            <a:r>
              <a:rPr lang="zh-CN" altLang="en-US" sz="1600" dirty="0">
                <a:solidFill>
                  <a:srgbClr val="0070C0"/>
                </a:solidFill>
              </a:rPr>
              <a:t>而做出的努力</a:t>
            </a:r>
            <a:r>
              <a:rPr lang="zh-TW" sz="1600" dirty="0">
                <a:solidFill>
                  <a:srgbClr val="0070C0"/>
                </a:solidFill>
              </a:rPr>
              <a:t>。今天，我們將</a:t>
            </a:r>
            <a:r>
              <a:rPr lang="zh-CN" altLang="en-US" sz="1600" dirty="0">
                <a:solidFill>
                  <a:srgbClr val="0070C0"/>
                </a:solidFill>
              </a:rPr>
              <a:t>進行反思，繼續前行</a:t>
            </a:r>
            <a:r>
              <a:rPr lang="zh-TW" sz="1600" dirty="0">
                <a:solidFill>
                  <a:srgbClr val="0070C0"/>
                </a:solidFill>
              </a:rPr>
              <a:t>，共享在家</a:t>
            </a:r>
            <a:r>
              <a:rPr lang="zh-CN" altLang="en-US" sz="1600" dirty="0">
                <a:solidFill>
                  <a:srgbClr val="0070C0"/>
                </a:solidFill>
              </a:rPr>
              <a:t>裏可以</a:t>
            </a:r>
            <a:r>
              <a:rPr lang="zh-TW" sz="1600" dirty="0">
                <a:solidFill>
                  <a:srgbClr val="0070C0"/>
                </a:solidFill>
              </a:rPr>
              <a:t>使用的資源，並</a:t>
            </a:r>
            <a:r>
              <a:rPr lang="zh-CN" altLang="en-US" sz="1600" dirty="0">
                <a:solidFill>
                  <a:srgbClr val="0070C0"/>
                </a:solidFill>
              </a:rPr>
              <a:t>祝賀</a:t>
            </a:r>
            <a:r>
              <a:rPr lang="zh-TW" sz="1600" dirty="0">
                <a:solidFill>
                  <a:srgbClr val="0070C0"/>
                </a:solidFill>
              </a:rPr>
              <a:t>我們作為一個團隊共同所做的一切。與大家一起工作真是太愉快了。</a:t>
            </a:r>
            <a:r>
              <a:rPr lang="zh-CN" altLang="en-US" sz="1600" dirty="0">
                <a:solidFill>
                  <a:srgbClr val="0070C0"/>
                </a:solidFill>
              </a:rPr>
              <a:t>讓我們</a:t>
            </a:r>
            <a:r>
              <a:rPr lang="zh-TW" sz="1600" dirty="0">
                <a:solidFill>
                  <a:srgbClr val="0070C0"/>
                </a:solidFill>
              </a:rPr>
              <a:t>繼續</a:t>
            </a:r>
            <a:r>
              <a:rPr lang="zh-CN" altLang="en-US" sz="1600" dirty="0">
                <a:solidFill>
                  <a:srgbClr val="0070C0"/>
                </a:solidFill>
              </a:rPr>
              <a:t>不斷</a:t>
            </a:r>
            <a:r>
              <a:rPr lang="zh-TW" sz="1600" dirty="0">
                <a:solidFill>
                  <a:srgbClr val="0070C0"/>
                </a:solidFill>
              </a:rPr>
              <a:t>努力</a:t>
            </a:r>
            <a:r>
              <a:rPr lang="zh-CN" altLang="en-US" sz="1600" dirty="0">
                <a:solidFill>
                  <a:srgbClr val="0070C0"/>
                </a:solidFill>
              </a:rPr>
              <a:t>，取得更大的成功</a:t>
            </a:r>
            <a:r>
              <a:rPr lang="zh-TW" sz="1600" dirty="0">
                <a:solidFill>
                  <a:srgbClr val="0070C0"/>
                </a:solidFill>
              </a:rPr>
              <a:t>！ </a:t>
            </a:r>
            <a:br>
              <a:rPr lang="en-US" altLang="zh-TW" sz="1600" dirty="0">
                <a:solidFill>
                  <a:srgbClr val="0070C0"/>
                </a:solidFill>
              </a:rPr>
            </a:br>
            <a:br>
              <a:rPr lang="en-US" altLang="zh-TW" sz="1600" dirty="0">
                <a:solidFill>
                  <a:srgbClr val="0070C0"/>
                </a:solidFill>
              </a:rPr>
            </a:br>
            <a:r>
              <a:rPr lang="zh-CN" altLang="en-US" sz="1600" dirty="0">
                <a:solidFill>
                  <a:srgbClr val="0070C0"/>
                </a:solidFill>
              </a:rPr>
              <a:t>祝大家安好！</a:t>
            </a:r>
            <a:br>
              <a:rPr lang="en-US" altLang="zh-CN" sz="1600" dirty="0">
                <a:solidFill>
                  <a:srgbClr val="0070C0"/>
                </a:solidFill>
              </a:rPr>
            </a:br>
            <a:r>
              <a:rPr lang="en" sz="19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</a:t>
            </a:r>
            <a:endParaRPr sz="19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ctrTitle"/>
          </p:nvPr>
        </p:nvSpPr>
        <p:spPr>
          <a:xfrm>
            <a:off x="1" y="0"/>
            <a:ext cx="91440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AutoNum type="arabicPeriod"/>
            </a:pPr>
            <a:r>
              <a:rPr lang="zh-CN" altLang="en-US" dirty="0"/>
              <a:t>反思</a:t>
            </a:r>
            <a:endParaRPr dirty="0"/>
          </a:p>
        </p:txBody>
      </p:sp>
      <p:sp>
        <p:nvSpPr>
          <p:cNvPr id="151" name="Google Shape;151;p3"/>
          <p:cNvSpPr/>
          <p:nvPr/>
        </p:nvSpPr>
        <p:spPr>
          <a:xfrm rot="5400000" flipH="1">
            <a:off x="516854" y="1034685"/>
            <a:ext cx="1785024" cy="22386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309575" y="1294327"/>
            <a:ext cx="2219100" cy="14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zh-TW" sz="2000" dirty="0">
                <a:solidFill>
                  <a:schemeClr val="bg1"/>
                </a:solidFill>
              </a:rPr>
              <a:t>說出您為提高閱讀能力而學到的 3 項技能/</a:t>
            </a:r>
            <a:r>
              <a:rPr lang="zh-CN" altLang="en-US" sz="2000" dirty="0">
                <a:solidFill>
                  <a:schemeClr val="bg1"/>
                </a:solidFill>
              </a:rPr>
              <a:t>教訓。</a:t>
            </a:r>
            <a:endParaRPr sz="7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" name="Google Shape;153;p3"/>
          <p:cNvSpPr/>
          <p:nvPr/>
        </p:nvSpPr>
        <p:spPr>
          <a:xfrm rot="5400000" flipH="1">
            <a:off x="3610930" y="1066685"/>
            <a:ext cx="1785024" cy="22386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3384112" y="1522500"/>
            <a:ext cx="22191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zh-TW" sz="2000" dirty="0">
                <a:solidFill>
                  <a:schemeClr val="bg1"/>
                </a:solidFill>
              </a:rPr>
              <a:t>說出 2 件讓您感到自豪的事情！</a:t>
            </a:r>
            <a:endParaRPr sz="7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5" name="Google Shape;155;p3"/>
          <p:cNvSpPr/>
          <p:nvPr/>
        </p:nvSpPr>
        <p:spPr>
          <a:xfrm rot="5400000" flipH="1">
            <a:off x="6685455" y="1066685"/>
            <a:ext cx="1785024" cy="22386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6458637" y="1522500"/>
            <a:ext cx="22191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zh-TW" sz="2000" dirty="0">
                <a:solidFill>
                  <a:schemeClr val="bg1"/>
                </a:solidFill>
              </a:rPr>
              <a:t>說出一件您在家</a:t>
            </a:r>
            <a:r>
              <a:rPr lang="zh-CN" altLang="en-US" sz="2000" dirty="0">
                <a:solidFill>
                  <a:schemeClr val="bg1"/>
                </a:solidFill>
              </a:rPr>
              <a:t>裏要</a:t>
            </a:r>
            <a:r>
              <a:rPr lang="zh-TW" sz="2000" dirty="0">
                <a:solidFill>
                  <a:schemeClr val="bg1"/>
                </a:solidFill>
              </a:rPr>
              <a:t>繼續做的事情。</a:t>
            </a:r>
            <a:endParaRPr sz="7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9351" y="4439702"/>
            <a:ext cx="595857" cy="59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" descr="A picture containing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376" y="3192743"/>
            <a:ext cx="653853" cy="197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" descr="A picture containing tab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5650" y="3192743"/>
            <a:ext cx="635563" cy="197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" descr="A close up of a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69481" y="3197316"/>
            <a:ext cx="672142" cy="197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 txBox="1">
            <a:spLocks noGrp="1"/>
          </p:cNvSpPr>
          <p:nvPr>
            <p:ph type="body" idx="3"/>
          </p:nvPr>
        </p:nvSpPr>
        <p:spPr>
          <a:xfrm>
            <a:off x="-29765" y="2613422"/>
            <a:ext cx="26526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100"/>
              <a:buNone/>
            </a:pPr>
            <a:r>
              <a:rPr lang="en" sz="3600" b="1" dirty="0"/>
              <a:t>2. </a:t>
            </a:r>
            <a:r>
              <a:rPr lang="zh-CN" altLang="en-US" sz="3200" dirty="0">
                <a:solidFill>
                  <a:srgbClr val="0070C0"/>
                </a:solidFill>
              </a:rPr>
              <a:t>繼續前行</a:t>
            </a:r>
            <a:endParaRPr sz="3600" dirty="0"/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3">
            <a:alphaModFix/>
          </a:blip>
          <a:srcRect l="7767" t="10079" r="7426" b="14591"/>
          <a:stretch/>
        </p:blipFill>
        <p:spPr>
          <a:xfrm>
            <a:off x="292215" y="1705316"/>
            <a:ext cx="739368" cy="65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8453" y="1846075"/>
            <a:ext cx="544689" cy="58596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 txBox="1"/>
          <p:nvPr/>
        </p:nvSpPr>
        <p:spPr>
          <a:xfrm>
            <a:off x="3935425" y="18225"/>
            <a:ext cx="3819300" cy="12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zh-CN" altLang="en-US" sz="2400" dirty="0">
                <a:solidFill>
                  <a:srgbClr val="0070C0"/>
                </a:solidFill>
              </a:rPr>
              <a:t>您</a:t>
            </a:r>
            <a:r>
              <a:rPr lang="zh-TW" sz="2400" dirty="0">
                <a:solidFill>
                  <a:srgbClr val="0070C0"/>
                </a:solidFill>
              </a:rPr>
              <a:t>將如何利用學到的技能來提高閱讀能力？</a:t>
            </a:r>
            <a:endParaRPr sz="18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"/>
          <p:cNvSpPr/>
          <p:nvPr/>
        </p:nvSpPr>
        <p:spPr>
          <a:xfrm flipH="1">
            <a:off x="2761733" y="1203124"/>
            <a:ext cx="2141890" cy="1696500"/>
          </a:xfrm>
          <a:prstGeom prst="wedgeEllipseCallout">
            <a:avLst>
              <a:gd name="adj1" fmla="val -24238"/>
              <a:gd name="adj2" fmla="val 66701"/>
            </a:avLst>
          </a:prstGeom>
          <a:solidFill>
            <a:srgbClr val="A2DEF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altLang="en-US" sz="1800" b="1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我過去認爲</a:t>
            </a:r>
            <a:r>
              <a:rPr lang="en" sz="1800" b="1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 </a:t>
            </a:r>
            <a:r>
              <a:rPr lang="zh-CN" altLang="en-US" sz="1800" b="1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但現在我知道</a:t>
            </a:r>
            <a:r>
              <a:rPr lang="en" sz="1800" b="1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</a:t>
            </a:r>
            <a:r>
              <a:rPr lang="zh-CN" altLang="en-US" sz="1800" b="1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。</a:t>
            </a:r>
            <a:endParaRPr sz="1800" b="1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4"/>
          <p:cNvSpPr/>
          <p:nvPr/>
        </p:nvSpPr>
        <p:spPr>
          <a:xfrm flipH="1">
            <a:off x="6736675" y="1350813"/>
            <a:ext cx="2008800" cy="1576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2DEF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altLang="en-US" sz="1800" b="1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我最大的收穫是</a:t>
            </a:r>
            <a:r>
              <a:rPr lang="en" sz="1800" b="1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</a:t>
            </a:r>
            <a:r>
              <a:rPr lang="zh-CN" altLang="en-US" sz="1800" b="1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。</a:t>
            </a:r>
            <a:endParaRPr sz="1800" b="1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4"/>
          <p:cNvSpPr/>
          <p:nvPr/>
        </p:nvSpPr>
        <p:spPr>
          <a:xfrm flipH="1">
            <a:off x="4492873" y="2760727"/>
            <a:ext cx="2326200" cy="17289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2DEF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altLang="en-US" sz="2000" dirty="0">
                <a:solidFill>
                  <a:srgbClr val="0070C0"/>
                </a:solidFill>
              </a:rPr>
              <a:t>非常</a:t>
            </a:r>
            <a:r>
              <a:rPr lang="zh-TW" sz="2000" dirty="0">
                <a:solidFill>
                  <a:srgbClr val="0070C0"/>
                </a:solidFill>
              </a:rPr>
              <a:t>具有挑戰性且我真正想繼續努力</a:t>
            </a:r>
            <a:r>
              <a:rPr lang="zh-CN" altLang="en-US" sz="2000" dirty="0">
                <a:solidFill>
                  <a:srgbClr val="0070C0"/>
                </a:solidFill>
              </a:rPr>
              <a:t>做到</a:t>
            </a:r>
            <a:r>
              <a:rPr lang="zh-TW" sz="2000" dirty="0">
                <a:solidFill>
                  <a:srgbClr val="0070C0"/>
                </a:solidFill>
              </a:rPr>
              <a:t>的是</a:t>
            </a:r>
            <a:r>
              <a:rPr lang="en" sz="1600" b="1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</a:t>
            </a:r>
            <a:r>
              <a:rPr lang="zh-CN" altLang="en-US" sz="1600" b="1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。</a:t>
            </a:r>
            <a:endParaRPr sz="1600" b="1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>
            <a:spLocks noGrp="1"/>
          </p:cNvSpPr>
          <p:nvPr>
            <p:ph type="ctrTitle"/>
          </p:nvPr>
        </p:nvSpPr>
        <p:spPr>
          <a:xfrm>
            <a:off x="350075" y="1563450"/>
            <a:ext cx="8520600" cy="290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●"/>
            </a:pPr>
            <a:r>
              <a:rPr lang="zh-CN" altLang="en-US" sz="3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研討會上的筆記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●"/>
            </a:pPr>
            <a:r>
              <a:rPr lang="zh-CN" altLang="en-US" sz="3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研討會視訊（已經電郵給你們了</a:t>
            </a:r>
            <a:r>
              <a:rPr lang="zh-CN" alt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）</a:t>
            </a:r>
            <a:endParaRPr lang="en-US" sz="32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●"/>
            </a:pPr>
            <a:r>
              <a:rPr lang="en" sz="3200" b="1" i="0" u="none" strike="noStrike" cap="none" dirty="0">
                <a:solidFill>
                  <a:schemeClr val="accen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[INSERT ANY MORE HERE] </a:t>
            </a:r>
            <a:endParaRPr sz="3200" b="1" i="0" u="none" strike="noStrike" cap="none" dirty="0">
              <a:solidFill>
                <a:schemeClr val="accent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5"/>
          <p:cNvSpPr txBox="1"/>
          <p:nvPr/>
        </p:nvSpPr>
        <p:spPr>
          <a:xfrm>
            <a:off x="245143" y="51362"/>
            <a:ext cx="6320548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zh-TW" sz="3600" dirty="0">
                <a:solidFill>
                  <a:srgbClr val="0070C0"/>
                </a:solidFill>
              </a:rPr>
              <a:t>在家</a:t>
            </a:r>
            <a:r>
              <a:rPr lang="zh-CN" altLang="en-US" sz="3600" dirty="0">
                <a:solidFill>
                  <a:srgbClr val="0070C0"/>
                </a:solidFill>
              </a:rPr>
              <a:t>裏可以</a:t>
            </a:r>
            <a:r>
              <a:rPr lang="zh-TW" sz="3600" dirty="0">
                <a:solidFill>
                  <a:srgbClr val="0070C0"/>
                </a:solidFill>
              </a:rPr>
              <a:t>使用的資源</a:t>
            </a:r>
            <a:endParaRPr sz="4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"/>
          <p:cNvSpPr txBox="1">
            <a:spLocks noGrp="1"/>
          </p:cNvSpPr>
          <p:nvPr>
            <p:ph type="body" idx="3"/>
          </p:nvPr>
        </p:nvSpPr>
        <p:spPr>
          <a:xfrm>
            <a:off x="-29765" y="2613422"/>
            <a:ext cx="26526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100"/>
              <a:buNone/>
            </a:pPr>
            <a:r>
              <a:rPr lang="en" sz="2400" b="1" dirty="0"/>
              <a:t>4. </a:t>
            </a:r>
            <a:r>
              <a:rPr lang="zh-CN" altLang="en-US" sz="2400" b="1" dirty="0"/>
              <a:t>慶祝成功</a:t>
            </a:r>
            <a:endParaRPr sz="2400" dirty="0"/>
          </a:p>
        </p:txBody>
      </p:sp>
      <p:pic>
        <p:nvPicPr>
          <p:cNvPr id="221" name="Google Shape;221;p6"/>
          <p:cNvPicPr preferRelativeResize="0"/>
          <p:nvPr/>
        </p:nvPicPr>
        <p:blipFill rotWithShape="1">
          <a:blip r:embed="rId3">
            <a:alphaModFix/>
          </a:blip>
          <a:srcRect l="7767" t="10079" r="7426" b="14591"/>
          <a:stretch/>
        </p:blipFill>
        <p:spPr>
          <a:xfrm>
            <a:off x="292215" y="1705316"/>
            <a:ext cx="739368" cy="65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6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8453" y="1846075"/>
            <a:ext cx="544689" cy="58596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6"/>
          <p:cNvSpPr txBox="1"/>
          <p:nvPr/>
        </p:nvSpPr>
        <p:spPr>
          <a:xfrm>
            <a:off x="3900700" y="87675"/>
            <a:ext cx="38193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CN" altLang="en-US" sz="2800" b="1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慶祝活動</a:t>
            </a:r>
            <a:endParaRPr sz="2800" b="1" i="0" u="none" strike="noStrike" cap="none" dirty="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flipH="1">
            <a:off x="2862073" y="1237927"/>
            <a:ext cx="1948200" cy="1522800"/>
          </a:xfrm>
          <a:prstGeom prst="wedgeEllipseCallout">
            <a:avLst>
              <a:gd name="adj1" fmla="val -24238"/>
              <a:gd name="adj2" fmla="val 66701"/>
            </a:avLst>
          </a:prstGeom>
          <a:solidFill>
            <a:srgbClr val="A2DEF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CN" altLang="en-US" sz="1800" b="1" i="0" u="none" strike="noStrike" cap="none" dirty="0">
                <a:solidFill>
                  <a:srgbClr val="006F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游戲！</a:t>
            </a:r>
            <a:endParaRPr sz="1800" b="1" i="0" u="none" strike="noStrike" cap="none" dirty="0">
              <a:solidFill>
                <a:srgbClr val="006FB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6"/>
          <p:cNvSpPr/>
          <p:nvPr/>
        </p:nvSpPr>
        <p:spPr>
          <a:xfrm flipH="1">
            <a:off x="6736675" y="1350813"/>
            <a:ext cx="2008800" cy="1576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2DEF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6F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Kahoot</a:t>
            </a:r>
            <a:r>
              <a:rPr lang="zh-CN" altLang="en-US" sz="1800" b="1" i="0" u="none" strike="noStrike" cap="none" dirty="0">
                <a:solidFill>
                  <a:srgbClr val="006F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！</a:t>
            </a:r>
            <a:endParaRPr sz="1800" b="1" i="0" u="none" strike="noStrike" cap="none" dirty="0">
              <a:solidFill>
                <a:srgbClr val="006FB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6"/>
          <p:cNvSpPr/>
          <p:nvPr/>
        </p:nvSpPr>
        <p:spPr>
          <a:xfrm flipH="1">
            <a:off x="4492873" y="2760727"/>
            <a:ext cx="2326200" cy="17289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2DEF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CN" altLang="en-US" sz="1600" b="1" i="0" u="none" strike="noStrike" cap="none" dirty="0">
                <a:solidFill>
                  <a:srgbClr val="006F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成就獎勵！</a:t>
            </a:r>
            <a:endParaRPr sz="1600" b="1" i="0" u="none" strike="noStrike" cap="none" dirty="0">
              <a:solidFill>
                <a:srgbClr val="006FB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f47ae23a9_0_590"/>
          <p:cNvSpPr txBox="1">
            <a:spLocks noGrp="1"/>
          </p:cNvSpPr>
          <p:nvPr>
            <p:ph type="title"/>
          </p:nvPr>
        </p:nvSpPr>
        <p:spPr>
          <a:xfrm>
            <a:off x="2652497" y="0"/>
            <a:ext cx="5335500" cy="11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>
                <a:highlight>
                  <a:srgbClr val="FFFF00"/>
                </a:highlight>
              </a:rPr>
              <a:t>[INSERT ANY GAME SLIDES]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44" name="Google Shape;244;gdf47ae23a9_0_590"/>
          <p:cNvSpPr txBox="1">
            <a:spLocks noGrp="1"/>
          </p:cNvSpPr>
          <p:nvPr>
            <p:ph type="body" idx="1"/>
          </p:nvPr>
        </p:nvSpPr>
        <p:spPr>
          <a:xfrm>
            <a:off x="0" y="170616"/>
            <a:ext cx="26229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sp>
        <p:nvSpPr>
          <p:cNvPr id="245" name="Google Shape;245;gdf47ae23a9_0_590"/>
          <p:cNvSpPr txBox="1">
            <a:spLocks noGrp="1"/>
          </p:cNvSpPr>
          <p:nvPr>
            <p:ph type="body" idx="2"/>
          </p:nvPr>
        </p:nvSpPr>
        <p:spPr>
          <a:xfrm>
            <a:off x="0" y="1183481"/>
            <a:ext cx="26526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sp>
        <p:nvSpPr>
          <p:cNvPr id="246" name="Google Shape;246;gdf47ae23a9_0_590"/>
          <p:cNvSpPr txBox="1">
            <a:spLocks noGrp="1"/>
          </p:cNvSpPr>
          <p:nvPr>
            <p:ph type="body" idx="3"/>
          </p:nvPr>
        </p:nvSpPr>
        <p:spPr>
          <a:xfrm>
            <a:off x="-29765" y="2994422"/>
            <a:ext cx="26526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sp>
        <p:nvSpPr>
          <p:cNvPr id="247" name="Google Shape;247;gdf47ae23a9_0_590"/>
          <p:cNvSpPr txBox="1">
            <a:spLocks noGrp="1"/>
          </p:cNvSpPr>
          <p:nvPr>
            <p:ph type="body" idx="4"/>
          </p:nvPr>
        </p:nvSpPr>
        <p:spPr>
          <a:xfrm>
            <a:off x="2843213" y="1458516"/>
            <a:ext cx="6105600" cy="31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f47ae23a9_0_598"/>
          <p:cNvSpPr txBox="1"/>
          <p:nvPr/>
        </p:nvSpPr>
        <p:spPr>
          <a:xfrm>
            <a:off x="232168" y="142287"/>
            <a:ext cx="63204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CN" altLang="en-US" sz="3200" b="1" i="0" u="none" strike="noStrike" cap="none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成就獎勵！</a:t>
            </a:r>
            <a:endParaRPr sz="4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gdf47ae23a9_0_5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4872" y="1520600"/>
            <a:ext cx="4154271" cy="310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3;gdf47ae23a9_0_590">
            <a:extLst>
              <a:ext uri="{FF2B5EF4-FFF2-40B4-BE49-F238E27FC236}">
                <a16:creationId xmlns:a16="http://schemas.microsoft.com/office/drawing/2014/main" id="{161866EC-CD65-420A-C4C4-41A2B1A7721C}"/>
              </a:ext>
            </a:extLst>
          </p:cNvPr>
          <p:cNvSpPr txBox="1">
            <a:spLocks/>
          </p:cNvSpPr>
          <p:nvPr/>
        </p:nvSpPr>
        <p:spPr>
          <a:xfrm>
            <a:off x="0" y="929150"/>
            <a:ext cx="5335500" cy="11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SzPts val="1400"/>
            </a:pPr>
            <a:r>
              <a:rPr lang="en-US" dirty="0">
                <a:highlight>
                  <a:srgbClr val="FFFF00"/>
                </a:highlight>
              </a:rPr>
              <a:t>[INSERT ANY NAMES AND AWARDS, ADD SLIDES AS NEEDED]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"/>
          <p:cNvSpPr txBox="1"/>
          <p:nvPr/>
        </p:nvSpPr>
        <p:spPr>
          <a:xfrm>
            <a:off x="1313025" y="1417825"/>
            <a:ext cx="6731379" cy="3061578"/>
          </a:xfrm>
          <a:prstGeom prst="rect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alt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謝謝大家！</a:t>
            </a:r>
            <a:endParaRPr sz="3200" b="1" i="0" u="none" strike="noStrike" cap="none" dirty="0">
              <a:solidFill>
                <a:schemeClr val="accen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Century Gothic"/>
              <a:buChar char="●"/>
            </a:pPr>
            <a:r>
              <a:rPr lang="zh-CN" altLang="en-US" sz="3200" b="1" i="0" u="none" strike="noStrike" cap="none" dirty="0">
                <a:solidFill>
                  <a:schemeClr val="accent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繼續閲讀！</a:t>
            </a:r>
            <a:endParaRPr lang="en-US" altLang="zh-CN" sz="3200" b="1" i="0" u="none" strike="noStrike" cap="none" dirty="0">
              <a:solidFill>
                <a:schemeClr val="accent3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Century Gothic"/>
              <a:buChar char="●"/>
            </a:pPr>
            <a:r>
              <a:rPr lang="zh-CN" altLang="en-US" sz="3200" b="1" i="0" u="none" strike="noStrike" cap="none" dirty="0">
                <a:solidFill>
                  <a:schemeClr val="accent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祝大家暑期安全快樂！</a:t>
            </a:r>
            <a:endParaRPr sz="3200" b="1" i="0" u="none" strike="noStrike" cap="none" dirty="0">
              <a:solidFill>
                <a:schemeClr val="accent3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ain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436</Words>
  <Application>Microsoft Office PowerPoint</Application>
  <PresentationFormat>On-screen Show (16:9)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Short Stack</vt:lpstr>
      <vt:lpstr>Century Gothic</vt:lpstr>
      <vt:lpstr>Noto Sans Symbols</vt:lpstr>
      <vt:lpstr>Arial</vt:lpstr>
      <vt:lpstr>Calibri</vt:lpstr>
      <vt:lpstr>Questrial</vt:lpstr>
      <vt:lpstr>Lato Light</vt:lpstr>
      <vt:lpstr>Main Slides</vt:lpstr>
      <vt:lpstr>Left Sidebar Slides</vt:lpstr>
      <vt:lpstr>慶祝學習成就 恭喜學生和家長！</vt:lpstr>
      <vt:lpstr> 學生和家長們，大家好！ 祝賀你們透過 Springboard Collaborative 取得的成就！作為一家組織，我們非常重視慶祝學生和家庭的成功，感謝他們與老師一起為培養出色的閱讀者而做出的努力。今天，我們將進行反思，繼續前行，共享在家裏可以使用的資源，並祝賀我們作為一個團隊共同所做的一切。與大家一起工作真是太愉快了。讓我們繼續不斷努力，取得更大的成功！   祝大家安好！ ______________________________  </vt:lpstr>
      <vt:lpstr>反思</vt:lpstr>
      <vt:lpstr>PowerPoint Presentation</vt:lpstr>
      <vt:lpstr>研討會上的筆記 研討會視訊（已經電郵給你們了） [INSERT ANY MORE HERE]  </vt:lpstr>
      <vt:lpstr>PowerPoint Presentation</vt:lpstr>
      <vt:lpstr>[INSERT ANY GAME SLIDES]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Celebration Congratulations Students and Families!</dc:title>
  <dc:creator>Meihua</dc:creator>
  <cp:lastModifiedBy>Denise D'Amaddio</cp:lastModifiedBy>
  <cp:revision>6</cp:revision>
  <dcterms:modified xsi:type="dcterms:W3CDTF">2023-07-25T18:33:36Z</dcterms:modified>
</cp:coreProperties>
</file>