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4" r:id="rId9"/>
    <p:sldMasterId id="2147483703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XbFUJECkA9CV+DeVZhc/kcHT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1" name="Google Shape;142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8" name="Google Shape;151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7" name="Google Shape;152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a74253b_0_139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g1dc9a74253b_0_13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f4d5d668c8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g1f4d5d668c8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8" name="Google Shape;142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dfa98cf2eb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g2dfa98cf2eb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5" name="Google Shape;14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6" name="Google Shape;150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34.jp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6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8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34.jp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jp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6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3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98cf2eb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98cf2eb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a98cf2eb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g2dfa98cf2eb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98cf2eb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8" name="Google Shape;1408;g2dfa98cf2eb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9" name="Google Shape;1409;g2dfa98cf2eb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dfa98cf2eb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2" name="Google Shape;1412;g2dfa98cf2eb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a98cf2eb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5" name="Google Shape;1415;g2dfa98cf2eb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6" name="Google Shape;1416;g2dfa98cf2eb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98cf2eb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8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6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6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6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3" name="Google Shape;583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4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8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48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4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7" name="Google Shape;62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1" name="Google Shape;6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38" name="Google Shape;63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2" name="Google Shape;6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45" name="Google Shape;645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6" name="Google Shape;646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6" name="Google Shape;65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0" name="Google Shape;6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3" name="Google Shape;6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6" name="Google Shape;67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2" name="Google Shape;68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4" name="Google Shape;69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5" name="Google Shape;69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9" name="Google Shape;70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1" name="Google Shape;71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2" name="Google Shape;71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8" name="Google Shape;72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4" name="Google Shape;78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2" name="Google Shape;83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2" name="Google Shape;85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3" name="Google Shape;87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4" name="Google Shape;874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5" name="Google Shape;89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a74253b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g1dc9a74253b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g1dc9a74253b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g1dc9a74253b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g1dc9a74253b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g1dc9a74253b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g1dc9a74253b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g1dc9a74253b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1dc9a74253b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g1dc9a74253b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dc9a74253b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g1dc9a74253b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g1dc9a74253b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g1dc9a74253b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g1dc9a74253b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a74253b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a74253b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a74253b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c9a74253b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dc9a74253b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a74253b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1dc9a74253b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1dc9a74253b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9" name="Google Shape;979;g1dc9a74253b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g1dc9a74253b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g1dc9a74253b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g1dc9a74253b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g1dc9a74253b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1dc9a74253b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g1dc9a74253b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g1dc9a74253b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g1dc9a74253b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1dc9a74253b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a74253b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a74253b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a74253b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1dc9a74253b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g1dc9a74253b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1dc9a74253b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6" name="Google Shape;996;g1dc9a74253b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g1dc9a74253b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g1dc9a74253b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g1dc9a74253b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g1dc9a74253b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1dc9a74253b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g1dc9a74253b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1dc9a74253b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g1dc9a74253b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1dc9a74253b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a74253b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a74253b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08" name="Google Shape;1008;g1dc9a74253b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c9a74253b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g1dc9a74253b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g1dc9a74253b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g1dc9a74253b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g1dc9a74253b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a74253b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a74253b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a74253b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a74253b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9" name="Google Shape;1019;g1dc9a74253b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g1dc9a74253b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g1dc9a74253b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g1dc9a74253b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g1dc9a74253b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g1dc9a74253b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g1dc9a74253b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dc9a74253b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7" name="Google Shape;1027;g1dc9a74253b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dc9a74253b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0" name="Google Shape;1030;g1dc9a74253b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1" name="Google Shape;1031;g1dc9a74253b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g1dc9a74253b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g1dc9a74253b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g1dc9a74253b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g1dc9a74253b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g1dc9a74253b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7" name="Google Shape;1037;g1dc9a74253b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g1dc9a74253b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1dc9a74253b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1dc9a74253b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1" name="Google Shape;1041;g1dc9a74253b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1dc9a74253b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1dc9a74253b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1dc9a74253b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g1dc9a74253b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g1dc9a74253b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g1dc9a74253b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g1dc9a74253b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g1dc9a74253b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1" name="Google Shape;1051;g1dc9a74253b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g1dc9a74253b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g1dc9a74253b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g1dc9a74253b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g1dc9a74253b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g1dc9a74253b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g1dc9a74253b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1dc9a74253b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1dc9a74253b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0" name="Google Shape;1060;g1dc9a74253b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1dc9a74253b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1dc9a74253b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1dc9a74253b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g1dc9a74253b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g1dc9a74253b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a74253b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1dc9a74253b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a74253b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0" name="Google Shape;1070;g1dc9a74253b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1" name="Google Shape;1071;g1dc9a74253b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2" name="Google Shape;1072;g1dc9a74253b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f4d5d668c8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0" name="Google Shape;1080;g1f4d5d668c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1f4d5d668c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g1f4d5d668c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3" name="Google Shape;1083;g1f4d5d668c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1f4d5d668c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1f4d5d668c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f4d5d668c8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1f4d5d668c8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f4d5d668c8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g1f4d5d668c8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f4d5d668c8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g1f4d5d668c8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f4d5d668c8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4" name="Google Shape;1094;g1f4d5d668c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1f4d5d668c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1f4d5d668c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g1f4d5d668c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8" name="Google Shape;1098;g1f4d5d668c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1f4d5d668c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g1f4d5d668c8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1" name="Google Shape;1101;g1f4d5d668c8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2" name="Google Shape;1102;g1f4d5d668c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1f4d5d668c8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1f4d5d668c8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f4d5d668c8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f4d5d668c8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f4d5d668c8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g1f4d5d668c8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d5d668c8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f4d5d668c8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2" name="Google Shape;1112;g1f4d5d668c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g1f4d5d668c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1f4d5d668c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g1f4d5d668c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g1f4d5d668c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1f4d5d668c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1f4d5d668c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g1f4d5d668c8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1f4d5d668c8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g1f4d5d668c8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g1f4d5d668c8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f4d5d668c8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g1f4d5d668c8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d5d668c8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f4d5d668c8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f4d5d668c8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9" name="Google Shape;1129;g1f4d5d668c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g1f4d5d668c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g1f4d5d668c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1f4d5d668c8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g1f4d5d668c8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1f4d5d668c8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1f4d5d668c8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f4d5d668c8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8" name="Google Shape;1138;g1f4d5d668c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1f4d5d668c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f4d5d668c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f4d5d668c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g1f4d5d668c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1f4d5d668c8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4" name="Google Shape;1144;g1f4d5d668c8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f4d5d668c8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7" name="Google Shape;1147;g1f4d5d668c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g1f4d5d668c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f4d5d668c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g1f4d5d668c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1f4d5d668c8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f4d5d668c8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f4d5d668c8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d5d668c8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g1f4d5d668c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1f4d5d668c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g1f4d5d668c8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g1f4d5d668c8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f4d5d668c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1f4d5d668c8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d5d668c8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f4d5d668c8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g1f4d5d668c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1f4d5d668c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g1f4d5d668c8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8" name="Google Shape;1168;g1f4d5d668c8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g1f4d5d668c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1f4d5d668c8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f4d5d668c8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1f4d5d668c8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f4d5d668c8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1f4d5d668c8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4" name="Google Shape;122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8" name="Google Shape;122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7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147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7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147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47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8" name="Google Shape;1238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2" name="Google Shape;1242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4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14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14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4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4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14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14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4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7" name="Google Shape;125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0" name="Google Shape;126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1" name="Google Shape;126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4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4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14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5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5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5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5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15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15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15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5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5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5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15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5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56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56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0" name="Google Shape;1340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1" name="Google Shape;1341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56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9" name="Google Shape;1349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1" name="Google Shape;1351;p156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6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6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56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6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6" name="Google Shape;1356;p156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7" name="Google Shape;1357;p156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56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5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dfa98cf2eb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4" name="Google Shape;1374;g2dfa98cf2eb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2dfa98cf2e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6" name="Google Shape;1376;g2dfa98cf2eb_0_70"/>
          <p:cNvCxnSpPr>
            <a:endCxn id="137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2dfa98cf2e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g2dfa98cf2eb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98cf2eb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2dfa98cf2eb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dfa98cf2e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4" name="Google Shape;1384;g2dfa98cf2eb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a98cf2eb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7" name="Google Shape;1387;g2dfa98cf2eb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dfa98cf2eb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98cf2eb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1" name="Google Shape;1391;g2dfa98cf2eb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2" name="Google Shape;1392;g2dfa98cf2eb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98cf2eb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dfa98cf2eb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98cf2eb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a98cf2eb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9" name="Google Shape;1399;g2dfa98cf2eb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98cf2eb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1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dc9a74253b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2" name="Google Shape;952;g1dc9a74253b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g1dc9a74253b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f4d5d668c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1f4d5d668c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g1f4d5d668c8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f4d5d668c8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6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43.jpg"/><Relationship Id="rId5" Type="http://schemas.openxmlformats.org/officeDocument/2006/relationships/image" Target="../media/image42.jpg"/><Relationship Id="rId6" Type="http://schemas.openxmlformats.org/officeDocument/2006/relationships/image" Target="../media/image44.jpg"/><Relationship Id="rId7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6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65.png"/><Relationship Id="rId6" Type="http://schemas.openxmlformats.org/officeDocument/2006/relationships/image" Target="../media/image57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24" name="Google Shape;142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425" name="Google Shape;142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vi-VN" sz="4000">
                <a:solidFill>
                  <a:srgbClr val="006FB6"/>
                </a:solidFill>
              </a:rPr>
              <a:t>Kể ra các chi tiết phù hợp với ý tưởng của con</a:t>
            </a:r>
            <a:endParaRPr/>
          </a:p>
        </p:txBody>
      </p:sp>
      <p:sp>
        <p:nvSpPr>
          <p:cNvPr id="1521" name="Google Shape;1521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Ví dụ</a:t>
            </a:r>
            <a:endParaRPr/>
          </a:p>
        </p:txBody>
      </p:sp>
      <p:sp>
        <p:nvSpPr>
          <p:cNvPr id="1522" name="Google Shape;1522;p15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>
                <a:solidFill>
                  <a:srgbClr val="006FB6"/>
                </a:solidFill>
              </a:rPr>
              <a:t>Trẻ em: “</a:t>
            </a:r>
            <a:r>
              <a:rPr lang="vi-VN">
                <a:solidFill>
                  <a:srgbClr val="006FB6"/>
                </a:solidFill>
              </a:rPr>
              <a:t>Mình biết tại sao cuốn sách được gọi là “The Goose Who Likes to Swim.”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>
                <a:solidFill>
                  <a:srgbClr val="006FB6"/>
                </a:solidFill>
              </a:rPr>
              <a:t>Người lớn: “</a:t>
            </a:r>
            <a:r>
              <a:rPr lang="vi-VN">
                <a:solidFill>
                  <a:srgbClr val="006FB6"/>
                </a:solidFill>
              </a:rPr>
              <a:t>Tuyệt! Hãy cho biết thêm về việc đó.”</a:t>
            </a:r>
            <a:endParaRPr/>
          </a:p>
        </p:txBody>
      </p:sp>
      <p:sp>
        <p:nvSpPr>
          <p:cNvPr id="1523" name="Google Shape;1523;p15"/>
          <p:cNvSpPr txBox="1"/>
          <p:nvPr>
            <p:ph idx="3" type="body"/>
          </p:nvPr>
        </p:nvSpPr>
        <p:spPr>
          <a:xfrm>
            <a:off x="230115" y="485997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>
                <a:solidFill>
                  <a:srgbClr val="006FB6"/>
                </a:solidFill>
              </a:rPr>
              <a:t>Trẻ em: </a:t>
            </a:r>
            <a:r>
              <a:rPr lang="vi-VN">
                <a:solidFill>
                  <a:srgbClr val="006FB6"/>
                </a:solidFill>
              </a:rPr>
              <a:t>“Chà, Web thích bơi lội. Vì vậy, sách phải nói về Web chứ.”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4" name="Google Shape;1524;p15"/>
          <p:cNvSpPr txBox="1"/>
          <p:nvPr>
            <p:ph idx="4" type="body"/>
          </p:nvPr>
        </p:nvSpPr>
        <p:spPr>
          <a:xfrm>
            <a:off x="3790950" y="1944688"/>
            <a:ext cx="830961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/>
              <a:t>Yêu cầu trẻ đưa ra các chi tiết giúp chúng hiểu các phần của nội dung khớp với nhau như thế nào.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Thật thú vị đấy. Sao con biết được điều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Hãy nói thêm.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000">
                <a:latin typeface="Calibri"/>
                <a:ea typeface="Calibri"/>
                <a:cs typeface="Calibri"/>
                <a:sym typeface="Calibri"/>
              </a:rPr>
              <a:t>Đó là một ý tưởng tuyệt vời. Một số chi tiết nào khiến con nghĩ ra ý tưởng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Tìm hình ảnh/ngôn từ</a:t>
            </a:r>
            <a:endParaRPr/>
          </a:p>
        </p:txBody>
      </p:sp>
      <p:sp>
        <p:nvSpPr>
          <p:cNvPr id="1530" name="Google Shape;1530;p16"/>
          <p:cNvSpPr txBox="1"/>
          <p:nvPr>
            <p:ph idx="2" type="body"/>
          </p:nvPr>
        </p:nvSpPr>
        <p:spPr>
          <a:xfrm>
            <a:off x="4844716" y="1692275"/>
            <a:ext cx="7113604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vi-VN" sz="2800"/>
              <a:t>Người lớn: </a:t>
            </a:r>
            <a:r>
              <a:rPr lang="vi-VN" sz="2800"/>
              <a:t>“Con  có thể chứng minh điều đó chứ? Hãy cho xem trong sách nơi con có được ý tưởng đó.”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vi-VN" sz="2800"/>
              <a:t>Trẻ em: </a:t>
            </a:r>
            <a:r>
              <a:rPr lang="vi-VN" sz="2800"/>
              <a:t>“Sách nói rằng Web thích bơi ngay ở đây, trong câu này.”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vi-VN" sz="2800"/>
              <a:t>Người lớn: </a:t>
            </a:r>
            <a:r>
              <a:rPr lang="vi-VN" sz="2800"/>
              <a:t>“Không biết chú ngỗng con nào tên là Web nhỉ. Liệu chú ấy có bơi trong cái ao đó không nhỉ. Hãy tiếp tục đọc nào.”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 sz="2800"/>
              <a:t>Yêu cầu trẻ chứng minh điều đó bằng hình ảnh hoặc từ ngữ câu chuyện có thể giúp trẻ đi đúng hướng.</a:t>
            </a:r>
            <a:endParaRPr/>
          </a:p>
        </p:txBody>
      </p:sp>
      <p:pic>
        <p:nvPicPr>
          <p:cNvPr descr="A bird standing on top of a grass covered field&#10;&#10;Description automatically generated" id="1531" name="Google Shape;153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37" name="Google Shape;1537;p17"/>
          <p:cNvSpPr txBox="1"/>
          <p:nvPr>
            <p:ph idx="1" type="body"/>
          </p:nvPr>
        </p:nvSpPr>
        <p:spPr>
          <a:xfrm>
            <a:off x="1625600" y="2980307"/>
            <a:ext cx="3837861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đưa ra một ví dụ từ câu chuyện để chứng minh điều đó đã xảy ra không?</a:t>
            </a:r>
            <a:endParaRPr/>
          </a:p>
        </p:txBody>
      </p:sp>
      <p:sp>
        <p:nvSpPr>
          <p:cNvPr id="1538" name="Google Shape;1538;p17"/>
          <p:cNvSpPr txBox="1"/>
          <p:nvPr>
            <p:ph idx="2" type="body"/>
          </p:nvPr>
        </p:nvSpPr>
        <p:spPr>
          <a:xfrm>
            <a:off x="3773789" y="4724950"/>
            <a:ext cx="3837861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rõ ràng đã liên kết một số bằng chứng với lời giải thích của mình. Giỏi lắm!</a:t>
            </a:r>
            <a:endParaRPr/>
          </a:p>
        </p:txBody>
      </p:sp>
      <p:sp>
        <p:nvSpPr>
          <p:cNvPr id="1539" name="Google Shape;1539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về câu chuyện này?</a:t>
            </a:r>
            <a:endParaRPr/>
          </a:p>
        </p:txBody>
      </p:sp>
      <p:sp>
        <p:nvSpPr>
          <p:cNvPr id="1540" name="Google Shape;1540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Chỉ vào bức tranh nơi chứng tỏ điều đó.</a:t>
            </a:r>
            <a:endParaRPr/>
          </a:p>
        </p:txBody>
      </p:sp>
      <p:pic>
        <p:nvPicPr>
          <p:cNvPr id="1541" name="Google Shape;154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47" name="Google Shape;1547;p18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nói hoặc làm gì để khiến con nghĩ như vậy? Khi nào?</a:t>
            </a:r>
            <a:endParaRPr/>
          </a:p>
        </p:txBody>
      </p:sp>
      <p:sp>
        <p:nvSpPr>
          <p:cNvPr id="1548" name="Google Shape;1548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sau khi đọc nó? Hãy cho biết thêm về việc đó.</a:t>
            </a:r>
            <a:endParaRPr/>
          </a:p>
        </p:txBody>
      </p:sp>
      <p:sp>
        <p:nvSpPr>
          <p:cNvPr id="1549" name="Google Shape;1549;p18"/>
          <p:cNvSpPr txBox="1"/>
          <p:nvPr>
            <p:ph idx="3" type="body"/>
          </p:nvPr>
        </p:nvSpPr>
        <p:spPr>
          <a:xfrm>
            <a:off x="6003646" y="4619956"/>
            <a:ext cx="570067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gì về vấn đề hay mâu thuẫn của câu chuyện này? Bằng chứng nào từ nội dung ủng hộ ý tưởng của con?</a:t>
            </a:r>
            <a:endParaRPr/>
          </a:p>
        </p:txBody>
      </p:sp>
      <p:pic>
        <p:nvPicPr>
          <p:cNvPr id="1550" name="Google Shape;15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a74253b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56" name="Google Shape;1556;g1dc9a74253b_0_139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/>
              <a:t>Chỉ vào trang hoặc đoạn văn có dẫn chứng- Hỏi “hãy chỉ cho tôi ở đâu” hoặc “tại sao.”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57" name="Google Shape;1557;g1dc9a74253b_0_139"/>
          <p:cNvSpPr txBox="1"/>
          <p:nvPr>
            <p:ph idx="2" type="body"/>
          </p:nvPr>
        </p:nvSpPr>
        <p:spPr>
          <a:xfrm>
            <a:off x="4588042" y="315908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 sz="2800"/>
              <a:t>Sử dụng cách này với sách trong bất cứ ngôn ngữ nào. </a:t>
            </a:r>
            <a:endParaRPr sz="2800"/>
          </a:p>
        </p:txBody>
      </p:sp>
      <p:pic>
        <p:nvPicPr>
          <p:cNvPr id="1558" name="Google Shape;1558;g1dc9a74253b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a74253b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65" name="Google Shape;1565;p19"/>
          <p:cNvSpPr txBox="1"/>
          <p:nvPr>
            <p:ph idx="1" type="body"/>
          </p:nvPr>
        </p:nvSpPr>
        <p:spPr>
          <a:xfrm>
            <a:off x="1639564" y="1374414"/>
            <a:ext cx="3382441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Cho biết ý tưởng của con.</a:t>
            </a:r>
            <a:endParaRPr/>
          </a:p>
        </p:txBody>
      </p:sp>
      <p:sp>
        <p:nvSpPr>
          <p:cNvPr id="1566" name="Google Shape;1566;p19"/>
          <p:cNvSpPr txBox="1"/>
          <p:nvPr>
            <p:ph idx="2" type="body"/>
          </p:nvPr>
        </p:nvSpPr>
        <p:spPr>
          <a:xfrm>
            <a:off x="1627988" y="2592249"/>
            <a:ext cx="446801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Kể ra các chi tiết phù hợp với ý tưởng của con.</a:t>
            </a:r>
            <a:endParaRPr/>
          </a:p>
        </p:txBody>
      </p:sp>
      <p:sp>
        <p:nvSpPr>
          <p:cNvPr id="1567" name="Google Shape;1567;p19"/>
          <p:cNvSpPr txBox="1"/>
          <p:nvPr>
            <p:ph idx="3" type="body"/>
          </p:nvPr>
        </p:nvSpPr>
        <p:spPr>
          <a:xfrm>
            <a:off x="1655375" y="3809175"/>
            <a:ext cx="4440624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vi-VN" sz="3200"/>
              <a:t>Tìm hình ảnh hoặc từ ngữ trong sách chứng minh ý tưởng/suy nghĩ của con.</a:t>
            </a:r>
            <a:endParaRPr/>
          </a:p>
        </p:txBody>
      </p:sp>
      <p:sp>
        <p:nvSpPr>
          <p:cNvPr id="1568" name="Google Shape;156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569" name="Google Shape;1569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570" name="Google Shape;157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571" name="Google Shape;157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572" name="Google Shape;157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3" name="Google Shape;157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f4d5d668c8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579" name="Google Shape;1579;g1f4d5d668c8_0_121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580" name="Google Shape;1580;g1f4d5d668c8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581" name="Google Shape;1581;g1f4d5d668c8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587" name="Google Shape;158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589" name="Google Shape;158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Chứng tỏ điều đó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36" name="Google Shape;1436;p5"/>
          <p:cNvSpPr txBox="1"/>
          <p:nvPr>
            <p:ph idx="3" type="body"/>
          </p:nvPr>
        </p:nvSpPr>
        <p:spPr>
          <a:xfrm>
            <a:off x="1660582" y="2653440"/>
            <a:ext cx="410013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37" name="Google Shape;1437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38" name="Google Shape;143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39" name="Google Shape;1439;p5"/>
          <p:cNvSpPr txBox="1"/>
          <p:nvPr>
            <p:ph idx="5" type="body"/>
          </p:nvPr>
        </p:nvSpPr>
        <p:spPr>
          <a:xfrm>
            <a:off x="1660583" y="4992079"/>
            <a:ext cx="422205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40" name="Google Shape;144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4" name="Google Shape;144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5" name="Google Shape;1445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dfa98cf2eb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Khảo Sát Độ Tin Cậy Gia Đình</a:t>
            </a:r>
            <a:endParaRPr/>
          </a:p>
        </p:txBody>
      </p:sp>
      <p:pic>
        <p:nvPicPr>
          <p:cNvPr id="1451" name="Google Shape;1451;g2dfa98cf2e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g2dfa98cf2eb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vi-VN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 mã này để chia sẻ cảm nhận của quý vị về việc đọc sách cùng con.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8" name="Google Shape;14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9" name="Google Shape;14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0" name="Google Shape;14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62" name="Google Shape;14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63" name="Google Shape;146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64" name="Google Shape;146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65" name="Google Shape;14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descr="Icon&#10;&#10;Description automatically generated" id="1466" name="Google Shape;14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7" name="Google Shape;14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8" name="Google Shape;14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9" name="Google Shape;14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Chứng tỏ điều đó!</a:t>
            </a:r>
            <a:endParaRPr/>
          </a:p>
        </p:txBody>
      </p:sp>
      <p:sp>
        <p:nvSpPr>
          <p:cNvPr id="1475" name="Google Shape;1475;p11"/>
          <p:cNvSpPr txBox="1"/>
          <p:nvPr>
            <p:ph idx="1" type="body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 sz="2600"/>
              <a:t>Mẹo này giúp trẻ duy trì ý tưởng của mình dựa trên những gì cuốn sách nói thay vì bịa ra hoặc nói lạc đề!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6" name="Google Shape;147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78" name="Google Shape;1478;p11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79" name="Google Shape;147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Cho biết ý tưởng của con.</a:t>
            </a:r>
            <a:endParaRPr/>
          </a:p>
        </p:txBody>
      </p:sp>
      <p:sp>
        <p:nvSpPr>
          <p:cNvPr id="1480" name="Google Shape;1480;p11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Kể ra các chi tiết phù hợp với ý tưởng của con.</a:t>
            </a:r>
            <a:endParaRPr/>
          </a:p>
        </p:txBody>
      </p:sp>
      <p:sp>
        <p:nvSpPr>
          <p:cNvPr id="1481" name="Google Shape;1481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Tìm hình ảnh hoặc từ ngữ trong sách chứng minh ý tưởng/suy nghĩ của con.</a:t>
            </a:r>
            <a:endParaRPr/>
          </a:p>
        </p:txBody>
      </p:sp>
      <p:sp>
        <p:nvSpPr>
          <p:cNvPr id="1482" name="Google Shape;148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Chứng cứ cho thấy điều gì đó là đúng.</a:t>
            </a:r>
            <a:endParaRPr/>
          </a:p>
        </p:txBody>
      </p:sp>
      <p:sp>
        <p:nvSpPr>
          <p:cNvPr id="1488" name="Google Shape;1488;p12"/>
          <p:cNvSpPr txBox="1"/>
          <p:nvPr>
            <p:ph idx="2" type="body"/>
          </p:nvPr>
        </p:nvSpPr>
        <p:spPr>
          <a:xfrm>
            <a:off x="4588042" y="2653440"/>
            <a:ext cx="672003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Một phần nhỏ nội dung, như ví dụ hoặc dữ kiện.</a:t>
            </a:r>
            <a:endParaRPr/>
          </a:p>
        </p:txBody>
      </p:sp>
      <p:sp>
        <p:nvSpPr>
          <p:cNvPr id="1489" name="Google Shape;148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0" name="Google Shape;149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1" name="Google Shape;149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Bằng chứng</a:t>
            </a:r>
            <a:endParaRPr/>
          </a:p>
        </p:txBody>
      </p:sp>
      <p:sp>
        <p:nvSpPr>
          <p:cNvPr id="1492" name="Google Shape;149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Chi tiết</a:t>
            </a:r>
            <a:endParaRPr/>
          </a:p>
        </p:txBody>
      </p:sp>
      <p:sp>
        <p:nvSpPr>
          <p:cNvPr id="1493" name="Google Shape;149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01" name="Google Shape;1501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503" name="Google Shape;1503;p13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12124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>
                <a:solidFill>
                  <a:srgbClr val="006FB6"/>
                </a:solidFill>
              </a:rPr>
              <a:t>Cho biết ý tưởng của con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09" name="Google Shape;150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0" name="Google Shape;1510;p14"/>
          <p:cNvSpPr txBox="1"/>
          <p:nvPr>
            <p:ph idx="3" type="body"/>
          </p:nvPr>
        </p:nvSpPr>
        <p:spPr>
          <a:xfrm>
            <a:off x="884508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vi-VN" sz="2400"/>
              <a:t>Nếu trẻ gặp khó khăn khi đưa ra ý tưởng, quý vị có thể giúp đỡ </a:t>
            </a:r>
            <a:r>
              <a:rPr b="1" lang="vi-VN" sz="2400"/>
              <a:t>bằng cách làm mẫu</a:t>
            </a:r>
            <a:r>
              <a:rPr lang="vi-VN" sz="2400"/>
              <a:t>. Sau đó yêu cầu trẻ đưa ra chi tiết và bằng chứng.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511" name="Google Shape;1511;p1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512" name="Google Shape;1512;p1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3" name="Google Shape;1513;p14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/>
              <a:t>Con nghĩ gì sau khi đọc những trang này?</a:t>
            </a:r>
            <a:endParaRPr/>
          </a:p>
        </p:txBody>
      </p:sp>
      <p:pic>
        <p:nvPicPr>
          <p:cNvPr descr="A body of water&#10;&#10;Description automatically generated" id="1514" name="Google Shape;1514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5" name="Google Shape;1515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