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8" r:id="rId9"/>
    <p:sldMasterId id="2147483703" r:id="rId10"/>
    <p:sldMasterId id="2147483713" r:id="rId11"/>
    <p:sldMasterId id="2147483731" r:id="rId12"/>
    <p:sldMasterId id="2147483740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mL9Moakz1oz48HQet79M1VCPE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1" name="Google Shape;145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1" name="Google Shape;155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0" name="Google Shape;1560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8" name="Google Shape;156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8" name="Google Shape;157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9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7" name="Google Shape;1587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6" name="Google Shape;1596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1f4d5f70050_0_54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0" name="Google Shape;1610;g1f4d5f70050_0_54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2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8" name="Google Shape;145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3" name="Google Shape;146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df9bac4459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g2df9bac4459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5" name="Google Shape;148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2" name="Google Shape;150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8" name="Google Shape;152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7" name="Google Shape;153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8.jp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8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3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8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3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6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6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8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8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8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0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2df9bac4459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1" name="Google Shape;1421;g2df9bac4459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2" name="Google Shape;1422;g2df9bac4459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3" name="Google Shape;1423;g2df9bac4459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df9bac4459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6" name="Google Shape;1426;g2df9bac4459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df9bac4459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g2df9bac4459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g2df9bac4459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df9bac4459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3" name="Google Shape;1433;g2df9bac4459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df9bac4459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2df9bac4459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7" name="Google Shape;1437;g2df9bac4459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8" name="Google Shape;1438;g2df9bac4459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9" name="Google Shape;1439;g2df9bac4459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df9bac4459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42" name="Google Shape;1442;g2df9bac4459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df9bac4459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45" name="Google Shape;1445;g2df9bac4459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6" name="Google Shape;1446;g2df9bac4459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2df9bac4459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1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1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1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1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2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0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0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0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0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0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0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0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0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0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0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0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0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3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3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3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0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0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0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0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0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0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0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0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0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0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0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6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6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6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7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7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7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7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7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7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6" name="Google Shape;53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0" name="Google Shape;550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3" name="Google Shape;55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4" name="Google Shape;55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8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2" name="Google Shape;562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6" name="Google Shape;56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8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8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1" name="Google Shape;581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4" name="Google Shape;584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8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4" name="Google Shape;594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7" name="Google Shape;59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4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4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4" name="Google Shape;60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8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8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8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8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9" name="Google Shape;639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9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7" name="Google Shape;657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9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9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9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9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9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9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9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8" name="Google Shape;67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4" name="Google Shape;68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7" name="Google Shape;69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98" name="Google Shape;6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4" name="Google Shape;704;p5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8" name="Google Shape;708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5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8" name="Google Shape;71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4" name="Google Shape;72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27" name="Google Shape;727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10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10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7" name="Google Shape;737;p10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38" name="Google Shape;738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9" name="Google Shape;739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5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5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4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49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49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4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1" name="Google Shape;751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5" name="Google Shape;7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9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9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6" name="Google Shape;76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9" name="Google Shape;769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0" name="Google Shape;770;p93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93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9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9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9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9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9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9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0" name="Google Shape;780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4" name="Google Shape;78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9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9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5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3" name="Google Shape;793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5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5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2" name="Google Shape;802;p95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9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9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9" name="Google Shape;809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8" name="Google Shape;81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2" name="Google Shape;82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4" name="Google Shape;824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7" name="Google Shape;827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1" name="Google Shape;83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6" name="Google Shape;836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5" name="Google Shape;845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8" name="Google Shape;84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Google Shape;849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0" name="Google Shape;850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10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10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10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5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5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4" name="Google Shape;86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2" name="Google Shape;87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6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6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p5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5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5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5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5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5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5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5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5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5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6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2" name="Google Shape;90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0" name="Google Shape;92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6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1" name="Google Shape;93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4" name="Google Shape;93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6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6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6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45" name="Google Shape;94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1" name="Google Shape;97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2" name="Google Shape;97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7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8" name="Google Shape;988;p7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9" name="Google Shape;98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1" name="Google Shape;101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9" name="Google Shape;101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Google Shape;102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39" name="Google Shape;1039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1" name="Google Shape;1051;p7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0" name="Google Shape;1060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1" name="Google Shape;1061;p7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7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5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5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5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5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6" name="Google Shape;106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3" name="Google Shape;107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p7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7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8" name="Google Shape;1088;p7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9" name="Google Shape;109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1" name="Google Shape;1101;p7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7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0" name="Google Shape;1110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9" name="Google Shape;1119;p7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1" name="Google Shape;1131;p8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8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p8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f4d5f70050_0_55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4" name="Google Shape;1144;g1f4d5f70050_0_5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d5f70050_0_5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d5f70050_0_5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f4d5f70050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f4d5f70050_0_5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9" name="Google Shape;1149;g1f4d5f70050_0_5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f4d5f70050_0_5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g1f4d5f70050_0_55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g1f4d5f70050_0_557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3" name="Google Shape;1153;g1f4d5f70050_0_55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d5f70050_0_56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g1f4d5f70050_0_56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f4d5f70050_0_56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58" name="Google Shape;1158;g1f4d5f70050_0_5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f4d5f70050_0_5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f4d5f70050_0_5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1f4d5f70050_0_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2" name="Google Shape;1162;g1f4d5f70050_0_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d5f70050_0_5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g1f4d5f70050_0_5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65" name="Google Shape;1165;g1f4d5f70050_0_5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66" name="Google Shape;1166;g1f4d5f70050_0_56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g1f4d5f70050_0_56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g1f4d5f70050_0_56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1f4d5f70050_0_56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g1f4d5f70050_0_56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f4d5f70050_0_5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g1f4d5f70050_0_586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f4d5f70050_0_586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f4d5f70050_0_586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6" name="Google Shape;1176;g1f4d5f70050_0_5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1f4d5f70050_0_5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1f4d5f70050_0_5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g1f4d5f70050_0_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0" name="Google Shape;1180;g1f4d5f70050_0_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1f4d5f70050_0_5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1f4d5f70050_0_5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g1f4d5f70050_0_586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g1f4d5f70050_0_586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f4d5f70050_0_586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f4d5f70050_0_586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f4d5f70050_0_60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g1f4d5f70050_0_60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f4d5f70050_0_602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f4d5f70050_0_602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f4d5f70050_0_602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3" name="Google Shape;1193;g1f4d5f70050_0_60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g1f4d5f70050_0_60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g1f4d5f70050_0_60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g1f4d5f70050_0_6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7" name="Google Shape;1197;g1f4d5f70050_0_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1f4d5f70050_0_6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1f4d5f70050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f4d5f70050_0_6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2" name="Google Shape;1202;g1f4d5f70050_0_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f4d5f70050_0_61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f4d5f70050_0_61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f4d5f70050_0_61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6" name="Google Shape;1206;g1f4d5f70050_0_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g1f4d5f70050_0_6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8" name="Google Shape;1208;g1f4d5f70050_0_6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f4d5f70050_0_62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1" name="Google Shape;1211;g1f4d5f70050_0_62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g1f4d5f70050_0_62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1f4d5f70050_0_62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g1f4d5f70050_0_6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g1f4d5f70050_0_6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1f4d5f70050_0_6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g1f4d5f70050_0_6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f4d5f70050_0_6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0" name="Google Shape;1220;g1f4d5f70050_0_6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f4d5f70050_0_6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2" name="Google Shape;1222;g1f4d5f70050_0_6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g1f4d5f70050_0_6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g1f4d5f70050_0_6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f4d5f70050_0_6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f4d5f70050_0_6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f4d5f70050_0_64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9" name="Google Shape;1229;g1f4d5f70050_0_64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1f4d5f70050_0_64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1f4d5f70050_0_6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f4d5f70050_0_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3" name="Google Shape;1233;g1f4d5f70050_0_64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4" name="Google Shape;1234;g1f4d5f70050_0_6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g1f4d5f70050_0_6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g1f4d5f70050_0_64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f4d5f70050_0_642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38" name="Google Shape;1238;g1f4d5f70050_0_64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6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61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7" name="Google Shape;1247;p61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8" name="Google Shape;1248;p6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6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p6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2" name="Google Shape;12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61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8" name="Google Shape;125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2" name="Google Shape;12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59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59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59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59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59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59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59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59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62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9" name="Google Shape;1289;p62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p62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291" name="Google Shape;1291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2" name="Google Shape;1292;p6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6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6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5" name="Google Shape;129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6" name="Google Shape;129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6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2" name="Google Shape;1302;p12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12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2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121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p121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p12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2" name="Google Shape;1312;p12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p12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12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2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2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2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2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2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1" name="Google Shape;1321;p12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12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12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5" name="Google Shape;1325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12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2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0" name="Google Shape;1330;p12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6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6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6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6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3" name="Google Shape;1333;p12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p12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p12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3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123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123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23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2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6" name="Google Shape;1346;p124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24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24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24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2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26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126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26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26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26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2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8" name="Google Shape;1368;p12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12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12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2" name="Google Shape;1372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12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76" name="Google Shape;1376;p12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12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12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12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2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2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2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2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5" name="Google Shape;1385;p128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86" name="Google Shape;1386;p12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2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p12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9" name="Google Shape;1389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0" name="Google Shape;1390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128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28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28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128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28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28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28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p128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df9bac4459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4" name="Google Shape;1404;g2df9bac4459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5" name="Google Shape;1405;g2df9bac445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6" name="Google Shape;1406;g2df9bac4459_0_70"/>
          <p:cNvCxnSpPr>
            <a:endCxn id="140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7" name="Google Shape;1407;g2df9bac445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g2df9bac4459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9" name="Google Shape;1409;g2df9bac4459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2df9bac4459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df9bac4459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4" name="Google Shape;1414;g2df9bac4459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df9bac4459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g2df9bac4459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g2df9bac4459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6" Type="http://schemas.openxmlformats.org/officeDocument/2006/relationships/theme" Target="../theme/theme8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1" name="Google Shape;1241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2" name="Google Shape;1242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3" name="Google Shape;1243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4" name="Google Shape;674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2" name="Google Shape;742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7" name="Google Shape;857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8" name="Google Shape;858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9" name="Google Shape;859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f4d5f70050_0_552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9" name="Google Shape;1139;g1f4d5f70050_0_55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g1f4d5f70050_0_5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g1f4d5f70050_0_5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Relationship Id="rId4" Type="http://schemas.openxmlformats.org/officeDocument/2006/relationships/image" Target="../media/image6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jpg"/><Relationship Id="rId4" Type="http://schemas.openxmlformats.org/officeDocument/2006/relationships/image" Target="../media/image42.jpg"/><Relationship Id="rId5" Type="http://schemas.openxmlformats.org/officeDocument/2006/relationships/image" Target="../media/image48.jpg"/><Relationship Id="rId6" Type="http://schemas.openxmlformats.org/officeDocument/2006/relationships/image" Target="../media/image44.jpg"/><Relationship Id="rId7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5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jpg"/><Relationship Id="rId4" Type="http://schemas.openxmlformats.org/officeDocument/2006/relationships/image" Target="../media/image62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Relationship Id="rId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54" name="Google Shape;145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Prove it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5" name="Google Shape;145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4000"/>
              <a:t>Укажите на детали, которые подтверждают вашу идею.</a:t>
            </a:r>
            <a:endParaRPr/>
          </a:p>
        </p:txBody>
      </p:sp>
      <p:sp>
        <p:nvSpPr>
          <p:cNvPr id="1554" name="Google Shape;1554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Пример</a:t>
            </a:r>
            <a:endParaRPr/>
          </a:p>
        </p:txBody>
      </p:sp>
      <p:sp>
        <p:nvSpPr>
          <p:cNvPr id="1555" name="Google Shape;1555;p15"/>
          <p:cNvSpPr txBox="1"/>
          <p:nvPr>
            <p:ph idx="2" type="body"/>
          </p:nvPr>
        </p:nvSpPr>
        <p:spPr>
          <a:xfrm>
            <a:off x="230114" y="1577339"/>
            <a:ext cx="3267285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Ребёнок: </a:t>
            </a:r>
            <a:r>
              <a:rPr lang="en-US" sz="2400">
                <a:solidFill>
                  <a:srgbClr val="006FB6"/>
                </a:solidFill>
              </a:rPr>
              <a:t>«Я знаю, почему книга называется "Гусь, который любит плавать».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Взрослый:</a:t>
            </a:r>
            <a:r>
              <a:rPr lang="en-US" sz="2400">
                <a:solidFill>
                  <a:srgbClr val="006FB6"/>
                </a:solidFill>
              </a:rPr>
              <a:t> "Отлично! Расскажи мне об этом подробнее».</a:t>
            </a:r>
            <a:endParaRPr/>
          </a:p>
        </p:txBody>
      </p:sp>
      <p:sp>
        <p:nvSpPr>
          <p:cNvPr id="1556" name="Google Shape;1556;p15"/>
          <p:cNvSpPr txBox="1"/>
          <p:nvPr>
            <p:ph idx="3" type="body"/>
          </p:nvPr>
        </p:nvSpPr>
        <p:spPr>
          <a:xfrm>
            <a:off x="230115" y="459581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Ребёнок: </a:t>
            </a:r>
            <a:r>
              <a:rPr b="1" lang="en-US" sz="2400">
                <a:solidFill>
                  <a:srgbClr val="006FB6"/>
                </a:solidFill>
              </a:rPr>
              <a:t>«</a:t>
            </a:r>
            <a:r>
              <a:rPr lang="en-US" sz="2400">
                <a:solidFill>
                  <a:srgbClr val="006FB6"/>
                </a:solidFill>
              </a:rPr>
              <a:t>Ну, Веб любит плавать. Значит, это должно быть о Вебе».</a:t>
            </a:r>
            <a:endParaRPr/>
          </a:p>
        </p:txBody>
      </p:sp>
      <p:sp>
        <p:nvSpPr>
          <p:cNvPr id="1557" name="Google Shape;1557;p1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Попросив ребенка рассказать о деталях, вы поможете ему понять, как части текста сочетаются друг с другом.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Это интересно. Откуда ты это знаешь?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Скажи больше.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Это отличная идея.  Какие детали заставили тебя прийти к такому выводу?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Найдите картинки/слова</a:t>
            </a:r>
            <a:endParaRPr/>
          </a:p>
        </p:txBody>
      </p:sp>
      <p:sp>
        <p:nvSpPr>
          <p:cNvPr id="1563" name="Google Shape;1563;p16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Взрослый: </a:t>
            </a:r>
            <a:r>
              <a:rPr lang="en-US" sz="2800"/>
              <a:t>«Ты можешь мне это доказать? Покажи мне в книге, откуда ты взял эту идею».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Ребёнок: «</a:t>
            </a:r>
            <a:r>
              <a:rPr lang="en-US" sz="2800"/>
              <a:t>Здесь написано, что Веб любит плавать, вот здесь, в этом предложении».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Взрослый: «</a:t>
            </a:r>
            <a:r>
              <a:rPr lang="en-US" sz="2800"/>
              <a:t>Интересно, какой гусенок - Веб? Интересно, будет ли он плавать в этом пруду? Давай продолжим чтение».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Попросите ребёнка доказать это с помощью картинок или слов из рассказа, это поможет ему вернуться в нужное русло.</a:t>
            </a:r>
            <a:endParaRPr i="1" sz="2800"/>
          </a:p>
        </p:txBody>
      </p:sp>
      <p:pic>
        <p:nvPicPr>
          <p:cNvPr descr="A bird standing on top of a grass covered field&#10;&#10;Description automatically generated" id="1564" name="Google Shape;156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5" name="Google Shape;1565;p16"/>
          <p:cNvSpPr/>
          <p:nvPr/>
        </p:nvSpPr>
        <p:spPr>
          <a:xfrm>
            <a:off x="1002323" y="4132385"/>
            <a:ext cx="3332285" cy="1591407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(K-1)</a:t>
            </a:r>
            <a:endParaRPr/>
          </a:p>
        </p:txBody>
      </p:sp>
      <p:sp>
        <p:nvSpPr>
          <p:cNvPr id="1571" name="Google Shape;1571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Можешь ли ты привести мне пример из рассказа, доказывающий, что это произошло?</a:t>
            </a:r>
            <a:endParaRPr sz="2400"/>
          </a:p>
        </p:txBody>
      </p:sp>
      <p:sp>
        <p:nvSpPr>
          <p:cNvPr id="1572" name="Google Shape;1572;p17"/>
          <p:cNvSpPr txBox="1"/>
          <p:nvPr>
            <p:ph idx="2" type="body"/>
          </p:nvPr>
        </p:nvSpPr>
        <p:spPr>
          <a:xfrm>
            <a:off x="3891650" y="4724950"/>
            <a:ext cx="3720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Ты четко связал доказательства со своим объяснением. Хорошая работа!</a:t>
            </a:r>
            <a:endParaRPr sz="2400"/>
          </a:p>
        </p:txBody>
      </p:sp>
      <p:sp>
        <p:nvSpPr>
          <p:cNvPr id="1573" name="Google Shape;1573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Что ты думаешь об этом рассказе?</a:t>
            </a:r>
            <a:endParaRPr sz="2400"/>
          </a:p>
        </p:txBody>
      </p:sp>
      <p:sp>
        <p:nvSpPr>
          <p:cNvPr id="1574" name="Google Shape;1574;p17"/>
          <p:cNvSpPr txBox="1"/>
          <p:nvPr>
            <p:ph idx="4" type="body"/>
          </p:nvPr>
        </p:nvSpPr>
        <p:spPr>
          <a:xfrm>
            <a:off x="319505" y="4495585"/>
            <a:ext cx="303036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Укажи на картинку, где это доказывается.</a:t>
            </a:r>
            <a:endParaRPr sz="2400"/>
          </a:p>
        </p:txBody>
      </p:sp>
      <p:pic>
        <p:nvPicPr>
          <p:cNvPr id="1575" name="Google Shape;157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 (2-3)</a:t>
            </a:r>
            <a:endParaRPr/>
          </a:p>
        </p:txBody>
      </p:sp>
      <p:sp>
        <p:nvSpPr>
          <p:cNvPr id="1581" name="Google Shape;1581;p18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What did the character say or do to make you think that? When?</a:t>
            </a:r>
            <a:endParaRPr/>
          </a:p>
        </p:txBody>
      </p:sp>
      <p:sp>
        <p:nvSpPr>
          <p:cNvPr id="1582" name="Google Shape;1582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Каковы твои впечатления после прочтения этого? Расскажи об этом подробнее.</a:t>
            </a:r>
            <a:endParaRPr sz="2400"/>
          </a:p>
        </p:txBody>
      </p:sp>
      <p:sp>
        <p:nvSpPr>
          <p:cNvPr id="1583" name="Google Shape;1583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Что сказал или сделал персонаж, чтобы ты так подумалa? Когда?</a:t>
            </a:r>
            <a:endParaRPr/>
          </a:p>
        </p:txBody>
      </p:sp>
      <p:pic>
        <p:nvPicPr>
          <p:cNvPr id="1584" name="Google Shape;15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590" name="Google Shape;1590;p19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Укажите на страницу или абзац с доказательствами. Скажите: «Покажи, где» или «Почему?».</a:t>
            </a:r>
            <a:endParaRPr sz="2800"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91" name="Google Shape;1591;p19"/>
          <p:cNvSpPr txBox="1"/>
          <p:nvPr>
            <p:ph idx="2" type="body"/>
          </p:nvPr>
        </p:nvSpPr>
        <p:spPr>
          <a:xfrm>
            <a:off x="4588042" y="319629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Используйте это с книгами на любом языке.</a:t>
            </a:r>
            <a:endParaRPr sz="2800"/>
          </a:p>
        </p:txBody>
      </p:sp>
      <p:pic>
        <p:nvPicPr>
          <p:cNvPr id="1592" name="Google Shape;15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599" name="Google Shape;1599;p20"/>
          <p:cNvSpPr txBox="1"/>
          <p:nvPr>
            <p:ph idx="1" type="body"/>
          </p:nvPr>
        </p:nvSpPr>
        <p:spPr>
          <a:xfrm>
            <a:off x="1639563" y="1374414"/>
            <a:ext cx="3962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Расскажите о ваших идеях.</a:t>
            </a:r>
            <a:endParaRPr/>
          </a:p>
        </p:txBody>
      </p:sp>
      <p:sp>
        <p:nvSpPr>
          <p:cNvPr id="1600" name="Google Shape;1600;p2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20966"/>
              <a:buNone/>
            </a:pPr>
            <a:r>
              <a:rPr lang="en-US" sz="3200"/>
              <a:t>Укажите на детали, которые </a:t>
            </a:r>
            <a:r>
              <a:rPr lang="en-US" sz="3100"/>
              <a:t>подтверждают вашу идею.</a:t>
            </a:r>
            <a:endParaRPr/>
          </a:p>
        </p:txBody>
      </p:sp>
      <p:sp>
        <p:nvSpPr>
          <p:cNvPr id="1601" name="Google Shape;1601;p20"/>
          <p:cNvSpPr txBox="1"/>
          <p:nvPr>
            <p:ph idx="3" type="body"/>
          </p:nvPr>
        </p:nvSpPr>
        <p:spPr>
          <a:xfrm>
            <a:off x="1655375" y="3809175"/>
            <a:ext cx="37524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5830"/>
              <a:buNone/>
            </a:pPr>
            <a:r>
              <a:rPr lang="en-US" sz="2800"/>
              <a:t>Найдите в книге картинки или слова, подтверждающие ваши идеи/мысли.</a:t>
            </a:r>
            <a:endParaRPr sz="2800"/>
          </a:p>
        </p:txBody>
      </p:sp>
      <p:sp>
        <p:nvSpPr>
          <p:cNvPr id="1602" name="Google Shape;1602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03" name="Google Shape;1603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04" name="Google Shape;1604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05" name="Google Shape;1605;p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Позовите меня, если у вас есть вопрос!</a:t>
            </a:r>
            <a:endParaRPr sz="3200"/>
          </a:p>
        </p:txBody>
      </p:sp>
      <p:sp>
        <p:nvSpPr>
          <p:cNvPr id="1606" name="Google Shape;1606;p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07" name="Google Shape;1607;p2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1f4d5f70050_0_54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613" name="Google Shape;1613;g1f4d5f70050_0_545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614" name="Google Shape;1614;g1f4d5f70050_0_545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615" name="Google Shape;1615;g1f4d5f70050_0_5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621" name="Google Shape;162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5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23" name="Google Shape;1623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4400"/>
              <a:t>Докажите это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466" name="Google Shape;1466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467" name="Google Shape;1467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468" name="Google Shape;1468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469" name="Google Shape;1469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470" name="Google Shape;147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4" name="Google Shape;147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5" name="Google Shape;1475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df9bac4459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Опрос: «Отношение семьи» </a:t>
            </a:r>
            <a:endParaRPr/>
          </a:p>
        </p:txBody>
      </p:sp>
      <p:pic>
        <p:nvPicPr>
          <p:cNvPr id="1481" name="Google Shape;1481;g2df9bac4459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g2df9bac4459_0_63"/>
          <p:cNvSpPr txBox="1"/>
          <p:nvPr/>
        </p:nvSpPr>
        <p:spPr>
          <a:xfrm>
            <a:off x="1035333" y="2645700"/>
            <a:ext cx="4023300" cy="3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Отсканируйте этот код, чтобы рассказать о том, как вы относитесь к чтению вместе со своим ребёнком.</a:t>
            </a:r>
            <a:endParaRPr b="1" i="0" sz="5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8" name="Google Shape;1488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9" name="Google Shape;1489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90" name="Google Shape;1490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1" name="Google Shape;1491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492" name="Google Shape;1492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493" name="Google Shape;1493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494" name="Google Shape;1494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495" name="Google Shape;1495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496" name="Google Shape;14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7" name="Google Shape;14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8" name="Google Shape;14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9" name="Google Shape;14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Докажите это!</a:t>
            </a:r>
            <a:endParaRPr/>
          </a:p>
        </p:txBody>
      </p:sp>
      <p:sp>
        <p:nvSpPr>
          <p:cNvPr id="1505" name="Google Shape;1505;p11"/>
          <p:cNvSpPr txBox="1"/>
          <p:nvPr>
            <p:ph idx="1" type="body"/>
          </p:nvPr>
        </p:nvSpPr>
        <p:spPr>
          <a:xfrm>
            <a:off x="8862645" y="3510939"/>
            <a:ext cx="3103685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400"/>
              <a:t>Этот совет поможет детям не отвлекаться от темы и не выдумывать, а продолжать излагать свои идеи, основываясь на том, что написано в книге!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506" name="Google Shape;150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1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08" name="Google Shape;1508;p11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09" name="Google Shape;1509;p11"/>
          <p:cNvSpPr txBox="1"/>
          <p:nvPr>
            <p:ph idx="6" type="body"/>
          </p:nvPr>
        </p:nvSpPr>
        <p:spPr>
          <a:xfrm>
            <a:off x="1340849" y="1350300"/>
            <a:ext cx="5323719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о вашей идее.</a:t>
            </a:r>
            <a:endParaRPr strike="sngStrike">
              <a:solidFill>
                <a:srgbClr val="FF0000"/>
              </a:solidFill>
            </a:endParaRPr>
          </a:p>
        </p:txBody>
      </p:sp>
      <p:sp>
        <p:nvSpPr>
          <p:cNvPr id="1510" name="Google Shape;1510;p11"/>
          <p:cNvSpPr txBox="1"/>
          <p:nvPr>
            <p:ph idx="7" type="body"/>
          </p:nvPr>
        </p:nvSpPr>
        <p:spPr>
          <a:xfrm>
            <a:off x="1340850" y="2373600"/>
            <a:ext cx="707338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Перечислите детали, которые подверждаю вашу идею.</a:t>
            </a:r>
            <a:endParaRPr/>
          </a:p>
        </p:txBody>
      </p:sp>
      <p:sp>
        <p:nvSpPr>
          <p:cNvPr id="1511" name="Google Shape;1511;p11"/>
          <p:cNvSpPr txBox="1"/>
          <p:nvPr>
            <p:ph idx="8" type="body"/>
          </p:nvPr>
        </p:nvSpPr>
        <p:spPr>
          <a:xfrm>
            <a:off x="1340837" y="3624715"/>
            <a:ext cx="6985477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Найдите в книге картинки или слова, подтверждающие ваши идеи/мысли.</a:t>
            </a:r>
            <a:endParaRPr/>
          </a:p>
        </p:txBody>
      </p:sp>
      <p:sp>
        <p:nvSpPr>
          <p:cNvPr id="1512" name="Google Shape;151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- это факт подтверждающий истинность чего-либо.</a:t>
            </a:r>
            <a:endParaRPr/>
          </a:p>
        </p:txBody>
      </p:sp>
      <p:sp>
        <p:nvSpPr>
          <p:cNvPr id="1518" name="Google Shape;151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- это небольшая часть текста, например, примеры или факты.</a:t>
            </a:r>
            <a:endParaRPr/>
          </a:p>
        </p:txBody>
      </p:sp>
      <p:sp>
        <p:nvSpPr>
          <p:cNvPr id="1519" name="Google Shape;151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0" name="Google Shape;152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1" name="Google Shape;1521;p12"/>
          <p:cNvSpPr txBox="1"/>
          <p:nvPr>
            <p:ph idx="5" type="body"/>
          </p:nvPr>
        </p:nvSpPr>
        <p:spPr>
          <a:xfrm>
            <a:off x="398558" y="1502511"/>
            <a:ext cx="3936049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Доказательство</a:t>
            </a:r>
            <a:endParaRPr/>
          </a:p>
        </p:txBody>
      </p:sp>
      <p:sp>
        <p:nvSpPr>
          <p:cNvPr id="1522" name="Google Shape;152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Деталь</a:t>
            </a:r>
            <a:endParaRPr/>
          </a:p>
        </p:txBody>
      </p:sp>
      <p:sp>
        <p:nvSpPr>
          <p:cNvPr id="1523" name="Google Shape;152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4" name="Google Shape;152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5" name="Google Shape;152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Давайте посмотрим</a:t>
            </a:r>
            <a:endParaRPr/>
          </a:p>
        </p:txBody>
      </p:sp>
      <p:sp>
        <p:nvSpPr>
          <p:cNvPr id="1531" name="Google Shape;1531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532" name="Google Shape;1532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200"/>
              <a:t>Испанский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200"/>
              <a:t>Скоро...</a:t>
            </a:r>
            <a:endParaRPr/>
          </a:p>
        </p:txBody>
      </p:sp>
      <p:pic>
        <p:nvPicPr>
          <p:cNvPr descr="Learn how to improve your child's reading comprehension by using our Prove it reading tip!" id="1533" name="Google Shape;1533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510" y="983887"/>
            <a:ext cx="6520290" cy="48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13"/>
          <p:cNvSpPr/>
          <p:nvPr/>
        </p:nvSpPr>
        <p:spPr>
          <a:xfrm>
            <a:off x="1107831" y="4246685"/>
            <a:ext cx="6435969" cy="1011115"/>
          </a:xfrm>
          <a:prstGeom prst="rect">
            <a:avLst/>
          </a:prstGeom>
          <a:noFill/>
          <a:ln cap="flat" cmpd="sng" w="25400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/>
              <a:t>Придумайте ваш рассказ.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40" name="Google Shape;154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41" name="Google Shape;1541;p14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Если вашему ребёнку трудно придумать рассказ, вы можете помочь ему, смоделировав его. Затем попросите его рассказать о деталях и доказательствах.</a:t>
            </a:r>
            <a:endParaRPr sz="2400"/>
          </a:p>
        </p:txBody>
      </p:sp>
      <p:pic>
        <p:nvPicPr>
          <p:cNvPr descr="A bird standing on top of a grass covered field&#10;&#10;Description automatically generated" id="1542" name="Google Shape;1542;p1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543" name="Google Shape;1543;p1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4" name="Google Shape;1544;p14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Каковы ваши мысли после прочтения этих страниц?</a:t>
            </a:r>
            <a:endParaRPr/>
          </a:p>
        </p:txBody>
      </p:sp>
      <p:pic>
        <p:nvPicPr>
          <p:cNvPr descr="A body of water&#10;&#10;Description automatically generated" id="1545" name="Google Shape;1545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6" name="Google Shape;1546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14"/>
          <p:cNvSpPr/>
          <p:nvPr/>
        </p:nvSpPr>
        <p:spPr>
          <a:xfrm>
            <a:off x="190500" y="3818023"/>
            <a:ext cx="2589600" cy="1097734"/>
          </a:xfrm>
          <a:prstGeom prst="rect">
            <a:avLst/>
          </a:prstGeom>
          <a:noFill/>
          <a:ln cap="flat" cmpd="sng" w="25400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14"/>
          <p:cNvSpPr/>
          <p:nvPr/>
        </p:nvSpPr>
        <p:spPr>
          <a:xfrm>
            <a:off x="2988704" y="3666392"/>
            <a:ext cx="2577300" cy="1249365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