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7" r:id="rId7"/>
    <p:sldMasterId id="2147483685" r:id="rId8"/>
    <p:sldMasterId id="2147483698" r:id="rId9"/>
    <p:sldMasterId id="2147483710" r:id="rId10"/>
    <p:sldMasterId id="2147483718" r:id="rId11"/>
    <p:sldMasterId id="2147483727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5Hz8NDqg8d5EQV38FtyboW+n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6" name="Google Shape;109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9" name="Google Shape;118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7" name="Google Shape;119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4" name="Google Shape;120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4" name="Google Shape;121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dc96ce005d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3" name="Google Shape;1223;g1dc96ce005d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4" name="Google Shape;123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6e53bd6ce1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6" name="Google Shape;1246;g26e53bd6ce1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4" name="Google Shape;125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3" name="Google Shape;110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8" name="Google Shape;110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df9bd3ac95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g2df9bd3ac95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9" name="Google Shape;112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6" name="Google Shape;114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1" name="Google Shape;116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3:notes"/>
          <p:cNvSpPr/>
          <p:nvPr>
            <p:ph idx="2" type="sldImg"/>
          </p:nvPr>
        </p:nvSpPr>
        <p:spPr>
          <a:xfrm>
            <a:off x="3533775" y="115888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4" name="Google Shape;117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4:notes"/>
          <p:cNvSpPr/>
          <p:nvPr>
            <p:ph idx="2" type="sldImg"/>
          </p:nvPr>
        </p:nvSpPr>
        <p:spPr>
          <a:xfrm>
            <a:off x="130629" y="10556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1" name="Google Shape;118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4.jp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35.jpg"/><Relationship Id="rId5" Type="http://schemas.openxmlformats.org/officeDocument/2006/relationships/image" Target="../media/image9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38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38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38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38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35.jpg"/><Relationship Id="rId5" Type="http://schemas.openxmlformats.org/officeDocument/2006/relationships/image" Target="../media/image9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4.jp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38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2" name="Google Shape;14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" name="Google Shape;1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" name="Google Shape;15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3" name="Google Shape;15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4" name="Google Shape;16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67" name="Google Shape;16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2" name="Google Shape;17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8" name="Google Shape;1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0" name="Google Shape;18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5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5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5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5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5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5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5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1" name="Google Shape;19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7" name="Google Shape;19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9" name="Google Shape;19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6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6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6" name="Google Shape;20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4" name="Google Shape;21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6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6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4" name="Google Shape;22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0" name="Google Shape;23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2" name="Google Shape;23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6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6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6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6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6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6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6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6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6" name="Google Shape;24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4" name="Google Shape;25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" name="Google Shape;259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0" name="Google Shape;26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4" name="Google Shape;26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4" name="Google Shape;274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0" name="Google Shape;28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4" name="Google Shape;28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6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6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6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6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6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6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6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6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5" name="Google Shape;295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6" name="Google Shape;296;p6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6" name="Google Shape;30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8" name="Google Shape;30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6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7" name="Google Shape;31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1" name="Google Shape;32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6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6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0" name="Google Shape;33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4" name="Google Shape;33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6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6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6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6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6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6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6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4" name="Google Shape;36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7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3_Title, Pic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71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71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0" name="Google Shape;4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6" name="Google Shape;4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8" name="Google Shape;40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1" name="Google Shape;41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4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4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4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4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4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4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4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4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4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8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8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4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4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Google Shape;471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2" name="Google Shape;4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8" name="Google Shape;4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0" name="Google Shape;48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9" name="Google Shape;48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5" name="Google Shape;4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7" name="Google Shape;4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01" name="Google Shape;50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8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8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06" name="Google Shape;506;p8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507" name="Google Shape;507;p8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8" name="Google Shape;508;p8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6" name="Google Shape;516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7" name="Google Shape;517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9" name="Google Shape;51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0" name="Google Shape;5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0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40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4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4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4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4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4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4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4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4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4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4" name="Google Shape;544;p4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9" name="Google Shape;549;p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2" name="Google Shape;55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3" name="Google Shape;55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9" name="Google Shape;55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5" name="Google Shape;56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9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39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39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39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3" name="Google Shape;573;p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6" name="Google Shape;57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7" name="Google Shape;57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3" name="Google Shape;593;p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7" name="Google Shape;5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5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5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3" name="Google Shape;603;p7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7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6" name="Google Shape;60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7" name="Google Shape;60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7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7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7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7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7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4" name="Google Shape;624;p7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7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7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2" name="Google Shape;632;p7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7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7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7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8" name="Google Shape;638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2" name="Google Shape;64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7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7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7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7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7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7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7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7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6" name="Google Shape;656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0" name="Google Shape;66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7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7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7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7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7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4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2" name="Google Shape;682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5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5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4" name="Google Shape;69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5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0" name="Google Shape;700;p5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7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7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5" name="Google Shape;705;p7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7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12" name="Google Shape;712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13" name="Google Shape;713;p7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7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7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7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3" name="Google Shape;723;p7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7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7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7" name="Google Shape;72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7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7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7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5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5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5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5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6" name="Google Shape;73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8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8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0" name="Google Shape;74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2" name="Google Shape;742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5" name="Google Shape;745;p8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8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8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8" name="Google Shape;74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9" name="Google Shape;74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4" name="Google Shape;754;p8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8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8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3" name="Google Shape;763;p8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8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6" name="Google Shape;76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8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8" name="Google Shape;76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8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84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84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77" name="Google Shape;777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84" name="Google Shape;784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85" name="Google Shape;785;p84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4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84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84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_2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8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2" name="Google Shape;792;p85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93" name="Google Shape;793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6" name="Google Shape;79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7" name="Google Shape;79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00" name="Google Shape;800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01" name="Google Shape;801;p8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85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85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8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_3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8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86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09" name="Google Shape;809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16" name="Google Shape;816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17" name="Google Shape;817;p86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86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86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86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dc96ce005d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7" name="Google Shape;827;g1dc96ce005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g1dc96ce005d_0_16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g1dc96ce005d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g1dc96ce005d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g1dc96ce005d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g1dc96ce005d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g1dc96ce005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g1dc96ce005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g1dc96ce005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g1dc96ce005d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g1dc96ce005d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g1dc96ce005d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g1dc96ce005d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g1dc96ce005d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g1dc96ce005d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g1dc96ce005d_0_166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g1dc96ce005d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dc96ce005d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g1dc96ce005d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g1dc96ce005d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g1dc96ce005d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9" name="Google Shape;849;g1dc96ce005d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0" name="Google Shape;850;g1dc96ce005d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g1dc96ce005d_0_18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g1dc96ce005d_0_18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g1dc96ce005d_0_18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g1dc96ce005d_0_18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g1dc96ce005d_0_18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g1dc96ce005d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g1dc96ce005d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g1dc96ce005d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1dc96ce005d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g1dc96ce005d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g1dc96ce005d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dc96ce005d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g1dc96ce005d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g1dc96ce005d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g1dc96ce005d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7" name="Google Shape;867;g1dc96ce005d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8" name="Google Shape;868;g1dc96ce005d_0_20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g1dc96ce005d_0_20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g1dc96ce005d_0_20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g1dc96ce005d_0_20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g1dc96ce005d_0_20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3" name="Google Shape;873;g1dc96ce005d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g1dc96ce005d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5" name="Google Shape;875;g1dc96ce005d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g1dc96ce005d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g1dc96ce005d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g1dc96ce005d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79" name="Google Shape;879;g1dc96ce005d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5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57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dc96ce005d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g1dc96ce005d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g1dc96ce005d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g1dc96ce005d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g1dc96ce005d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g1dc96ce005d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g1dc96ce005d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g1dc96ce005d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g1dc96ce005d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0" name="Google Shape;890;g1dc96ce005d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g1dc96ce005d_0_22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g1dc96ce005d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g1dc96ce005d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g1dc96ce005d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g1dc96ce005d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g1dc96ce005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g1dc96ce005d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8" name="Google Shape;898;g1dc96ce005d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dc96ce005d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1" name="Google Shape;901;g1dc96ce005d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902" name="Google Shape;902;g1dc96ce005d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g1dc96ce005d_0_24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g1dc96ce005d_0_24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g1dc96ce005d_0_24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g1dc96ce005d_0_24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g1dc96ce005d_0_24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8" name="Google Shape;908;g1dc96ce005d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9" name="Google Shape;909;g1dc96ce005d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1dc96ce005d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g1dc96ce005d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912" name="Google Shape;912;g1dc96ce005d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g1dc96ce005d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1dc96ce005d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g1dc96ce005d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g1dc96ce005d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g1dc96ce005d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g1dc96ce005d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g1dc96ce005d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g1dc96ce005d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2" name="Google Shape;922;g1dc96ce005d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g1dc96ce005d_0_26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g1dc96ce005d_0_26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g1dc96ce005d_0_26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g1dc96ce005d_0_26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g1dc96ce005d_0_26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g1dc96ce005d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g1dc96ce005d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g1dc96ce005d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931" name="Google Shape;931;g1dc96ce005d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g1dc96ce005d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1dc96ce005d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1dc96ce005d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g1dc96ce005d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g1dc96ce005d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dc96ce005d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1dc96ce005d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g1dc96ce005d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41" name="Google Shape;941;g1dc96ce005d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942" name="Google Shape;942;g1dc96ce005d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3" name="Google Shape;943;g1dc96ce005d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6e53bd6ce1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1" name="Google Shape;951;g26e53bd6ce1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g26e53bd6ce1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g26e53bd6ce1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g26e53bd6ce1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g26e53bd6ce1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g26e53bd6ce1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g26e53bd6ce1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g26e53bd6ce1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g26e53bd6ce1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960" name="Google Shape;960;g26e53bd6ce1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6e53bd6ce1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3" name="Google Shape;963;g26e53bd6ce1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g26e53bd6ce1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5" name="Google Shape;965;g26e53bd6ce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g26e53bd6ce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g26e53bd6ce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g26e53bd6ce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g26e53bd6ce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g26e53bd6ce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g26e53bd6ce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2" name="Google Shape;972;g26e53bd6ce1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3" name="Google Shape;973;g26e53bd6ce1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26e53bd6ce1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g26e53bd6ce1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26e53bd6ce1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26e53bd6ce1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26e53bd6ce1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g26e53bd6ce1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26e53bd6ce1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g26e53bd6ce1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3" name="Google Shape;983;g26e53bd6ce1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g26e53bd6ce1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26e53bd6ce1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g26e53bd6ce1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g26e53bd6ce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26e53bd6ce1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26e53bd6ce1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g26e53bd6ce1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g26e53bd6ce1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g26e53bd6ce1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g26e53bd6ce1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26e53bd6ce1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g26e53bd6ce1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26e53bd6ce1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26e53bd6ce1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g26e53bd6ce1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0" name="Google Shape;1000;g26e53bd6ce1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g26e53bd6ce1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26e53bd6ce1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3" name="Google Shape;1003;g26e53bd6ce1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g26e53bd6ce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26e53bd6ce1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26e53bd6ce1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6e53bd6ce1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09" name="Google Shape;1009;g26e53bd6ce1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g26e53bd6ce1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g26e53bd6ce1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g26e53bd6ce1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g26e53bd6ce1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g26e53bd6ce1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g26e53bd6ce1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6e53bd6ce1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8" name="Google Shape;1018;g26e53bd6ce1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g26e53bd6ce1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g26e53bd6ce1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g26e53bd6ce1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g26e53bd6ce1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g26e53bd6ce1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6e53bd6ce1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6e53bd6ce1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7" name="Google Shape;1027;g26e53bd6ce1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26e53bd6ce1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26e53bd6ce1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26e53bd6ce1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g26e53bd6ce1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g26e53bd6ce1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g26e53bd6ce1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6e53bd6ce1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6" name="Google Shape;1036;g26e53bd6ce1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26e53bd6ce1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g26e53bd6ce1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g26e53bd6ce1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Google Shape;1040;g26e53bd6ce1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g26e53bd6ce1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g26e53bd6ce1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26e53bd6ce1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g26e53bd6ce1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45" name="Google Shape;1045;g26e53bd6ce1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df9bd3ac95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9" name="Google Shape;1049;g2df9bd3ac95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g2df9bd3ac95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g2df9bd3ac95_0_70"/>
          <p:cNvCxnSpPr>
            <a:endCxn id="1048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g2df9bd3ac95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g2df9bd3ac95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4" name="Google Shape;1054;g2df9bd3ac95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g2df9bd3ac95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df9bd3ac95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g2df9bd3ac95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df9bd3ac95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2" name="Google Shape;1062;g2df9bd3ac95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df9bd3ac95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df9bd3ac95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g2df9bd3ac95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g2df9bd3ac95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g2df9bd3ac95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df9bd3ac95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1" name="Google Shape;1071;g2df9bd3ac95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df9bd3ac95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4" name="Google Shape;1074;g2df9bd3ac95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g2df9bd3ac95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df9bd3ac95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8" name="Google Shape;1078;g2df9bd3ac95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3_Title, Pic 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2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2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df9bd3ac95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g2df9bd3ac95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2" name="Google Shape;1082;g2df9bd3ac95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3" name="Google Shape;1083;g2df9bd3ac95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4" name="Google Shape;1084;g2df9bd3ac95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df9bd3ac95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087" name="Google Shape;1087;g2df9bd3ac95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df9bd3ac95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090" name="Google Shape;1090;g2df9bd3ac95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g2df9bd3ac95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df9bd3ac95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" name="Google Shape;10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" name="Google Shape;11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" name="Google Shape;11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4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2" name="Google Shape;512;p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3" name="Google Shape;513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6ce005d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g1dc96ce005d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g1dc96ce005d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6e53bd6ce1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6" name="Google Shape;946;g26e53bd6ce1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g26e53bd6ce1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g26e53bd6ce1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jpg"/><Relationship Id="rId4" Type="http://schemas.openxmlformats.org/officeDocument/2006/relationships/image" Target="../media/image5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Relationship Id="rId5" Type="http://schemas.openxmlformats.org/officeDocument/2006/relationships/image" Target="../media/image5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6.jpg"/><Relationship Id="rId7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54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vi-VN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/>
          </a:p>
        </p:txBody>
      </p:sp>
      <p:sp>
        <p:nvSpPr>
          <p:cNvPr id="1099" name="Google Shape;109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vi-VN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Feeling </a:t>
            </a:r>
            <a:r>
              <a:rPr lang="vi-VN">
                <a:solidFill>
                  <a:srgbClr val="006FB6"/>
                </a:solidFill>
              </a:rPr>
              <a:t>F</a:t>
            </a:r>
            <a:r>
              <a:rPr b="1" i="0" lang="vi-VN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rustrated? That’s </a:t>
            </a:r>
            <a:r>
              <a:rPr lang="vi-VN">
                <a:solidFill>
                  <a:srgbClr val="006FB6"/>
                </a:solidFill>
              </a:rPr>
              <a:t>O</a:t>
            </a:r>
            <a:r>
              <a:rPr b="1" i="0" lang="vi-VN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k!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rPr b="0" i="0" lang="vi-VN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b="0" i="0" sz="4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vi-VN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/>
          </a:p>
          <a:p>
            <a:pPr indent="-482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vi-VN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b="0" i="0" sz="4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vi-VN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b="0" i="0" sz="4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vi-VN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Kiểm tra</a:t>
            </a:r>
            <a:endParaRPr/>
          </a:p>
        </p:txBody>
      </p:sp>
      <p:sp>
        <p:nvSpPr>
          <p:cNvPr id="1192" name="Google Shape;1192;p15"/>
          <p:cNvSpPr txBox="1"/>
          <p:nvPr>
            <p:ph idx="4" type="body"/>
          </p:nvPr>
        </p:nvSpPr>
        <p:spPr>
          <a:xfrm>
            <a:off x="3727048" y="1577388"/>
            <a:ext cx="8323852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Khuyến khích khả năng tự suy ngẫm bằng cách hỏi: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vi-VN" sz="3200"/>
              <a:t>Con cảm thấy thế nào khi đọc sách ngay bây giờ? Cơ thể con cảm thấy thế nào?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vi-VN" sz="3200"/>
              <a:t>Con có nhận thấy mình đang trở nên thất vọng không? 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vi-VN" sz="3200"/>
              <a:t>Điều gì sẽ giúp con cảm thấy bớt thất vọng hơn lúc này?</a:t>
            </a:r>
            <a:endParaRPr/>
          </a:p>
        </p:txBody>
      </p:sp>
      <p:pic>
        <p:nvPicPr>
          <p:cNvPr descr="A group of people sitting at a table&#10;&#10;Description automatically generated" id="1193" name="Google Shape;119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141100" y="1577400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94" name="Google Shape;1194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254875" y="2865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Thực hiện hành động</a:t>
            </a:r>
            <a:endParaRPr/>
          </a:p>
        </p:txBody>
      </p:sp>
      <p:sp>
        <p:nvSpPr>
          <p:cNvPr id="1200" name="Google Shape;1200;p16"/>
          <p:cNvSpPr txBox="1"/>
          <p:nvPr>
            <p:ph idx="1" type="body"/>
          </p:nvPr>
        </p:nvSpPr>
        <p:spPr>
          <a:xfrm>
            <a:off x="648400" y="1692275"/>
            <a:ext cx="53676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/>
              <a:t>Nếu trẻ…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vi-VN"/>
              <a:t>Gặp khó khăn với nhiều từ trên một trang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vi-VN"/>
              <a:t>Đọc chậm và bị giật cục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vi-VN"/>
              <a:t>Khó tập trung vào cuốn sách</a:t>
            </a:r>
            <a:endParaRPr/>
          </a:p>
        </p:txBody>
      </p:sp>
      <p:sp>
        <p:nvSpPr>
          <p:cNvPr id="1201" name="Google Shape;1201;p16"/>
          <p:cNvSpPr txBox="1"/>
          <p:nvPr>
            <p:ph idx="2" type="body"/>
          </p:nvPr>
        </p:nvSpPr>
        <p:spPr>
          <a:xfrm>
            <a:off x="6250419" y="1692275"/>
            <a:ext cx="5544183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/>
              <a:t>Khi đó hãy cân nhắc…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vi-VN"/>
              <a:t>Thay đổi cuốn sách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vi-VN"/>
              <a:t>Đọc lại trang đó hoặc dòng đó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vi-VN"/>
              <a:t>Nghỉ giải lao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207" name="Google Shape;1207;p17"/>
          <p:cNvSpPr txBox="1"/>
          <p:nvPr>
            <p:ph idx="1" type="body"/>
          </p:nvPr>
        </p:nvSpPr>
        <p:spPr>
          <a:xfrm>
            <a:off x="1584975" y="3074176"/>
            <a:ext cx="3866700" cy="94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Chúng ta hãy tự mình ôn lại nhé, ta biết được gì về những chữ cái này?</a:t>
            </a:r>
            <a:endParaRPr/>
          </a:p>
        </p:txBody>
      </p:sp>
      <p:sp>
        <p:nvSpPr>
          <p:cNvPr id="1208" name="Google Shape;1208;p17"/>
          <p:cNvSpPr txBox="1"/>
          <p:nvPr>
            <p:ph idx="2" type="body"/>
          </p:nvPr>
        </p:nvSpPr>
        <p:spPr>
          <a:xfrm>
            <a:off x="3891650" y="4724950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Còn cách nào khác có thể giúp chúng ta?</a:t>
            </a:r>
            <a:endParaRPr/>
          </a:p>
        </p:txBody>
      </p:sp>
      <p:sp>
        <p:nvSpPr>
          <p:cNvPr id="1209" name="Google Shape;1209;p17"/>
          <p:cNvSpPr txBox="1"/>
          <p:nvPr>
            <p:ph idx="3" type="body"/>
          </p:nvPr>
        </p:nvSpPr>
        <p:spPr>
          <a:xfrm>
            <a:off x="240926" y="14458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Có vẻ như con đang thất vọng. Đó là bởi cuốn sách hay cái gì khác vậy?</a:t>
            </a:r>
            <a:endParaRPr/>
          </a:p>
        </p:txBody>
      </p:sp>
      <p:sp>
        <p:nvSpPr>
          <p:cNvPr id="1210" name="Google Shape;1210;p17"/>
          <p:cNvSpPr txBox="1"/>
          <p:nvPr>
            <p:ph idx="4" type="body"/>
          </p:nvPr>
        </p:nvSpPr>
        <p:spPr>
          <a:xfrm>
            <a:off x="240925" y="4449275"/>
            <a:ext cx="3138883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Hãy dừng một chút và hít thở trước khi chúng ta thử lại câu này.</a:t>
            </a:r>
            <a:endParaRPr/>
          </a:p>
        </p:txBody>
      </p:sp>
      <p:pic>
        <p:nvPicPr>
          <p:cNvPr id="1211" name="Google Shape;121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217" name="Google Shape;1217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đã rất nỗ lực làm câu đó! Hãy đọc lại nó thật trôi chảy nhé.</a:t>
            </a:r>
            <a:endParaRPr/>
          </a:p>
        </p:txBody>
      </p:sp>
      <p:sp>
        <p:nvSpPr>
          <p:cNvPr id="1218" name="Google Shape;1218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cần nghỉ ngơi lúc này không?</a:t>
            </a:r>
            <a:endParaRPr/>
          </a:p>
        </p:txBody>
      </p:sp>
      <p:sp>
        <p:nvSpPr>
          <p:cNvPr id="1219" name="Google Shape;1219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nghĩ mình cần đổi sách khác không? Con muốn đọc gì khác không?</a:t>
            </a:r>
            <a:endParaRPr/>
          </a:p>
        </p:txBody>
      </p:sp>
      <p:pic>
        <p:nvPicPr>
          <p:cNvPr id="1220" name="Google Shape;1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dc96ce005d_0_152"/>
          <p:cNvSpPr txBox="1"/>
          <p:nvPr>
            <p:ph type="ctrTitle"/>
          </p:nvPr>
        </p:nvSpPr>
        <p:spPr>
          <a:xfrm>
            <a:off x="0" y="0"/>
            <a:ext cx="9144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226" name="Google Shape;1226;g1dc96ce005d_0_152"/>
          <p:cNvSpPr txBox="1"/>
          <p:nvPr>
            <p:ph idx="1" type="body"/>
          </p:nvPr>
        </p:nvSpPr>
        <p:spPr>
          <a:xfrm>
            <a:off x="4588064" y="1621852"/>
            <a:ext cx="6300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/>
              <a:t>Khuyến khích nhiều để giúp phát triển khả năng đọc. </a:t>
            </a:r>
            <a:endParaRPr/>
          </a:p>
        </p:txBody>
      </p:sp>
      <p:sp>
        <p:nvSpPr>
          <p:cNvPr id="1227" name="Google Shape;1227;g1dc96ce005d_0_152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/>
              <a:t>Sử dụng cách này với sách trong bất cứ ngôn ngữ nào. </a:t>
            </a:r>
            <a:endParaRPr/>
          </a:p>
        </p:txBody>
      </p:sp>
      <p:sp>
        <p:nvSpPr>
          <p:cNvPr id="1228" name="Google Shape;1228;g1dc96ce005d_0_152"/>
          <p:cNvSpPr txBox="1"/>
          <p:nvPr>
            <p:ph idx="3" type="body"/>
          </p:nvPr>
        </p:nvSpPr>
        <p:spPr>
          <a:xfrm>
            <a:off x="4588051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/>
              <a:t>Đọc cùng với sách nói. </a:t>
            </a:r>
            <a:endParaRPr/>
          </a:p>
        </p:txBody>
      </p:sp>
      <p:pic>
        <p:nvPicPr>
          <p:cNvPr id="1229" name="Google Shape;1229;g1dc96ce005d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688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6ce005d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6ce005d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325" y="2933225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237" name="Google Shape;1237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Chọn một cuốn sách.</a:t>
            </a:r>
            <a:endParaRPr/>
          </a:p>
        </p:txBody>
      </p:sp>
      <p:sp>
        <p:nvSpPr>
          <p:cNvPr id="1238" name="Google Shape;1238;p19"/>
          <p:cNvSpPr txBox="1"/>
          <p:nvPr>
            <p:ph idx="2" type="body"/>
          </p:nvPr>
        </p:nvSpPr>
        <p:spPr>
          <a:xfrm>
            <a:off x="1628000" y="2592250"/>
            <a:ext cx="33939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Tìm các dấu hiệu thất vọng và làm theo lời khuyên (hít thở sâu, ăn mừng, kiểm tra, hành động).</a:t>
            </a:r>
            <a:endParaRPr/>
          </a:p>
        </p:txBody>
      </p:sp>
      <p:sp>
        <p:nvSpPr>
          <p:cNvPr id="1239" name="Google Shape;1239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240" name="Google Shape;1240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241" name="Google Shape;1241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242" name="Google Shape;124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43" name="Google Shape;124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6e53bd6ce1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249" name="Google Shape;1249;g26e53bd6ce1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250" name="Google Shape;1250;g26e53bd6ce1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251" name="Google Shape;1251;g26e53bd6ce1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Hãy phản hồi nhé</a:t>
            </a:r>
            <a:endParaRPr/>
          </a:p>
        </p:txBody>
      </p:sp>
      <p:pic>
        <p:nvPicPr>
          <p:cNvPr id="1257" name="Google Shape;125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24"/>
          <p:cNvSpPr txBox="1"/>
          <p:nvPr>
            <p:ph idx="1" type="body"/>
          </p:nvPr>
        </p:nvSpPr>
        <p:spPr>
          <a:xfrm>
            <a:off x="8953152" y="4074693"/>
            <a:ext cx="2916935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vi-VN" sz="3200"/>
              <a:t>Ý kiến đóng góp của quý vị sẽ cải thiện thời gian chúng ta cùng học!</a:t>
            </a:r>
            <a:endParaRPr sz="3200"/>
          </a:p>
        </p:txBody>
      </p:sp>
      <p:pic>
        <p:nvPicPr>
          <p:cNvPr descr="A picture containing person, indoor, blue&#10;&#10;Description automatically generated" id="1259" name="Google Shape;125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Cảm thấy thất vọng?  Không sao!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vi-VN"/>
              <a:t>Chào mừng</a:t>
            </a:r>
            <a:endParaRPr/>
          </a:p>
        </p:txBody>
      </p:sp>
      <p:sp>
        <p:nvSpPr>
          <p:cNvPr id="1111" name="Google Shape;1111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vi-VN"/>
              <a:t>Mẹo đọc sách</a:t>
            </a:r>
            <a:endParaRPr/>
          </a:p>
        </p:txBody>
      </p:sp>
      <p:sp>
        <p:nvSpPr>
          <p:cNvPr id="1112" name="Google Shape;1112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113" name="Google Shape;1113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Chương trình</a:t>
            </a:r>
            <a:endParaRPr/>
          </a:p>
        </p:txBody>
      </p:sp>
      <p:sp>
        <p:nvSpPr>
          <p:cNvPr id="1114" name="Google Shape;1114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vi-VN"/>
              <a:t>Suy ngẫm &amp; cập nhật</a:t>
            </a:r>
            <a:endParaRPr/>
          </a:p>
        </p:txBody>
      </p:sp>
      <p:pic>
        <p:nvPicPr>
          <p:cNvPr id="1115" name="Google Shape;111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119" name="Google Shape;1119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df9bd3ac95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Khảo Sát Độ Tin Cậy Gia Đình</a:t>
            </a:r>
            <a:endParaRPr/>
          </a:p>
        </p:txBody>
      </p:sp>
      <p:pic>
        <p:nvPicPr>
          <p:cNvPr id="1125" name="Google Shape;1125;g2df9bd3ac95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g2df9bd3ac95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vi-VN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 mã này để chia sẻ cảm nhận của quý vị về việc đọc sách cùng con.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2" name="Google Shape;1132;p6"/>
          <p:cNvSpPr txBox="1"/>
          <p:nvPr>
            <p:ph idx="2" type="body"/>
          </p:nvPr>
        </p:nvSpPr>
        <p:spPr>
          <a:xfrm>
            <a:off x="4588050" y="2666150"/>
            <a:ext cx="72054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3" name="Google Shape;113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4" name="Google Shape;113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5" name="Google Shape;113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/>
              <a:t>Chuẩn bị sẵn.</a:t>
            </a:r>
            <a:endParaRPr/>
          </a:p>
        </p:txBody>
      </p:sp>
      <p:sp>
        <p:nvSpPr>
          <p:cNvPr id="1136" name="Google Shape;113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/>
              <a:t>Có mặt.</a:t>
            </a:r>
            <a:endParaRPr/>
          </a:p>
        </p:txBody>
      </p:sp>
      <p:sp>
        <p:nvSpPr>
          <p:cNvPr id="1137" name="Google Shape;1137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/>
              <a:t>Hãy lịch sự.</a:t>
            </a:r>
            <a:endParaRPr/>
          </a:p>
        </p:txBody>
      </p:sp>
      <p:sp>
        <p:nvSpPr>
          <p:cNvPr id="1138" name="Google Shape;1138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/>
              <a:t>Đặt câu hỏi.</a:t>
            </a:r>
            <a:endParaRPr/>
          </a:p>
        </p:txBody>
      </p:sp>
      <p:sp>
        <p:nvSpPr>
          <p:cNvPr id="1139" name="Google Shape;113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Hướng dẫn hội thảo</a:t>
            </a:r>
            <a:endParaRPr/>
          </a:p>
        </p:txBody>
      </p:sp>
      <p:pic>
        <p:nvPicPr>
          <p:cNvPr descr="Icon&#10;&#10;Description automatically generated" id="1140" name="Google Shape;1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41" name="Google Shape;1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42" name="Google Shape;11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43" name="Google Shape;11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1"/>
          <p:cNvSpPr txBox="1"/>
          <p:nvPr>
            <p:ph type="title"/>
          </p:nvPr>
        </p:nvSpPr>
        <p:spPr>
          <a:xfrm>
            <a:off x="-7620" y="227984"/>
            <a:ext cx="8638079" cy="1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Cảm thấy thất vọng? Không sao!</a:t>
            </a:r>
            <a:endParaRPr/>
          </a:p>
        </p:txBody>
      </p:sp>
      <p:sp>
        <p:nvSpPr>
          <p:cNvPr id="1149" name="Google Shape;1149;p11"/>
          <p:cNvSpPr txBox="1"/>
          <p:nvPr>
            <p:ph idx="1" type="body"/>
          </p:nvPr>
        </p:nvSpPr>
        <p:spPr>
          <a:xfrm>
            <a:off x="9222900" y="4748875"/>
            <a:ext cx="26487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Hãy giảm bớt sự thất vọng bằng các bước sau!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150" name="Google Shape;115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152" name="Google Shape;1152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4</a:t>
            </a:r>
            <a:endParaRPr/>
          </a:p>
        </p:txBody>
      </p:sp>
      <p:sp>
        <p:nvSpPr>
          <p:cNvPr id="1153" name="Google Shape;1153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154" name="Google Shape;115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Hít thở sâu.</a:t>
            </a:r>
            <a:endParaRPr/>
          </a:p>
        </p:txBody>
      </p:sp>
      <p:sp>
        <p:nvSpPr>
          <p:cNvPr id="1155" name="Google Shape;115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Ăn mừng thành công.</a:t>
            </a:r>
            <a:endParaRPr/>
          </a:p>
        </p:txBody>
      </p:sp>
      <p:sp>
        <p:nvSpPr>
          <p:cNvPr id="1156" name="Google Shape;115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Kiểm tra.</a:t>
            </a:r>
            <a:endParaRPr/>
          </a:p>
        </p:txBody>
      </p:sp>
      <p:sp>
        <p:nvSpPr>
          <p:cNvPr id="1157" name="Google Shape;1157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Thực hiện hành động.</a:t>
            </a:r>
            <a:endParaRPr/>
          </a:p>
        </p:txBody>
      </p:sp>
      <p:sp>
        <p:nvSpPr>
          <p:cNvPr id="1158" name="Google Shape;1158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4" name="Google Shape;116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5" name="Google Shape;116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6" name="Google Shape;116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7" name="Google Shape;116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68" name="Google Shape;116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69" name="Google Shape;116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70" name="Google Shape;117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71" name="Google Shape;117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Hít thở sâu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3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92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Chiến lược 4-3-4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92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Hít vào đếm tới bốn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Giữ hơi đếm tới ba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Thở ra đếm tới bốn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8" name="Google Shape;117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7392825" y="1845500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>
                <a:solidFill>
                  <a:srgbClr val="006FB6"/>
                </a:solidFill>
              </a:rPr>
              <a:t>Ăn mừng thành công</a:t>
            </a:r>
            <a:endParaRPr/>
          </a:p>
        </p:txBody>
      </p:sp>
      <p:sp>
        <p:nvSpPr>
          <p:cNvPr id="1184" name="Google Shape;1184;p1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Trong những lúc thất vọng, hãy sử dụng những lời khen ngợi cụ thể để tán dương thành công của trẻ.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Thay vì nói…. “</a:t>
            </a:r>
            <a:r>
              <a:rPr i="1" lang="vi-VN" sz="3200"/>
              <a:t>Con đọc sách giỏi lắm!”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Hãy thử nói… “</a:t>
            </a:r>
            <a:r>
              <a:rPr i="1" lang="vi-VN" sz="3200"/>
              <a:t>Cô thực sự rất thích cách con tìm hiểu với từ đó và không bỏ cuộc!”</a:t>
            </a:r>
            <a:endParaRPr/>
          </a:p>
        </p:txBody>
      </p:sp>
      <p:sp>
        <p:nvSpPr>
          <p:cNvPr id="1185" name="Google Shape;1185;p1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186" name="Google Shape;1186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088" y="1251300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