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6" r:id="rId9"/>
    <p:sldMasterId id="2147483701" r:id="rId10"/>
    <p:sldMasterId id="2147483722" r:id="rId11"/>
    <p:sldMasterId id="2147483734" r:id="rId12"/>
    <p:sldMasterId id="2147483741" r:id="rId13"/>
    <p:sldMasterId id="2147483750" r:id="rId14"/>
    <p:sldMasterId id="2147483763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hKITNyc8GoeAC2yWJybWp50jZb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4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1" Type="http://schemas.openxmlformats.org/officeDocument/2006/relationships/theme" Target="theme/theme10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6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34" Type="http://customschemas.google.com/relationships/presentationmetadata" Target="metadata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8" name="Google Shape;1608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9" name="Google Shape;1709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16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7" name="Google Shape;1717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4" name="Google Shape;1724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4" name="Google Shape;1734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1ddb86e13f6_0_137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3" name="Google Shape;1743;g1ddb86e13f6_0_13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4" name="Google Shape;1754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3: Practice time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Timing: 20-25 minutes (</a:t>
            </a:r>
            <a:r>
              <a:rPr lang="en-US"/>
              <a:t>1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slide)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Note: Practice time should be most of the remaining time. Leave 10 minutes or so at the end for reflection.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the tip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remind families to repeat these steps during practice time.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-US"/>
              <a:t>Take a moment to explain that you’ll be circulating </a:t>
            </a:r>
            <a:r>
              <a:rPr lang="en-US"/>
              <a:t>around while they practice (to provide 1:1 support and answer any questions).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►ELL parents in particular often come with feelings of self-consciousness that can be overcome when they know why they're being observed.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 families to ask questions</a:t>
            </a:r>
            <a:r>
              <a:rPr lang="en-US"/>
              <a:t>/use prompts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they use the tip.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sample questions on the reading tip sheet.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support families, consider underlining two high leverage questions/prompts on the reading tip sheet a</a:t>
            </a:r>
            <a:r>
              <a:rPr lang="en-US"/>
              <a:t>s you circulate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Remind families they can always work on their action plan or other strategies during practice time, especially if they have questions or want some help with it.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b="1" lang="en-US"/>
              <a:t>Circulate and work with families. </a:t>
            </a:r>
            <a:r>
              <a:rPr lang="en-US"/>
              <a:t>Here are some suggestions: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Walk over to a family. Ask, “Do you have any questions about the reading tip?”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If yes, answer question.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If no, say, “May I listen in for a moment?</a:t>
            </a:r>
            <a:endParaRPr/>
          </a:p>
          <a:p>
            <a:pPr indent="-2794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/>
              <a:t>Listen for a full minute.</a:t>
            </a:r>
            <a:endParaRPr/>
          </a:p>
          <a:p>
            <a:pPr indent="-2794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-US"/>
              <a:t>Compliment the family on something they did well and then leave them with one suggestion (if needed).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Walk over to a family and ask, “Can I try this reading tip with your child?”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After you’ve modeled it, ask the adult, “What did you notice me doing?” or say “Did you notice that I…”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Gather “glows”(things that families did that you want to lift up to the group) and “grows” (things families do that you want to stop and correct/clarify for the whole group).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Share the “glows” and “grows” at 10 mins into practice time or wait until the end.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Keeps “grows” anonymous, but congratulate specific families on “glows.”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26e3d1c5a30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6" name="Google Shape;1766;g26e3d1c5a30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2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4" name="Google Shape;1774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5" name="Google Shape;1615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0" name="Google Shape;1620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27219fdba13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5" name="Google Shape;1635;g27219fdba13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2" name="Google Shape;1642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</p:txBody>
      </p:sp>
      <p:sp>
        <p:nvSpPr>
          <p:cNvPr id="1659" name="Google Shape;1659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1" name="Google Shape;1681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4" name="Google Shape;1694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4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1" name="Google Shape;1701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27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8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2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2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28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29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2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28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31.jpg"/><Relationship Id="rId5" Type="http://schemas.openxmlformats.org/officeDocument/2006/relationships/image" Target="../media/image12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32.jp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jp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Relationship Id="rId3" Type="http://schemas.openxmlformats.org/officeDocument/2006/relationships/image" Target="../media/image32.jp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0.jp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2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9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28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2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29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5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9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31.jpg"/><Relationship Id="rId5" Type="http://schemas.openxmlformats.org/officeDocument/2006/relationships/image" Target="../media/image12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2.jp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0.jp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6" Type="http://schemas.openxmlformats.org/officeDocument/2006/relationships/image" Target="../media/image1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39.jp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2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2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2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2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3" name="Google Shape;1503;p138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4" name="Google Shape;1504;p138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5" name="Google Shape;1505;p138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6" name="Google Shape;1506;p138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4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1" name="Google Shape;1511;p1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2" name="Google Shape;1512;p1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3" name="Google Shape;1513;p1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4" name="Google Shape;1514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5" name="Google Shape;1515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Google Shape;1516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Google Shape;1517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18" name="Google Shape;1518;p140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519" name="Google Shape;1519;p140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0" name="Google Shape;1520;p140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1" name="Google Shape;1521;p140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2" name="Google Shape;1522;p140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4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25" name="Google Shape;1525;p14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6" name="Google Shape;1526;p14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7" name="Google Shape;1527;p14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8" name="Google Shape;152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29" name="Google Shape;1529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32" name="Google Shape;1532;p141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533" name="Google Shape;1533;p141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4" name="Google Shape;1534;p141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5" name="Google Shape;1535;p141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6" name="Google Shape;1536;p141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7" name="Google Shape;1537;p141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8" name="Google Shape;1538;p141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9" name="Google Shape;1539;p141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4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2" name="Google Shape;1542;p142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543" name="Google Shape;1543;p14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4" name="Google Shape;1544;p14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5" name="Google Shape;1545;p14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6" name="Google Shape;1546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7" name="Google Shape;1547;p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1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Google Shape;1550;p142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1" name="Google Shape;1551;p142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2" name="Google Shape;1552;p142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3" name="Google Shape;1553;p142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4" name="Google Shape;1554;p142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5" name="Google Shape;1555;p142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6" name="Google Shape;1556;p142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7" name="Google Shape;1557;p142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27219fdba13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1" name="Google Shape;1561;g27219fdba13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2" name="Google Shape;1562;g27219fdba13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3" name="Google Shape;1563;g27219fdba13_0_70"/>
          <p:cNvCxnSpPr>
            <a:endCxn id="1560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4" name="Google Shape;1564;g27219fdba13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g27219fdba13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6" name="Google Shape;1566;g27219fdba13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7" name="Google Shape;1567;g27219fdba13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27219fdba13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1" name="Google Shape;1571;g27219fdba13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27219fdba13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4" name="Google Shape;1574;g27219fdba13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5" name="Google Shape;1575;g27219fdba13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27219fdba13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8" name="Google Shape;1578;g27219fdba13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9" name="Google Shape;1579;g27219fdba13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0" name="Google Shape;1580;g27219fdba13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2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27219fdba13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3" name="Google Shape;1583;g27219fdba13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7219fdba13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6" name="Google Shape;1586;g27219fdba13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7" name="Google Shape;1587;g27219fdba13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7219fdba13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0" name="Google Shape;1590;g27219fdba13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7219fdba13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7219fdba13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4" name="Google Shape;1594;g27219fdba13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5" name="Google Shape;1595;g27219fdba13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6" name="Google Shape;1596;g27219fdba13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27219fdba13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599" name="Google Shape;1599;g27219fdba13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27219fdba13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602" name="Google Shape;1602;g27219fdba13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3" name="Google Shape;1603;g27219fdba13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27219fdba13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2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22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22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22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22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22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22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22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22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2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2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2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23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23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23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23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2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2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2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2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2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2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2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2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2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2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2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2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2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2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2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2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2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2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2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2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2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2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2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2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2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2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2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2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2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2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2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2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2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2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2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2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2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2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2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2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2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2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2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2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2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2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2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2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2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2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2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2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28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28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8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8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29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29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30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30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31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31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31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31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31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31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31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32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3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3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4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34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2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2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11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1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1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1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11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11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11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1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1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1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1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11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11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0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0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0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1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11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118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118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462" name="Google Shape;462;p11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11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1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11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11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11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11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11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7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7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7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1" name="Google Shape;52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2" name="Google Shape;52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5" name="Google Shape;52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81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81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1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1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81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5" name="Google Shape;535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9" name="Google Shape;53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8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8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8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8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8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8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8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83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4" name="Google Shape;55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3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4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4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4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7" name="Google Shape;567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8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8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8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86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86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86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86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1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88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88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88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88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88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8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8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8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8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8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8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8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8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90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90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0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0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90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90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90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90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90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1" name="Google Shape;65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7" name="Google Shape;65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9" name="Google Shape;65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0" name="Google Shape;67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71" name="Google Shape;67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7" name="Google Shape;677;p51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51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81" name="Google Shape;681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51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51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51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51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51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51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1" name="Google Shape;69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2" name="Google Shape;692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7" name="Google Shape;69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52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00" name="Google Shape;700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52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52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5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5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5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0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p10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10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10" name="Google Shape;710;p10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11" name="Google Shape;711;p10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2" name="Google Shape;712;p10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 1">
  <p:cSld name="3_Title, Pic 2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0" name="Google Shape;72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1" name="Google Shape;721;p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6" name="Google Shape;72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8" name="Google Shape;728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46"/>
          <p:cNvSpPr/>
          <p:nvPr>
            <p:ph idx="2" type="pic"/>
          </p:nvPr>
        </p:nvSpPr>
        <p:spPr>
          <a:xfrm>
            <a:off x="7008029" y="1831407"/>
            <a:ext cx="4476300" cy="40200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p46"/>
          <p:cNvSpPr txBox="1"/>
          <p:nvPr>
            <p:ph idx="1" type="body"/>
          </p:nvPr>
        </p:nvSpPr>
        <p:spPr>
          <a:xfrm>
            <a:off x="707631" y="1845496"/>
            <a:ext cx="52638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6" name="Google Shape;73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7" name="Google Shape;737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2" name="Google Shape;742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6" name="Google Shape;746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9" name="Google Shape;74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1" name="Google Shape;751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3" name="Google Shape;753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5" name="Google Shape;755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8" name="Google Shape;758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64" name="Google Shape;764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8" name="Google Shape;768;p6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6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6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2" name="Google Shape;772;p6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73" name="Google Shape;77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Google Shape;774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6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6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6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6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6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6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1" name="Google Shape;79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2" name="Google Shape;792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9" name="Google Shape;79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6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6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2" name="Google Shape;802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5" name="Google Shape;80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66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1" name="Google Shape;81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3" name="Google Shape;81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66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66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816" name="Google Shape;816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9" name="Google Shape;819;p6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6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21" name="Google Shape;82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2" name="Google Shape;822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7" name="Google Shape;82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9" name="Google Shape;82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6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0" name="Google Shape;84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1" name="Google Shape;841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2" name="Google Shape;842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8" name="Google Shape;848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1" name="Google Shape;851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4" name="Google Shape;854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55" name="Google Shape;85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6" name="Google Shape;856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1" name="Google Shape;86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3" name="Google Shape;86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9" name="Google Shape;869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2" name="Google Shape;872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3" name="Google Shape;87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4" name="Google Shape;874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9" name="Google Shape;87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1" name="Google Shape;88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7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7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7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7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7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7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7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7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7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95" name="Google Shape;89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3" name="Google Shape;903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9" name="Google Shape;90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1" name="Google Shape;911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2" name="Google Shape;912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3" name="Google Shape;91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23" name="Google Shape;923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3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6" name="Google Shape;926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1" name="Google Shape;931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3" name="Google Shape;933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44" name="Google Shape;944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45" name="Google Shape;945;p7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7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7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0" name="Google Shape;950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3" name="Google Shape;95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4" name="Google Shape;95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5" name="Google Shape;95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7" name="Google Shape;95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p7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7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" name="Google Shape;96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3" name="Google Shape;96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8" name="Google Shape;96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2" name="Google Shape;972;p7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7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6" name="Google Shape;97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9" name="Google Shape;97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1" name="Google Shape;981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3" name="Google Shape;98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5" name="Google Shape;985;p7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7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Google Shape;99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4" name="Google Shape;994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8" name="Google Shape;99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0" name="Google Shape;100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1" name="Google Shape;100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3" name="Google Shape;1003;p7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Google Shape;100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9" name="Google Shape;100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0" name="Google Shape;1010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2" name="Google Shape;1012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3" name="Google Shape;1013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4" name="Google Shape;1014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5" name="Google Shape;1015;p7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7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7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9" name="Google Shape;1019;p7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3_Title, Pic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3" name="Google Shape;1023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7" name="Google Shape;1027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9" name="Google Shape;102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1" name="Google Shape;1031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80"/>
          <p:cNvSpPr/>
          <p:nvPr>
            <p:ph idx="2" type="pic"/>
          </p:nvPr>
        </p:nvSpPr>
        <p:spPr>
          <a:xfrm>
            <a:off x="8756005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33" name="Google Shape;1033;p80"/>
          <p:cNvSpPr txBox="1"/>
          <p:nvPr>
            <p:ph idx="1" type="body"/>
          </p:nvPr>
        </p:nvSpPr>
        <p:spPr>
          <a:xfrm>
            <a:off x="3951499" y="1807844"/>
            <a:ext cx="40305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4" name="Google Shape;1034;p80"/>
          <p:cNvSpPr/>
          <p:nvPr>
            <p:ph idx="3" type="pic"/>
          </p:nvPr>
        </p:nvSpPr>
        <p:spPr>
          <a:xfrm>
            <a:off x="449278" y="1757309"/>
            <a:ext cx="2728200" cy="416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2" name="Google Shape;1042;p49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49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49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5" name="Google Shape;1045;p49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46" name="Google Shape;1046;p4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4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4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0" name="Google Shape;105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9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5" name="Google Shape;1055;p91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91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57" name="Google Shape;1057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1" name="Google Shape;106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064" name="Google Shape;1064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5" name="Google Shape;1065;p91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91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91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91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91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2" name="Google Shape;1072;p92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92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92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75" name="Google Shape;1075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7" name="Google Shape;1077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8" name="Google Shape;1078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9" name="Google Shape;107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p92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92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92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92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9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8" name="Google Shape;1088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0" name="Google Shape;109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1" name="Google Shape;109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2" name="Google Shape;109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3" name="Google Shape;109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9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p9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97" name="Google Shape;1097;p9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9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00" name="Google Shape;110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1" name="Google Shape;1101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4" name="Google Shape;1104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105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6" name="Google Shape;1106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9" name="Google Shape;1109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0" name="Google Shape;1110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1" name="Google Shape;1111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2" name="Google Shape;1112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3" name="Google Shape;1113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8" name="Google Shape;1118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0" name="Google Shape;112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Google Shape;1122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3" name="Google Shape;1123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97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7" name="Google Shape;1127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0" name="Google Shape;113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1" name="Google Shape;1131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97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97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136" name="Google Shape;1136;p97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_1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9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9" name="Google Shape;1139;p98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0" name="Google Shape;1140;p98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41" name="Google Shape;1141;p9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9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9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5" name="Google Shape;1145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48" name="Google Shape;1148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49" name="Google Shape;1149;p98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98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98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2" name="Google Shape;1152;p98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2">
  <p:cSld name="2 Reading tip with pic and conversation bubbles_2"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9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5" name="Google Shape;1155;p99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6" name="Google Shape;1156;p99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57" name="Google Shape;1157;p9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p9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p9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0" name="Google Shape;1160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1" name="Google Shape;116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64" name="Google Shape;1164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65" name="Google Shape;1165;p99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99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99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8" name="Google Shape;1168;p99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3">
  <p:cSld name="2 Reading tip with pic and conversation bubbles_3"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1" name="Google Shape;1171;p100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2" name="Google Shape;1172;p100"/>
          <p:cNvSpPr txBox="1"/>
          <p:nvPr>
            <p:ph idx="2" type="body"/>
          </p:nvPr>
        </p:nvSpPr>
        <p:spPr>
          <a:xfrm>
            <a:off x="138544" y="1343824"/>
            <a:ext cx="3200400" cy="4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73" name="Google Shape;1173;p1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4" name="Google Shape;1174;p1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5" name="Google Shape;1175;p1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6" name="Google Shape;1176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7" name="Google Shape;1177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80" name="Google Shape;1180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81" name="Google Shape;1181;p100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100"/>
          <p:cNvSpPr/>
          <p:nvPr/>
        </p:nvSpPr>
        <p:spPr>
          <a:xfrm flipH="1" rot="-2036332">
            <a:off x="3547022" y="1592615"/>
            <a:ext cx="3487322" cy="2670740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100"/>
          <p:cNvSpPr txBox="1"/>
          <p:nvPr>
            <p:ph idx="3" type="body"/>
          </p:nvPr>
        </p:nvSpPr>
        <p:spPr>
          <a:xfrm rot="-2153726">
            <a:off x="3800681" y="1966443"/>
            <a:ext cx="2787103" cy="160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4" name="Google Shape;1184;p100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1ddb86e13f6_0_1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1" name="Google Shape;1191;g1ddb86e13f6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2" name="Google Shape;1192;g1ddb86e13f6_0_15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3" name="Google Shape;1193;g1ddb86e13f6_0_150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4" name="Google Shape;1194;g1ddb86e13f6_0_150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g1ddb86e13f6_0_150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g1ddb86e13f6_0_15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7" name="Google Shape;1197;g1ddb86e13f6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g1ddb86e13f6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9" name="Google Shape;1199;g1ddb86e13f6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g1ddb86e13f6_0_150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g1ddb86e13f6_0_150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g1ddb86e13f6_0_150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g1ddb86e13f6_0_150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g1ddb86e13f6_0_15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g1ddb86e13f6_0_15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g1ddb86e13f6_0_150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g1ddb86e13f6_0_15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8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8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8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1ddb86e13f6_0_169"/>
          <p:cNvSpPr txBox="1"/>
          <p:nvPr>
            <p:ph idx="1" type="body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g1ddb86e13f6_0_169"/>
          <p:cNvSpPr txBox="1"/>
          <p:nvPr>
            <p:ph idx="2" type="body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g1ddb86e13f6_0_169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2" name="Google Shape;1212;g1ddb86e13f6_0_169"/>
          <p:cNvSpPr txBox="1"/>
          <p:nvPr>
            <p:ph idx="3" type="body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13" name="Google Shape;1213;g1ddb86e13f6_0_169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214" name="Google Shape;1214;g1ddb86e13f6_0_16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5" name="Google Shape;1215;g1ddb86e13f6_0_16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6" name="Google Shape;1216;g1ddb86e13f6_0_16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7" name="Google Shape;1217;g1ddb86e13f6_0_16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8" name="Google Shape;1218;g1ddb86e13f6_0_16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9" name="Google Shape;1219;g1ddb86e13f6_0_16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20" name="Google Shape;1220;g1ddb86e13f6_0_1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1" name="Google Shape;1221;g1ddb86e13f6_0_16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22" name="Google Shape;1222;g1ddb86e13f6_0_16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3" name="Google Shape;1223;g1ddb86e13f6_0_1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g1ddb86e13f6_0_1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g1ddb86e13f6_0_1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26" name="Google Shape;1226;g1ddb86e13f6_0_16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ddb86e13f6_0_188"/>
          <p:cNvSpPr txBox="1"/>
          <p:nvPr>
            <p:ph idx="1" type="body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g1ddb86e13f6_0_188"/>
          <p:cNvSpPr txBox="1"/>
          <p:nvPr>
            <p:ph idx="2" type="body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g1ddb86e13f6_0_188"/>
          <p:cNvSpPr txBox="1"/>
          <p:nvPr>
            <p:ph idx="3" type="body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1" name="Google Shape;1231;g1ddb86e13f6_0_188"/>
          <p:cNvSpPr txBox="1"/>
          <p:nvPr>
            <p:ph idx="4" type="body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g1ddb86e13f6_0_188"/>
          <p:cNvSpPr txBox="1"/>
          <p:nvPr>
            <p:ph idx="5" type="body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g1ddb86e13f6_0_188"/>
          <p:cNvSpPr txBox="1"/>
          <p:nvPr>
            <p:ph idx="6" type="body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db86e13f6_0_188"/>
          <p:cNvSpPr txBox="1"/>
          <p:nvPr>
            <p:ph idx="7" type="body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g1ddb86e13f6_0_188"/>
          <p:cNvSpPr txBox="1"/>
          <p:nvPr>
            <p:ph idx="8" type="body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g1ddb86e13f6_0_188"/>
          <p:cNvSpPr txBox="1"/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37" name="Google Shape;1237;g1ddb86e13f6_0_188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238" name="Google Shape;1238;g1ddb86e13f6_0_18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39" name="Google Shape;1239;g1ddb86e13f6_0_18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0" name="Google Shape;1240;g1ddb86e13f6_0_18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1" name="Google Shape;1241;g1ddb86e13f6_0_18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2" name="Google Shape;1242;g1ddb86e13f6_0_18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3" name="Google Shape;1243;g1ddb86e13f6_0_18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44" name="Google Shape;1244;g1ddb86e13f6_0_1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5" name="Google Shape;1245;g1ddb86e13f6_0_18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46" name="Google Shape;1246;g1ddb86e13f6_0_18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1ddb86e13f6_0_208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249" name="Google Shape;1249;g1ddb86e13f6_0_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g1ddb86e13f6_0_208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1" name="Google Shape;1251;g1ddb86e13f6_0_208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52" name="Google Shape;1252;g1ddb86e13f6_0_208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253" name="Google Shape;1253;g1ddb86e13f6_0_20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54" name="Google Shape;1254;g1ddb86e13f6_0_20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5" name="Google Shape;1255;g1ddb86e13f6_0_20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6" name="Google Shape;1256;g1ddb86e13f6_0_20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7" name="Google Shape;1257;g1ddb86e13f6_0_20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8" name="Google Shape;1258;g1ddb86e13f6_0_20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59" name="Google Shape;1259;g1ddb86e13f6_0_20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0" name="Google Shape;1260;g1ddb86e13f6_0_20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61" name="Google Shape;1261;g1ddb86e13f6_0_20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2" name="Google Shape;1262;g1ddb86e13f6_0_208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3" name="Google Shape;1263;g1ddb86e13f6_0_208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4" name="Google Shape;1264;g1ddb86e13f6_0_208"/>
          <p:cNvSpPr txBox="1"/>
          <p:nvPr>
            <p:ph idx="1" type="body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g1ddb86e13f6_0_208"/>
          <p:cNvSpPr txBox="1"/>
          <p:nvPr>
            <p:ph idx="2" type="body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g1ddb86e13f6_0_208"/>
          <p:cNvSpPr txBox="1"/>
          <p:nvPr>
            <p:ph idx="3" type="body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g1ddb86e13f6_0_20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" name="Google Shape;1269;g1ddb86e13f6_0_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g1ddb86e13f6_0_229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1" name="Google Shape;1271;g1ddb86e13f6_0_229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72" name="Google Shape;1272;g1ddb86e13f6_0_229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273" name="Google Shape;1273;g1ddb86e13f6_0_2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74" name="Google Shape;1274;g1ddb86e13f6_0_22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5" name="Google Shape;1275;g1ddb86e13f6_0_22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6" name="Google Shape;1276;g1ddb86e13f6_0_22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7" name="Google Shape;1277;g1ddb86e13f6_0_22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8" name="Google Shape;1278;g1ddb86e13f6_0_22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79" name="Google Shape;1279;g1ddb86e13f6_0_2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0" name="Google Shape;1280;g1ddb86e13f6_0_2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81" name="Google Shape;1281;g1ddb86e13f6_0_22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2" name="Google Shape;1282;g1ddb86e13f6_0_229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3" name="Google Shape;1283;g1ddb86e13f6_0_229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4" name="Google Shape;1284;g1ddb86e13f6_0_229"/>
          <p:cNvSpPr txBox="1"/>
          <p:nvPr>
            <p:ph idx="1" type="body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g1ddb86e13f6_0_229"/>
          <p:cNvSpPr txBox="1"/>
          <p:nvPr>
            <p:ph idx="2" type="body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g1ddb86e13f6_0_229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ddb86e13f6_0_24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9" name="Google Shape;1289;g1ddb86e13f6_0_24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0" name="Google Shape;1290;g1ddb86e13f6_0_248"/>
          <p:cNvSpPr txBox="1"/>
          <p:nvPr>
            <p:ph idx="2" type="body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600" spcFirstLastPara="1" rIns="121900" wrap="square" tIns="60925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501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91" name="Google Shape;1291;g1ddb86e13f6_0_248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92" name="Google Shape;1292;g1ddb86e13f6_0_24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3" name="Google Shape;1293;g1ddb86e13f6_0_24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6e3d1c5a30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1" name="Google Shape;1301;g26e3d1c5a30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2" name="Google Shape;1302;g26e3d1c5a30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3" name="Google Shape;1303;g26e3d1c5a30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4" name="Google Shape;1304;g26e3d1c5a30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5" name="Google Shape;1305;g26e3d1c5a30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6" name="Google Shape;1306;g26e3d1c5a30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g26e3d1c5a30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g26e3d1c5a30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g26e3d1c5a30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10" name="Google Shape;1310;g26e3d1c5a30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26e3d1c5a30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3" name="Google Shape;1313;g26e3d1c5a30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26e3d1c5a30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5" name="Google Shape;1315;g26e3d1c5a30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6" name="Google Shape;1316;g26e3d1c5a30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7" name="Google Shape;1317;g26e3d1c5a30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8" name="Google Shape;1318;g26e3d1c5a30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9" name="Google Shape;1319;g26e3d1c5a30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g26e3d1c5a30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g26e3d1c5a30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22" name="Google Shape;1322;g26e3d1c5a30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23" name="Google Shape;1323;g26e3d1c5a30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g26e3d1c5a30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5" name="Google Shape;1325;g26e3d1c5a30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g26e3d1c5a30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26e3d1c5a30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26e3d1c5a30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0" name="Google Shape;1330;g26e3d1c5a30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g26e3d1c5a30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26e3d1c5a30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33" name="Google Shape;1333;g26e3d1c5a30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g26e3d1c5a30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5" name="Google Shape;1335;g26e3d1c5a30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6" name="Google Shape;1336;g26e3d1c5a30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7" name="Google Shape;1337;g26e3d1c5a30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g26e3d1c5a30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26e3d1c5a30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g26e3d1c5a30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g26e3d1c5a30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g26e3d1c5a30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26e3d1c5a30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26e3d1c5a30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6" name="Google Shape;1346;g26e3d1c5a30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g26e3d1c5a30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g26e3d1c5a30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26e3d1c5a30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50" name="Google Shape;1350;g26e3d1c5a30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g26e3d1c5a30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g26e3d1c5a30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g26e3d1c5a30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4" name="Google Shape;1354;g26e3d1c5a30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g26e3d1c5a30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g26e3d1c5a30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26e3d1c5a30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9" name="Google Shape;1359;g26e3d1c5a30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0" name="Google Shape;1360;g26e3d1c5a30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1" name="Google Shape;1361;g26e3d1c5a30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g26e3d1c5a30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3" name="Google Shape;1363;g26e3d1c5a30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g26e3d1c5a30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g26e3d1c5a30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7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7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26e3d1c5a30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8" name="Google Shape;1368;g26e3d1c5a30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9" name="Google Shape;1369;g26e3d1c5a30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0" name="Google Shape;1370;g26e3d1c5a30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1" name="Google Shape;1371;g26e3d1c5a30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2" name="Google Shape;1372;g26e3d1c5a30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g26e3d1c5a30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g26e3d1c5a30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6e3d1c5a30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7" name="Google Shape;1377;g26e3d1c5a30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8" name="Google Shape;1378;g26e3d1c5a30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9" name="Google Shape;1379;g26e3d1c5a30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g26e3d1c5a30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1" name="Google Shape;1381;g26e3d1c5a30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2" name="Google Shape;1382;g26e3d1c5a30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g26e3d1c5a30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26e3d1c5a30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6" name="Google Shape;1386;g26e3d1c5a30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g26e3d1c5a30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8" name="Google Shape;1388;g26e3d1c5a30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9" name="Google Shape;1389;g26e3d1c5a30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0" name="Google Shape;1390;g26e3d1c5a30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1" name="Google Shape;1391;g26e3d1c5a30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g26e3d1c5a30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3" name="Google Shape;1393;g26e3d1c5a30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26e3d1c5a30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95" name="Google Shape;1395;g26e3d1c5a30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5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3" name="Google Shape;1403;p58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1404" name="Google Shape;1404;p58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05" name="Google Shape;1405;p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p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p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8" name="Google Shape;1408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9" name="Google Shape;140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58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15" name="Google Shape;141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6" name="Google Shape;1416;p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p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8" name="Google Shape;1418;p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9" name="Google Shape;141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1" name="Google Shape;142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40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3" name="Google Shape;1423;p40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4" name="Google Shape;1424;p40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5" name="Google Shape;1425;p40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6" name="Google Shape;1426;p40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5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9" name="Google Shape;1429;p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0" name="Google Shape;1430;p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1" name="Google Shape;1431;p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2" name="Google Shape;143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3" name="Google Shape;143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Google Shape;143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" name="Google Shape;143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Google Shape;1436;p56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37" name="Google Shape;1437;p56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p56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p56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p56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p56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2" name="Google Shape;1442;p56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3" name="Google Shape;1443;p56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59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446" name="Google Shape;1446;p59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7" name="Google Shape;1447;p59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1448" name="Google Shape;1448;p5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49" name="Google Shape;1449;p5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0" name="Google Shape;1450;p5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1" name="Google Shape;1451;p5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2" name="Google Shape;145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3" name="Google Shape;145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5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3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59" name="Google Shape;1459;p13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0" name="Google Shape;1460;p13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1" name="Google Shape;1461;p13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2" name="Google Shape;1462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63" name="Google Shape;1463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Google Shape;1466;p135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467" name="Google Shape;1467;p135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8" name="Google Shape;1468;p13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9" name="Google Shape;1469;p13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0" name="Google Shape;1470;p13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1" name="Google Shape;1471;p13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2" name="Google Shape;1472;p13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3" name="Google Shape;1473;p13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4" name="Google Shape;1474;p13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5" name="Google Shape;1475;p13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3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78" name="Google Shape;1478;p13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9" name="Google Shape;1479;p13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0" name="Google Shape;1480;p13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1" name="Google Shape;1481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82" name="Google Shape;1482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Google Shape;1485;p13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6" name="Google Shape;1486;p136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487" name="Google Shape;1487;p136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3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0" name="Google Shape;1490;p13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1" name="Google Shape;1491;p13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2" name="Google Shape;1492;p13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3" name="Google Shape;1493;p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4" name="Google Shape;1494;p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137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498" name="Google Shape;1498;p137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9" name="Google Shape;1499;p137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0" name="Google Shape;1500;p137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0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3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12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/Relationships>
</file>

<file path=ppt/slideMasters/_rels/slideMaster1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13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theme" Target="../theme/theme5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57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5.xml"/><Relationship Id="rId6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78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theme" Target="../theme/theme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26e3d1c5a30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6" name="Google Shape;1296;g26e3d1c5a30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7" name="Google Shape;1297;g26e3d1c5a30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g26e3d1c5a30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39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8" name="Google Shape;1398;p3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9" name="Google Shape;1399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0" name="Google Shape;1400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8" name="Google Shape;648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5" name="Google Shape;715;p4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6" name="Google Shape;716;p4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" name="Google Shape;717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7" name="Google Shape;1037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8" name="Google Shape;1038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4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ddb86e13f6_0_146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87" name="Google Shape;1187;g1ddb86e13f6_0_1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g1ddb86e13f6_0_1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3.jpg"/><Relationship Id="rId4" Type="http://schemas.openxmlformats.org/officeDocument/2006/relationships/image" Target="../media/image5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Relationship Id="rId4" Type="http://schemas.openxmlformats.org/officeDocument/2006/relationships/image" Target="../media/image55.png"/><Relationship Id="rId5" Type="http://schemas.openxmlformats.org/officeDocument/2006/relationships/image" Target="../media/image5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1.png"/><Relationship Id="rId4" Type="http://schemas.openxmlformats.org/officeDocument/2006/relationships/image" Target="../media/image6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jpg"/><Relationship Id="rId4" Type="http://schemas.openxmlformats.org/officeDocument/2006/relationships/image" Target="../media/image48.jpg"/><Relationship Id="rId5" Type="http://schemas.openxmlformats.org/officeDocument/2006/relationships/image" Target="../media/image44.jpg"/><Relationship Id="rId6" Type="http://schemas.openxmlformats.org/officeDocument/2006/relationships/image" Target="../media/image43.jpg"/><Relationship Id="rId7" Type="http://schemas.openxmlformats.org/officeDocument/2006/relationships/image" Target="../media/image6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9.png"/><Relationship Id="rId6" Type="http://schemas.openxmlformats.org/officeDocument/2006/relationships/image" Target="../media/image5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611" name="Google Shape;1611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Feeling Frustrated? That’s Ok!</a:t>
            </a:r>
            <a:endParaRPr/>
          </a:p>
        </p:txBody>
      </p:sp>
      <p:sp>
        <p:nvSpPr>
          <p:cNvPr id="1612" name="Google Shape;1612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</a:t>
            </a:r>
            <a:endParaRPr sz="4000">
              <a:solidFill>
                <a:srgbClr val="006FB6"/>
              </a:solidFill>
            </a:endParaRPr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711" name="Google Shape;1711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25" r="12725" t="0"/>
          <a:stretch/>
        </p:blipFill>
        <p:spPr>
          <a:xfrm>
            <a:off x="141100" y="1577400"/>
            <a:ext cx="3215200" cy="288744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712" name="Google Shape;1712;p15"/>
          <p:cNvSpPr txBox="1"/>
          <p:nvPr/>
        </p:nvSpPr>
        <p:spPr>
          <a:xfrm>
            <a:off x="3790950" y="156619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چیک ان کریں</a:t>
            </a:r>
            <a:endParaRPr b="1" i="0" sz="4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15"/>
          <p:cNvSpPr txBox="1"/>
          <p:nvPr/>
        </p:nvSpPr>
        <p:spPr>
          <a:xfrm>
            <a:off x="3910100" y="1734019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یہ پوچھ کر خود کے عکس کی حوصلہ افزائی کریں: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●"/>
            </a:pPr>
            <a:r>
              <a:rPr b="0" i="0" lang="en-US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ابھی آپ پڑھتے ہوئے کیسا محسوس کر رہے ہیں؟ آپ کے جسم کو کیسا لگتا ہے؟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●"/>
            </a:pPr>
            <a:r>
              <a:rPr b="0" i="0" lang="en-US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کیا آپ یہ نوٹس کر رہے ہیں کہ آپ مایوسی کا شکار ہو رہے ہیں؟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●"/>
            </a:pPr>
            <a:r>
              <a:rPr b="0" i="0" lang="en-US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اس وقت آپ کے مایوسی کے احساس کو کم کرنے میں کون سی چیز مددگار ثابت ہوگی؟</a:t>
            </a:r>
            <a:endParaRPr b="0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4" name="Google Shape;1714;p15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1409475" y="286611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کارروائی کریں</a:t>
            </a:r>
            <a:endParaRPr/>
          </a:p>
        </p:txBody>
      </p:sp>
      <p:sp>
        <p:nvSpPr>
          <p:cNvPr id="1720" name="Google Shape;1720;p16"/>
          <p:cNvSpPr txBox="1"/>
          <p:nvPr>
            <p:ph idx="1" type="body"/>
          </p:nvPr>
        </p:nvSpPr>
        <p:spPr>
          <a:xfrm>
            <a:off x="728400" y="1498311"/>
            <a:ext cx="53676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en-US" u="none"/>
              <a:t>اگر آپ کا بچہ…</a:t>
            </a:r>
            <a:endParaRPr/>
          </a:p>
          <a:p>
            <a:pPr indent="-457200" lvl="0" marL="4572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b="0" i="0" lang="en-US" u="none"/>
              <a:t>کسی صفحہ پر متعدد الفاظ کے ساتھ جدوجہد کرتا ہے۔</a:t>
            </a:r>
            <a:endParaRPr/>
          </a:p>
          <a:p>
            <a:pPr indent="-4572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u="none"/>
              <a:t>دھیرے دھیرے پڑھتا ہے اور غیر مستقل ہے</a:t>
            </a:r>
            <a:endParaRPr/>
          </a:p>
          <a:p>
            <a:pPr indent="-4572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u="none"/>
              <a:t>کتاب پر توجہ مرکوز کرنے میں دشواری پیش آتی ہے</a:t>
            </a:r>
            <a:endParaRPr/>
          </a:p>
        </p:txBody>
      </p:sp>
      <p:sp>
        <p:nvSpPr>
          <p:cNvPr id="1721" name="Google Shape;1721;p16"/>
          <p:cNvSpPr txBox="1"/>
          <p:nvPr>
            <p:ph idx="2" type="body"/>
          </p:nvPr>
        </p:nvSpPr>
        <p:spPr>
          <a:xfrm>
            <a:off x="6250420" y="1498311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en-US" u="none"/>
              <a:t>پھر سوچیں…</a:t>
            </a:r>
            <a:endParaRPr/>
          </a:p>
          <a:p>
            <a:pPr indent="-457200" lvl="0" marL="457200" rtl="1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b="0" i="0" lang="en-US" u="none"/>
              <a:t>کتاب کو تبدیل کرنا</a:t>
            </a:r>
            <a:endParaRPr/>
          </a:p>
          <a:p>
            <a:pPr indent="-4572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u="none"/>
              <a:t>صفحہ یا سطر کو دوبارہ پڑھنا</a:t>
            </a:r>
            <a:endParaRPr/>
          </a:p>
          <a:p>
            <a:pPr indent="-4572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b="0" i="0" lang="en-US" u="none"/>
              <a:t>وقفہ لینا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" name="Google Shape;1726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17"/>
          <p:cNvSpPr txBox="1"/>
          <p:nvPr>
            <p:ph type="ctrTitle"/>
          </p:nvPr>
        </p:nvSpPr>
        <p:spPr>
          <a:xfrm>
            <a:off x="972625" y="15240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پڑھنا = گفتگو کرنا  (K-1)</a:t>
            </a:r>
            <a:endParaRPr/>
          </a:p>
        </p:txBody>
      </p:sp>
      <p:sp>
        <p:nvSpPr>
          <p:cNvPr id="1728" name="Google Shape;1728;p17"/>
          <p:cNvSpPr txBox="1"/>
          <p:nvPr>
            <p:ph idx="1" type="body"/>
          </p:nvPr>
        </p:nvSpPr>
        <p:spPr>
          <a:xfrm>
            <a:off x="1895863" y="297014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چلو خود کو یاد دلائیں کہ ہم ان حروف کے بارے میں کیا جانتے ہیں؟</a:t>
            </a:r>
            <a:endParaRPr/>
          </a:p>
        </p:txBody>
      </p:sp>
      <p:sp>
        <p:nvSpPr>
          <p:cNvPr id="1729" name="Google Shape;1729;p17"/>
          <p:cNvSpPr txBox="1"/>
          <p:nvPr>
            <p:ph idx="2" type="body"/>
          </p:nvPr>
        </p:nvSpPr>
        <p:spPr>
          <a:xfrm>
            <a:off x="4044050" y="4724950"/>
            <a:ext cx="3488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u="none">
                <a:solidFill>
                  <a:srgbClr val="006FB6"/>
                </a:solidFill>
              </a:rPr>
              <a:t>اس میں ہماری مدد کرنے والی کوئی اور حکمت عملی کیا ہے؟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730" name="Google Shape;1730;p17"/>
          <p:cNvSpPr txBox="1"/>
          <p:nvPr>
            <p:ph idx="3" type="body"/>
          </p:nvPr>
        </p:nvSpPr>
        <p:spPr>
          <a:xfrm>
            <a:off x="70080" y="1448383"/>
            <a:ext cx="38667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ایسا لگتا ہے جیسے آپ مایوس ہو چکے ہیں۔ کیا یہ کتاب ہے یا کچھ اور؟</a:t>
            </a:r>
            <a:endParaRPr/>
          </a:p>
        </p:txBody>
      </p:sp>
      <p:sp>
        <p:nvSpPr>
          <p:cNvPr id="1731" name="Google Shape;1731;p17"/>
          <p:cNvSpPr txBox="1"/>
          <p:nvPr>
            <p:ph idx="4" type="body"/>
          </p:nvPr>
        </p:nvSpPr>
        <p:spPr>
          <a:xfrm>
            <a:off x="241132" y="4500489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en-US" u="none">
                <a:solidFill>
                  <a:srgbClr val="006FB6"/>
                </a:solidFill>
              </a:rPr>
              <a:t>چلو اس جملے کو ہم دوبارہ آزمانے سے پہلے ایک لمحہ اور سانس لیں۔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پڑھنا = گفتگو کرنا (2-3)</a:t>
            </a:r>
            <a:endParaRPr/>
          </a:p>
        </p:txBody>
      </p:sp>
      <p:sp>
        <p:nvSpPr>
          <p:cNvPr id="1737" name="Google Shape;1737;p18"/>
          <p:cNvSpPr txBox="1"/>
          <p:nvPr>
            <p:ph idx="1" type="body"/>
          </p:nvPr>
        </p:nvSpPr>
        <p:spPr>
          <a:xfrm>
            <a:off x="8199120" y="3149416"/>
            <a:ext cx="3684055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آپ نے اس جملے پر بہت محنت کی! چلو اسے ہم دوبارہ سلاست کے ساتھ پڑھیں۔</a:t>
            </a:r>
            <a:endParaRPr/>
          </a:p>
        </p:txBody>
      </p:sp>
      <p:sp>
        <p:nvSpPr>
          <p:cNvPr id="1738" name="Google Shape;1738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کیا آپ کو ابھی وقفہ کی ضرورت ہے؟</a:t>
            </a:r>
            <a:endParaRPr/>
          </a:p>
        </p:txBody>
      </p:sp>
      <p:sp>
        <p:nvSpPr>
          <p:cNvPr id="1739" name="Google Shape;1739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کیا آپ سمجھتے ہیں کہ آپ کو کتابیں تبدیل کرنے کی ضرورت ہے؟ آپ اور کیا پڑھنا چاہیں گے؟</a:t>
            </a:r>
            <a:endParaRPr/>
          </a:p>
        </p:txBody>
      </p:sp>
      <p:pic>
        <p:nvPicPr>
          <p:cNvPr id="1740" name="Google Shape;17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1ddb86e13f6_0_137"/>
          <p:cNvSpPr txBox="1"/>
          <p:nvPr>
            <p:ph idx="1" type="body"/>
          </p:nvPr>
        </p:nvSpPr>
        <p:spPr>
          <a:xfrm>
            <a:off x="644295" y="1621849"/>
            <a:ext cx="76713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lang="en-US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ریڈنگ کی مہارت کو بڑھانے میں مدد کے لیے بہت زیادہ حوصلہ افزائی کریں۔</a:t>
            </a:r>
            <a:endParaRPr/>
          </a:p>
        </p:txBody>
      </p:sp>
      <p:sp>
        <p:nvSpPr>
          <p:cNvPr id="1746" name="Google Shape;1746;g1ddb86e13f6_0_137"/>
          <p:cNvSpPr txBox="1"/>
          <p:nvPr>
            <p:ph idx="2" type="body"/>
          </p:nvPr>
        </p:nvSpPr>
        <p:spPr>
          <a:xfrm>
            <a:off x="1110005" y="280291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lang="en-US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کسی بھی زبان میں کتابوں کے ساتھ اسے استعمال کریں۔</a:t>
            </a:r>
            <a:endParaRPr/>
          </a:p>
        </p:txBody>
      </p:sp>
      <p:pic>
        <p:nvPicPr>
          <p:cNvPr id="1747" name="Google Shape;1747;g1ddb86e13f6_0_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699181" y="4167612"/>
            <a:ext cx="66789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8" name="Google Shape;1748;g1ddb86e13f6_0_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485892" y="1489800"/>
            <a:ext cx="994256" cy="10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9" name="Google Shape;1749;g1ddb86e13f6_0_137"/>
          <p:cNvSpPr txBox="1"/>
          <p:nvPr/>
        </p:nvSpPr>
        <p:spPr>
          <a:xfrm>
            <a:off x="1110005" y="3904500"/>
            <a:ext cx="72057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آڈیو بک کے ہمراہ پڑھیں۔</a:t>
            </a:r>
            <a:endParaRPr b="0" i="0" sz="4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0" name="Google Shape;1750;g1ddb86e13f6_0_1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85900" y="2969438"/>
            <a:ext cx="994251" cy="919128"/>
          </a:xfrm>
          <a:prstGeom prst="rect">
            <a:avLst/>
          </a:prstGeom>
          <a:noFill/>
          <a:ln>
            <a:noFill/>
          </a:ln>
        </p:spPr>
      </p:pic>
      <p:sp>
        <p:nvSpPr>
          <p:cNvPr id="1751" name="Google Shape;1751;g1ddb86e13f6_0_137"/>
          <p:cNvSpPr txBox="1"/>
          <p:nvPr/>
        </p:nvSpPr>
        <p:spPr>
          <a:xfrm>
            <a:off x="0" y="152400"/>
            <a:ext cx="12192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کثیر الِلسان خاندان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مشق کا وقت</a:t>
            </a:r>
            <a:endParaRPr/>
          </a:p>
        </p:txBody>
      </p:sp>
      <p:sp>
        <p:nvSpPr>
          <p:cNvPr id="1757" name="Google Shape;1757;p19"/>
          <p:cNvSpPr txBox="1"/>
          <p:nvPr>
            <p:ph idx="1" type="body"/>
          </p:nvPr>
        </p:nvSpPr>
        <p:spPr>
          <a:xfrm>
            <a:off x="830599" y="155166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3200" u="none"/>
              <a:t>کسی کتاب کا انتخاب کریں۔</a:t>
            </a:r>
            <a:endParaRPr sz="3200"/>
          </a:p>
        </p:txBody>
      </p:sp>
      <p:sp>
        <p:nvSpPr>
          <p:cNvPr id="1758" name="Google Shape;1758;p19"/>
          <p:cNvSpPr txBox="1"/>
          <p:nvPr>
            <p:ph idx="2" type="body"/>
          </p:nvPr>
        </p:nvSpPr>
        <p:spPr>
          <a:xfrm>
            <a:off x="830599" y="2820553"/>
            <a:ext cx="3393900" cy="31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3200" u="none"/>
              <a:t>مایوسی کے آثار کا پتہ لگائیں اور ٹپ پر عمل کریں (گہری سانس اندر لیں، جشن منائیں، چیک ان کریں، کارروائی کریں)۔</a:t>
            </a:r>
            <a:endParaRPr sz="3200"/>
          </a:p>
        </p:txBody>
      </p:sp>
      <p:sp>
        <p:nvSpPr>
          <p:cNvPr id="1759" name="Google Shape;1759;p19"/>
          <p:cNvSpPr txBox="1"/>
          <p:nvPr/>
        </p:nvSpPr>
        <p:spPr>
          <a:xfrm>
            <a:off x="4544790" y="1420413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0" name="Google Shape;1760;p19"/>
          <p:cNvSpPr txBox="1"/>
          <p:nvPr/>
        </p:nvSpPr>
        <p:spPr>
          <a:xfrm>
            <a:off x="4544789" y="290115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1" name="Google Shape;1761;p19"/>
          <p:cNvSpPr txBox="1"/>
          <p:nvPr/>
        </p:nvSpPr>
        <p:spPr>
          <a:xfrm>
            <a:off x="5181600" y="1420400"/>
            <a:ext cx="2780115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جب آپ کے پاس کوئی سوال ہو تو مجھے کال کریں!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63" name="Google Shape;1763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26e3d1c5a30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عکاسی کریں</a:t>
            </a:r>
            <a:endParaRPr/>
          </a:p>
        </p:txBody>
      </p:sp>
      <p:sp>
        <p:nvSpPr>
          <p:cNvPr id="1769" name="Google Shape;1769;g26e3d1c5a30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پڑھنے کے ٹوٹکے کے بارے میں کوئی بھی سوالات؟</a:t>
            </a:r>
            <a:endParaRPr/>
          </a:p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مڑیں اور اپنے بچے سے بات کریں: گھر پر پڑھنے کے اس ٹوٹکے کو آزمانے کے لیے کیا ہم تیار محسوس کرتے ہیں؟</a:t>
            </a:r>
            <a:endParaRPr/>
          </a:p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آپ اسے گھر میں کس طرح استعمال کر سکتے ہیں براہ مہربانی شیئر کریں۔</a:t>
            </a:r>
            <a:endParaRPr/>
          </a:p>
        </p:txBody>
      </p:sp>
      <p:sp>
        <p:nvSpPr>
          <p:cNvPr id="1770" name="Google Shape;1770;g26e3d1c5a30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/>
              <a:t>آپکا سوال کمرے میں موجود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کسی اور کی مدد کرے گا!</a:t>
            </a:r>
            <a:endParaRPr/>
          </a:p>
        </p:txBody>
      </p:sp>
      <p:pic>
        <p:nvPicPr>
          <p:cNvPr descr="A close up of a logo&#10;&#10;Description automatically generated" id="1771" name="Google Shape;1771;g26e3d1c5a30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2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براہ کرم، فیڈ بیک دیں</a:t>
            </a:r>
            <a:endParaRPr/>
          </a:p>
        </p:txBody>
      </p:sp>
      <p:pic>
        <p:nvPicPr>
          <p:cNvPr id="1777" name="Google Shape;1777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778" name="Google Shape;1778;p24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/>
              <a:t>آپ کا ان پٹ ہمارے وقت کو ایک ساتھ بہتر بناتا ہے!</a:t>
            </a:r>
            <a:endParaRPr/>
          </a:p>
        </p:txBody>
      </p:sp>
      <p:pic>
        <p:nvPicPr>
          <p:cNvPr descr="A picture containing person, indoor, blue&#10;&#10;Description automatically generated" id="1779" name="Google Shape;1779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4"/>
          <p:cNvSpPr txBox="1"/>
          <p:nvPr/>
        </p:nvSpPr>
        <p:spPr>
          <a:xfrm>
            <a:off x="-153295" y="600821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مایوسی کا احساس ہو رہا ہے؟  ٹھیک ہے!</a:t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خوش آمدید</a:t>
            </a:r>
            <a:endParaRPr/>
          </a:p>
        </p:txBody>
      </p:sp>
      <p:sp>
        <p:nvSpPr>
          <p:cNvPr id="1623" name="Google Shape;1623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پڑھنے سے متعلق ٹپ</a:t>
            </a:r>
            <a:endParaRPr/>
          </a:p>
        </p:txBody>
      </p:sp>
      <p:sp>
        <p:nvSpPr>
          <p:cNvPr id="1624" name="Google Shape;1624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مشق کا وقت</a:t>
            </a:r>
            <a:endParaRPr/>
          </a:p>
        </p:txBody>
      </p:sp>
      <p:sp>
        <p:nvSpPr>
          <p:cNvPr id="1625" name="Google Shape;1625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ایجنڈا</a:t>
            </a:r>
            <a:endParaRPr/>
          </a:p>
        </p:txBody>
      </p:sp>
      <p:sp>
        <p:nvSpPr>
          <p:cNvPr id="1626" name="Google Shape;1626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عکاسی اور اپڈیٹس</a:t>
            </a:r>
            <a:endParaRPr/>
          </a:p>
        </p:txBody>
      </p:sp>
      <p:pic>
        <p:nvPicPr>
          <p:cNvPr id="1627" name="Google Shape;1627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8" name="Google Shape;1628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Google Shape;1629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0" name="Google Shape;1630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31" name="Google Shape;1631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2" name="Google Shape;1632;p5"/>
          <p:cNvSpPr/>
          <p:nvPr/>
        </p:nvSpPr>
        <p:spPr>
          <a:xfrm>
            <a:off x="9516140" y="3220872"/>
            <a:ext cx="1807534" cy="14247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B69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میں نے سخت الفاظ سے حملہ کرنے کا طریقہ سیکھ لیا!</a:t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27219fdba13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خاندانی اعتماد کا سروے</a:t>
            </a:r>
            <a:endParaRPr/>
          </a:p>
        </p:txBody>
      </p:sp>
      <p:pic>
        <p:nvPicPr>
          <p:cNvPr id="1638" name="Google Shape;1638;g27219fdba13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639" name="Google Shape;1639;g27219fdba13_0_63"/>
          <p:cNvSpPr txBox="1"/>
          <p:nvPr/>
        </p:nvSpPr>
        <p:spPr>
          <a:xfrm>
            <a:off x="1035333" y="2645700"/>
            <a:ext cx="40233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آپ اپنے بچے کے ساتھ پڑھنے کے بارے میں کیسے محسوس کر رہے ہیں اس کو شیئر کرنے کے لیے اس کوڈ کو سکین کریں۔</a:t>
            </a:r>
            <a:endParaRPr b="1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5" name="Google Shape;1645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6" name="Google Shape;1646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7" name="Google Shape;1647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48" name="Google Shape;1648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تیار رہیں۔</a:t>
            </a:r>
            <a:endParaRPr/>
          </a:p>
        </p:txBody>
      </p:sp>
      <p:sp>
        <p:nvSpPr>
          <p:cNvPr id="1649" name="Google Shape;1649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حاضر رہیں۔</a:t>
            </a:r>
            <a:endParaRPr/>
          </a:p>
        </p:txBody>
      </p:sp>
      <p:sp>
        <p:nvSpPr>
          <p:cNvPr id="1650" name="Google Shape;1650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شائستہ رہیں۔</a:t>
            </a:r>
            <a:endParaRPr/>
          </a:p>
        </p:txBody>
      </p:sp>
      <p:sp>
        <p:nvSpPr>
          <p:cNvPr id="1651" name="Google Shape;1651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سوالات پوچھیں۔</a:t>
            </a:r>
            <a:endParaRPr/>
          </a:p>
        </p:txBody>
      </p:sp>
      <p:sp>
        <p:nvSpPr>
          <p:cNvPr id="1652" name="Google Shape;1652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ورکشاپ سے متعلق ہدایات</a:t>
            </a:r>
            <a:endParaRPr/>
          </a:p>
        </p:txBody>
      </p:sp>
      <p:pic>
        <p:nvPicPr>
          <p:cNvPr descr="Icon&#10;&#10;Description automatically generated" id="1653" name="Google Shape;16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4" name="Google Shape;165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5" name="Google Shape;165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56" name="Google Shape;165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>
                <a:solidFill>
                  <a:srgbClr val="006FB6"/>
                </a:solidFill>
              </a:rPr>
              <a:t> </a:t>
            </a:r>
            <a:endParaRPr/>
          </a:p>
        </p:txBody>
      </p:sp>
      <p:sp>
        <p:nvSpPr>
          <p:cNvPr id="1662" name="Google Shape;1662;p11"/>
          <p:cNvSpPr txBox="1"/>
          <p:nvPr>
            <p:ph idx="1" type="body"/>
          </p:nvPr>
        </p:nvSpPr>
        <p:spPr>
          <a:xfrm>
            <a:off x="9222900" y="4748875"/>
            <a:ext cx="2648700" cy="968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US"/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663" name="Google Shape;166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903927"/>
            <a:ext cx="2377500" cy="193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664" name="Google Shape;1664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 </a:t>
            </a:r>
            <a:endParaRPr i="1"/>
          </a:p>
        </p:txBody>
      </p:sp>
      <p:sp>
        <p:nvSpPr>
          <p:cNvPr id="1665" name="Google Shape;1665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 </a:t>
            </a:r>
            <a:endParaRPr i="1"/>
          </a:p>
        </p:txBody>
      </p:sp>
      <p:sp>
        <p:nvSpPr>
          <p:cNvPr id="1666" name="Google Shape;1666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 </a:t>
            </a:r>
            <a:endParaRPr i="1"/>
          </a:p>
        </p:txBody>
      </p:sp>
      <p:sp>
        <p:nvSpPr>
          <p:cNvPr id="1667" name="Google Shape;1667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 </a:t>
            </a:r>
            <a:endParaRPr i="1"/>
          </a:p>
        </p:txBody>
      </p:sp>
      <p:sp>
        <p:nvSpPr>
          <p:cNvPr id="1668" name="Google Shape;1668;p11"/>
          <p:cNvSpPr txBox="1"/>
          <p:nvPr/>
        </p:nvSpPr>
        <p:spPr>
          <a:xfrm>
            <a:off x="0" y="0"/>
            <a:ext cx="863045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مایوسی کا احساس ہو رہا ہے؟ ٹھیک ہے!</a:t>
            </a:r>
            <a:endParaRPr b="1" i="0" sz="4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9" name="Google Shape;1669;p11"/>
          <p:cNvSpPr txBox="1"/>
          <p:nvPr/>
        </p:nvSpPr>
        <p:spPr>
          <a:xfrm>
            <a:off x="9222900" y="4748875"/>
            <a:ext cx="26487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ان اقدامات سے مایوسی کو کم کریں!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0" name="Google Shape;16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903927"/>
            <a:ext cx="2377500" cy="193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671" name="Google Shape;1671;p11"/>
          <p:cNvSpPr txBox="1"/>
          <p:nvPr/>
        </p:nvSpPr>
        <p:spPr>
          <a:xfrm>
            <a:off x="6523268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50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11"/>
          <p:cNvSpPr txBox="1"/>
          <p:nvPr/>
        </p:nvSpPr>
        <p:spPr>
          <a:xfrm>
            <a:off x="6523268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50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11"/>
          <p:cNvSpPr txBox="1"/>
          <p:nvPr/>
        </p:nvSpPr>
        <p:spPr>
          <a:xfrm>
            <a:off x="6523268" y="3672502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50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11"/>
          <p:cNvSpPr txBox="1"/>
          <p:nvPr/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ایک گہری سانس لیں۔</a:t>
            </a:r>
            <a:endParaRPr b="0" i="1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1"/>
          <p:cNvSpPr txBox="1"/>
          <p:nvPr/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کامیابی کا جشن منائیں۔</a:t>
            </a:r>
            <a:endParaRPr b="0" i="1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1"/>
          <p:cNvSpPr txBox="1"/>
          <p:nvPr/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چیک ان کریں۔</a:t>
            </a:r>
            <a:endParaRPr b="0" i="1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11"/>
          <p:cNvSpPr txBox="1"/>
          <p:nvPr/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کارروائی کریں۔</a:t>
            </a:r>
            <a:endParaRPr b="0" i="1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p11"/>
          <p:cNvSpPr txBox="1"/>
          <p:nvPr/>
        </p:nvSpPr>
        <p:spPr>
          <a:xfrm>
            <a:off x="6523268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en-US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50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84" name="Google Shape;1684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85" name="Google Shape;1685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86" name="Google Shape;1686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87" name="Google Shape;1687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88" name="Google Shape;1688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89" name="Google Shape;1689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90" name="Google Shape;1690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91" name="Google Shape;1691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خواندگی کی شرائط کی پڑتال کریں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6" name="Google Shape;1696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33671" t="4698"/>
          <a:stretch/>
        </p:blipFill>
        <p:spPr>
          <a:xfrm>
            <a:off x="7392825" y="1845500"/>
            <a:ext cx="4000502" cy="3831101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97" name="Google Shape;1697;p13"/>
          <p:cNvSpPr txBox="1"/>
          <p:nvPr/>
        </p:nvSpPr>
        <p:spPr>
          <a:xfrm>
            <a:off x="185929" y="11512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ایک گہری سانس لیں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13"/>
          <p:cNvSpPr txBox="1"/>
          <p:nvPr/>
        </p:nvSpPr>
        <p:spPr>
          <a:xfrm>
            <a:off x="646272" y="1879900"/>
            <a:ext cx="5860035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4-3-4 حکمت عملی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291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چار کی گنتی کے لیے سانس اندر لیں۔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291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تین کی گنتی کے لیے روکیں۔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291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AutoNum type="arabicPeriod"/>
            </a:pPr>
            <a:r>
              <a:rPr b="0" i="0" lang="en-US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چار کی گنتی کے لیے سانس باہر نکالیں۔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4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pic>
        <p:nvPicPr>
          <p:cNvPr id="1704" name="Google Shape;1704;p14"/>
          <p:cNvPicPr preferRelativeResize="0"/>
          <p:nvPr/>
        </p:nvPicPr>
        <p:blipFill rotWithShape="1">
          <a:blip r:embed="rId3">
            <a:alphaModFix/>
          </a:blip>
          <a:srcRect b="0" l="0" r="16478" t="0"/>
          <a:stretch/>
        </p:blipFill>
        <p:spPr>
          <a:xfrm>
            <a:off x="8920088" y="1251300"/>
            <a:ext cx="3076224" cy="2499001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05" name="Google Shape;1705;p14"/>
          <p:cNvSpPr txBox="1"/>
          <p:nvPr>
            <p:ph type="title"/>
          </p:nvPr>
        </p:nvSpPr>
        <p:spPr>
          <a:xfrm>
            <a:off x="144780" y="15240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en-US" u="none">
                <a:solidFill>
                  <a:srgbClr val="006FB6"/>
                </a:solidFill>
              </a:rPr>
              <a:t>کامیابی کا جشن منائیں</a:t>
            </a:r>
            <a:endParaRPr/>
          </a:p>
        </p:txBody>
      </p:sp>
      <p:sp>
        <p:nvSpPr>
          <p:cNvPr id="1706" name="Google Shape;1706;p14"/>
          <p:cNvSpPr txBox="1"/>
          <p:nvPr>
            <p:ph idx="1" type="body"/>
          </p:nvPr>
        </p:nvSpPr>
        <p:spPr>
          <a:xfrm>
            <a:off x="652604" y="17398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200" u="none"/>
              <a:t>مایوسی کے دوران، اپنے بچے کی کامیابی کا جشن منانے کے لیے مخصوص تعریف کا استعمال کریں۔</a:t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200" u="none"/>
              <a:t>بجائے…. </a:t>
            </a:r>
            <a:r>
              <a:rPr b="0" i="1" lang="en-US" sz="3200" u="none"/>
              <a:t>"زبردست طریقے سے پڑھنا!"</a:t>
            </a:r>
            <a:endParaRPr i="1" sz="32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3200" u="none"/>
              <a:t>کوشش کریں… "سچ مچ مجھے یہ پسند ہے کہ آپ اس لفظ میں جیسے پھنسے اور ہمت نہیں ہاری!"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