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697" r:id="rId10"/>
    <p:sldMasterId id="2147483715" r:id="rId11"/>
    <p:sldMasterId id="2147483726" r:id="rId12"/>
    <p:sldMasterId id="2147483734" r:id="rId13"/>
    <p:sldMasterId id="2147483743" r:id="rId14"/>
    <p:sldMasterId id="2147483758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tp5S3rwfepPVMlE7TiRSMnGZW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7" name="Google Shape;153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9" name="Google Shape;163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6" name="Google Shape;1646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6" name="Google Shape;165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1dc96ab0ab3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5" name="Google Shape;1665;g1dc96ab0ab3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6" name="Google Shape;167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6e58677cbf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8" name="Google Shape;1688;g26e58677cbf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6" name="Google Shape;1696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9" name="Google Shape;154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7219f8eeab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27219f8eeab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1" name="Google Shape;157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8" name="Google Shape;158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3" name="Google Shape;160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am-ET"/>
              <a:t>To make sure everyone has a common understanding, </a:t>
            </a:r>
            <a:r>
              <a:rPr b="1" lang="am-ET"/>
              <a:t>define some literacy terms</a:t>
            </a:r>
            <a:r>
              <a:rPr lang="am-ET"/>
              <a:t> as needed.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6" name="Google Shape;161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3" name="Google Shape;162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9.jp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3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jp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3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jp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8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8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8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9.jp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3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2.jp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3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8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27219f8eeab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0" name="Google Shape;1490;g27219f8eeab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27219f8eea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2" name="Google Shape;1492;g27219f8eeab_0_70"/>
          <p:cNvCxnSpPr>
            <a:endCxn id="148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7219f8eea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g27219f8eeab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5" name="Google Shape;1495;g27219f8eeab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6" name="Google Shape;1496;g27219f8eeab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7219f8eeab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0" name="Google Shape;1500;g27219f8eeab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7219f8eeab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Google Shape;1503;g27219f8eeab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g27219f8eeab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7219f8eeab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7" name="Google Shape;1507;g27219f8eeab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8" name="Google Shape;1508;g27219f8eeab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9" name="Google Shape;1509;g27219f8eeab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27219f8eeab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2" name="Google Shape;1512;g27219f8eeab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7219f8eeab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5" name="Google Shape;1515;g27219f8eeab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6" name="Google Shape;1516;g27219f8eeab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27219f8eeab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9" name="Google Shape;1519;g27219f8eeab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7219f8eeab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g27219f8eeab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7219f8eeab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7219f8eeab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7219f8eeab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27219f8eeab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28" name="Google Shape;1528;g27219f8eeab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27219f8eeab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31" name="Google Shape;1531;g27219f8eeab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27219f8eeab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27219f8eeab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m-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9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9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9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3_Title, Pic 2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6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46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7" name="Google Shape;67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0" name="Google Shape;6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4" name="Google Shape;68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9" name="Google Shape;699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08" name="Google Shape;708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4" name="Google Shape;7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Google Shape;715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0" name="Google Shape;72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2" name="Google Shape;72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3" name="Google Shape;7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4" name="Google Shape;734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1" name="Google Shape;74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8" name="Google Shape;74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9" name="Google Shape;74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5" name="Google Shape;765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6" name="Google Shape;76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8" name="Google Shape;78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6" name="Google Shape;816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2" name="Google Shape;82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4" name="Google Shape;82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37" name="Google Shape;837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8" name="Google Shape;838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3" name="Google Shape;84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8" name="Google Shape;8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2" name="Google Shape;852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1" name="Google Shape;86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3" name="Google Shape;86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5" name="Google Shape;865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8" name="Google Shape;878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4" name="Google Shape;8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6" name="Google Shape;896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6" name="Google Shape;90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8" name="Google Shape;908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3_Title, Pic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6" name="Google Shape;91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4" name="Google Shape;92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78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6" name="Google Shape;926;p78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78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4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4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4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4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39" name="Google Shape;939;p4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4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4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3" name="Google Shape;94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0" name="Google Shape;950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57" name="Google Shape;957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8" name="Google Shape;958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8" name="Google Shape;968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1" name="Google Shape;98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0" name="Google Shape;990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4" name="Google Shape;99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3" name="Google Shape;1003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8" name="Google Shape;100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1" name="Google Shape;10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91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p91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22" name="Google Shape;1022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29" name="Google Shape;1029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30" name="Google Shape;1030;p9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91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91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91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_2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9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92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38" name="Google Shape;1038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45" name="Google Shape;104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46" name="Google Shape;1046;p9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92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92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p9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_3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9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93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54" name="Google Shape;1054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61" name="Google Shape;1061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2" name="Google Shape;1062;p9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93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93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5" name="Google Shape;1065;p9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6ab0ab3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g1dc96ab0ab3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g1dc96ab0ab3_0_16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g1dc96ab0ab3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g1dc96ab0ab3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g1dc96ab0ab3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g1dc96ab0ab3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g1dc96ab0ab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g1dc96ab0ab3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g1dc96ab0ab3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dc96ab0ab3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g1dc96ab0ab3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g1dc96ab0ab3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g1dc96ab0ab3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g1dc96ab0ab3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g1dc96ab0ab3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g1dc96ab0ab3_0_166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dc96ab0ab3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dc96ab0ab3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1" name="Google Shape;1091;g1dc96ab0ab3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dc96ab0ab3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dc96ab0ab3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4" name="Google Shape;1094;g1dc96ab0ab3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95" name="Google Shape;1095;g1dc96ab0ab3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g1dc96ab0ab3_0_18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g1dc96ab0ab3_0_18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g1dc96ab0ab3_0_18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dc96ab0ab3_0_18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dc96ab0ab3_0_18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dc96ab0ab3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dc96ab0ab3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3" name="Google Shape;1103;g1dc96ab0ab3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dc96ab0ab3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g1dc96ab0ab3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g1dc96ab0ab3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dc96ab0ab3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dc96ab0ab3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96ab0ab3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g1dc96ab0ab3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2" name="Google Shape;1112;g1dc96ab0ab3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g1dc96ab0ab3_0_20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1dc96ab0ab3_0_20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g1dc96ab0ab3_0_20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1dc96ab0ab3_0_20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dc96ab0ab3_0_20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1dc96ab0ab3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1dc96ab0ab3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dc96ab0ab3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dc96ab0ab3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dc96ab0ab3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g1dc96ab0ab3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4" name="Google Shape;1124;g1dc96ab0ab3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dc96ab0ab3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dc96ab0ab3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96ab0ab3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6ab0ab3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6ab0ab3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6ab0ab3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6ab0ab3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6ab0ab3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6ab0ab3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5" name="Google Shape;1135;g1dc96ab0ab3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g1dc96ab0ab3_0_22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g1dc96ab0ab3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g1dc96ab0ab3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g1dc96ab0ab3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dc96ab0ab3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g1dc96ab0ab3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g1dc96ab0ab3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g1dc96ab0ab3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dc96ab0ab3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6" name="Google Shape;1146;g1dc96ab0ab3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47" name="Google Shape;1147;g1dc96ab0ab3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1dc96ab0ab3_0_24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dc96ab0ab3_0_24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g1dc96ab0ab3_0_24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g1dc96ab0ab3_0_24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dc96ab0ab3_0_24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3" name="Google Shape;1153;g1dc96ab0ab3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4" name="Google Shape;1154;g1dc96ab0ab3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dc96ab0ab3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g1dc96ab0ab3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57" name="Google Shape;1157;g1dc96ab0ab3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1dc96ab0ab3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1dc96ab0ab3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1dc96ab0ab3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dc96ab0ab3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c96ab0ab3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c96ab0ab3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g1dc96ab0ab3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1dc96ab0ab3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7" name="Google Shape;1167;g1dc96ab0ab3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g1dc96ab0ab3_0_26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1dc96ab0ab3_0_26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dc96ab0ab3_0_26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g1dc96ab0ab3_0_26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g1dc96ab0ab3_0_26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g1dc96ab0ab3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1dc96ab0ab3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1dc96ab0ab3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76" name="Google Shape;1176;g1dc96ab0ab3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g1dc96ab0ab3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1dc96ab0ab3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1dc96ab0ab3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6ab0ab3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6ab0ab3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dc96ab0ab3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g1dc96ab0ab3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c96ab0ab3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6" name="Google Shape;1186;g1dc96ab0ab3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87" name="Google Shape;1187;g1dc96ab0ab3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8" name="Google Shape;1188;g1dc96ab0ab3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6e58677cbf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6" name="Google Shape;1196;g26e58677cb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26e58677cb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g26e58677cb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g26e58677cb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0" name="Google Shape;1200;g26e58677cb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g26e58677cb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26e58677cb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26e58677cbf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26e58677cbf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g26e58677cbf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6e58677cbf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g26e58677cbf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26e58677cbf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0" name="Google Shape;1210;g26e58677cbf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g26e58677cbf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g26e58677cbf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g26e58677cbf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g26e58677cbf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26e58677cbf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26e58677cbf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17" name="Google Shape;1217;g26e58677cbf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18" name="Google Shape;1218;g26e58677cbf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g26e58677cbf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g26e58677cbf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26e58677cbf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26e58677cbf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6e58677cbf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g26e58677cbf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26e58677cbf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26e58677cbf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8" name="Google Shape;1228;g26e58677cbf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26e58677cbf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g26e58677cbf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g26e58677cbf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26e58677cbf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g26e58677cbf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g26e58677cbf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g26e58677cbf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26e58677cbf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26e58677cbf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6e58677cbf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6e58677cbf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g26e58677cbf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26e58677cbf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26e58677cbf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6e58677cbf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5" name="Google Shape;1245;g26e58677cbf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26e58677cbf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26e58677cbf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26e58677cbf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9" name="Google Shape;1249;g26e58677cbf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26e58677cbf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g26e58677cbf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6e58677cbf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4" name="Google Shape;1254;g26e58677cbf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26e58677cbf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26e58677cbf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26e58677cbf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26e58677cbf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g26e58677cbf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g26e58677cbf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26e58677cbf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3" name="Google Shape;1263;g26e58677cbf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26e58677cbf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26e58677cbf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6" name="Google Shape;1266;g26e58677cbf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7" name="Google Shape;1267;g26e58677cbf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26e58677cbf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26e58677cbf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6e58677cbf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g26e58677cbf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26e58677cbf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g26e58677cbf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26e58677cbf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6" name="Google Shape;1276;g26e58677cbf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26e58677cbf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26e58677cbf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6e58677cbf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1" name="Google Shape;1281;g26e58677cbf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26e58677cbf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3" name="Google Shape;1283;g26e58677cbf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4" name="Google Shape;1284;g26e58677cbf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5" name="Google Shape;1285;g26e58677cbf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26e58677cbf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26e58677cbf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6e58677cbf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26e58677cbf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g26e58677cbf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0" name="Google Shape;130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4" name="Google Shape;130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0" name="Google Shape;131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7" name="Google Shape;1327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329" name="Google Shape;132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0" name="Google Shape;133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3" name="Google Shape;133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4" name="Google Shape;13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0" name="Google Shape;1340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1" name="Google Shape;1341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362" name="Google Shape;1362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4" name="Google Shape;1364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6" name="Google Shape;1366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3" name="Google Shape;1373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82" name="Google Shape;1382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6" name="Google Shape;1406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0" name="Google Shape;1410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14" name="Google Shape;1414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0" name="Google Shape;1420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1" name="Google Shape;1421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3" name="Google Shape;1423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4" name="Google Shape;1424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28" name="Google Shape;1428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9" name="Google Shape;1429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0" name="Google Shape;1430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1" name="Google Shape;1431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7" name="Google Shape;1437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38" name="Google Shape;1438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9" name="Google Shape;1439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0" name="Google Shape;1440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1" name="Google Shape;1441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2" name="Google Shape;1442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4" name="Google Shape;1454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6" name="Google Shape;1456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7" name="Google Shape;1457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0" name="Google Shape;1460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5" name="Google Shape;1465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7" name="Google Shape;1467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2" name="Google Shape;1472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3" name="Google Shape;1473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4" name="Google Shape;1474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7" name="Google Shape;1477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0" name="Google Shape;1480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1" name="Google Shape;1481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5" name="Google Shape;1485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86" name="Google Shape;1486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8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1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6e58677cbf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1" name="Google Shape;1191;g26e58677cbf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2" name="Google Shape;1192;g26e58677cbf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g26e58677cbf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3" name="Google Shape;1293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4" name="Google Shape;1294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5" name="Google Shape;129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0" name="Google Shape;930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6ab0ab3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8" name="Google Shape;1068;g1dc96ab0ab3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9" name="Google Shape;1069;g1dc96ab0ab3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6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g"/><Relationship Id="rId4" Type="http://schemas.openxmlformats.org/officeDocument/2006/relationships/image" Target="../media/image43.jpg"/><Relationship Id="rId5" Type="http://schemas.openxmlformats.org/officeDocument/2006/relationships/image" Target="../media/image45.jpg"/><Relationship Id="rId6" Type="http://schemas.openxmlformats.org/officeDocument/2006/relationships/image" Target="../media/image48.jpg"/><Relationship Id="rId7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56.png"/><Relationship Id="rId5" Type="http://schemas.openxmlformats.org/officeDocument/2006/relationships/image" Target="../media/image63.png"/><Relationship Id="rId6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m-ET"/>
              <a:t>Workshop guide</a:t>
            </a:r>
            <a:endParaRPr/>
          </a:p>
        </p:txBody>
      </p:sp>
      <p:sp>
        <p:nvSpPr>
          <p:cNvPr id="1540" name="Google Shape;154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m-ET">
                <a:solidFill>
                  <a:srgbClr val="006FB6"/>
                </a:solidFill>
              </a:rPr>
              <a:t>Feeling Frustrated? That’s Ok!</a:t>
            </a:r>
            <a:endParaRPr/>
          </a:p>
        </p:txBody>
      </p:sp>
      <p:sp>
        <p:nvSpPr>
          <p:cNvPr id="1541" name="Google Shape;154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m-ET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m-ET" sz="5000">
                <a:solidFill>
                  <a:srgbClr val="006FB6"/>
                </a:solidFill>
              </a:rPr>
              <a:t>መፈተሽ</a:t>
            </a:r>
            <a:endParaRPr/>
          </a:p>
        </p:txBody>
      </p:sp>
      <p:sp>
        <p:nvSpPr>
          <p:cNvPr id="1634" name="Google Shape;1634;p15"/>
          <p:cNvSpPr txBox="1"/>
          <p:nvPr>
            <p:ph idx="4" type="body"/>
          </p:nvPr>
        </p:nvSpPr>
        <p:spPr>
          <a:xfrm>
            <a:off x="3790950" y="15773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m-ET" sz="3400"/>
              <a:t>በመጠየቅ ራስን ማየትን አበረታቱ:</a:t>
            </a:r>
            <a:endParaRPr sz="3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am-ET" sz="3400"/>
              <a:t>አሁን እያነበብክ/ሽ ምን ይሰማሃል/ሻል? ሰውነትህ/ሽ ምን ይሰማዋል?</a:t>
            </a:r>
            <a:endParaRPr sz="3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am-ET" sz="3400"/>
              <a:t>እየተበሳጨህ እንደሆነ አስተውለሃል/ሻል?  </a:t>
            </a:r>
            <a:endParaRPr sz="3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am-ET" sz="3400"/>
              <a:t>አሁን ብስጭቱን ለመቀነስ ምን ይረዳሃል/ሻል?</a:t>
            </a:r>
            <a:endParaRPr/>
          </a:p>
        </p:txBody>
      </p:sp>
      <p:pic>
        <p:nvPicPr>
          <p:cNvPr descr="A group of people sitting at a table&#10;&#10;Description automatically generated" id="1635" name="Google Shape;163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141100" y="1577400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36" name="Google Shape;1636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254875" y="2865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እርምጃ ይውሰዱ</a:t>
            </a:r>
            <a:endParaRPr/>
          </a:p>
        </p:txBody>
      </p:sp>
      <p:sp>
        <p:nvSpPr>
          <p:cNvPr id="1642" name="Google Shape;1642;p16"/>
          <p:cNvSpPr txBox="1"/>
          <p:nvPr>
            <p:ph idx="1" type="body"/>
          </p:nvPr>
        </p:nvSpPr>
        <p:spPr>
          <a:xfrm>
            <a:off x="648400" y="1692274"/>
            <a:ext cx="5293181" cy="4662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m-ET"/>
              <a:t>ልጅዎ…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am-ET"/>
              <a:t>በአንድ ገጽ ላይ በርካታ ቃላት ካስቸገሩት/ሯት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am-ET"/>
              <a:t>ቀስ ብሎ/ላ እና ቆራርጦ/ጣ ካነበበ/ች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am-ET"/>
              <a:t>በመጽሃፉ ላይ ማተኮር  ከተቸገረ/ች</a:t>
            </a:r>
            <a:endParaRPr/>
          </a:p>
        </p:txBody>
      </p:sp>
      <p:sp>
        <p:nvSpPr>
          <p:cNvPr id="1643" name="Google Shape;1643;p1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am-ET"/>
              <a:t>ከሆነ ማሰብ ያለብዎት…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am-ET"/>
              <a:t>መጽሃፉን መቀየር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am-ET"/>
              <a:t>ገጹን ወይም መስመሩን ድጋሚ ማንበብ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am-ET"/>
              <a:t>እረፍት መውሰድ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ንባብ = ውይይት (ኬጂ-1)</a:t>
            </a:r>
            <a:endParaRPr/>
          </a:p>
        </p:txBody>
      </p:sp>
      <p:sp>
        <p:nvSpPr>
          <p:cNvPr id="1649" name="Google Shape;1649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m-ET" sz="2400">
                <a:solidFill>
                  <a:srgbClr val="006FB6"/>
                </a:solidFill>
              </a:rPr>
              <a:t>እራሳችን እናስታውስ፣ ስለ እነዚህ ቃላት ምን እናውቃለን?</a:t>
            </a:r>
            <a:endParaRPr sz="2400"/>
          </a:p>
        </p:txBody>
      </p:sp>
      <p:sp>
        <p:nvSpPr>
          <p:cNvPr id="1650" name="Google Shape;1650;p17"/>
          <p:cNvSpPr txBox="1"/>
          <p:nvPr>
            <p:ph idx="2" type="body"/>
          </p:nvPr>
        </p:nvSpPr>
        <p:spPr>
          <a:xfrm>
            <a:off x="3891650" y="4724950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m-ET" sz="2400">
                <a:solidFill>
                  <a:srgbClr val="006FB6"/>
                </a:solidFill>
              </a:rPr>
              <a:t>ይህን ሊረዳን የሚችል ሌላ  ስልት ምንድን ነው?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651" name="Google Shape;1651;p17"/>
          <p:cNvSpPr txBox="1"/>
          <p:nvPr>
            <p:ph idx="3" type="body"/>
          </p:nvPr>
        </p:nvSpPr>
        <p:spPr>
          <a:xfrm>
            <a:off x="240926" y="14458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 sz="2400">
                <a:solidFill>
                  <a:srgbClr val="006FB6"/>
                </a:solidFill>
              </a:rPr>
              <a:t>የተበሳጨህ/ሽ ይመስላል።  መጽሃፉ ነው ወይስ ሌላ?</a:t>
            </a:r>
            <a:endParaRPr sz="2400"/>
          </a:p>
        </p:txBody>
      </p:sp>
      <p:sp>
        <p:nvSpPr>
          <p:cNvPr id="1652" name="Google Shape;1652;p17"/>
          <p:cNvSpPr txBox="1"/>
          <p:nvPr>
            <p:ph idx="4" type="body"/>
          </p:nvPr>
        </p:nvSpPr>
        <p:spPr>
          <a:xfrm>
            <a:off x="319500" y="4495575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m-ET" sz="2400">
                <a:solidFill>
                  <a:srgbClr val="006FB6"/>
                </a:solidFill>
              </a:rPr>
              <a:t>ይሄን አረፍተ ነገር እንደገና ከመሞከራችን በፊት ጊዜ ወስደን እንተንፍስ።</a:t>
            </a:r>
            <a:endParaRPr sz="2400"/>
          </a:p>
        </p:txBody>
      </p:sp>
      <p:pic>
        <p:nvPicPr>
          <p:cNvPr id="1653" name="Google Shape;1653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ንባብ = ውይይት (2-3)</a:t>
            </a:r>
            <a:endParaRPr/>
          </a:p>
        </p:txBody>
      </p:sp>
      <p:sp>
        <p:nvSpPr>
          <p:cNvPr id="1659" name="Google Shape;1659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m-ET" sz="2600">
                <a:solidFill>
                  <a:srgbClr val="006FB6"/>
                </a:solidFill>
              </a:rPr>
              <a:t>በዚያ ዓረፍተ ነገር ላይ ጠንክረህ/ሽ ሰርተሀ(ሻ)ል! ቀስ ብለን ደግመን እናንብበው።</a:t>
            </a:r>
            <a:endParaRPr sz="2600"/>
          </a:p>
        </p:txBody>
      </p:sp>
      <p:sp>
        <p:nvSpPr>
          <p:cNvPr id="1660" name="Google Shape;1660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 sz="2600">
                <a:solidFill>
                  <a:srgbClr val="006FB6"/>
                </a:solidFill>
              </a:rPr>
              <a:t>አሁኑኑ እረፍት መውሰድ ትፈልጋለህ/ጊያለሽ?</a:t>
            </a:r>
            <a:endParaRPr sz="2600"/>
          </a:p>
        </p:txBody>
      </p:sp>
      <p:sp>
        <p:nvSpPr>
          <p:cNvPr id="1661" name="Google Shape;1661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m-ET" sz="2600">
                <a:solidFill>
                  <a:srgbClr val="006FB6"/>
                </a:solidFill>
              </a:rPr>
              <a:t>መጽሃፍ መቀየር የሚያስፈልግ ይመስልሃል/ሻል?  ሌላ ምን ማንበብ ትፈልጋለህ/ጊያለሽ?</a:t>
            </a:r>
            <a:endParaRPr sz="2600"/>
          </a:p>
        </p:txBody>
      </p:sp>
      <p:pic>
        <p:nvPicPr>
          <p:cNvPr id="1662" name="Google Shape;16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dc96ab0ab3_0_152"/>
          <p:cNvSpPr txBox="1"/>
          <p:nvPr>
            <p:ph type="ctrTitle"/>
          </p:nvPr>
        </p:nvSpPr>
        <p:spPr>
          <a:xfrm>
            <a:off x="0" y="123288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am-ET"/>
              <a:t>ባለብዙ ቋንቋ ቤተሰብ</a:t>
            </a:r>
            <a:endParaRPr/>
          </a:p>
        </p:txBody>
      </p:sp>
      <p:sp>
        <p:nvSpPr>
          <p:cNvPr id="1668" name="Google Shape;1668;g1dc96ab0ab3_0_152"/>
          <p:cNvSpPr txBox="1"/>
          <p:nvPr>
            <p:ph idx="1" type="body"/>
          </p:nvPr>
        </p:nvSpPr>
        <p:spPr>
          <a:xfrm>
            <a:off x="4588065" y="1621852"/>
            <a:ext cx="5403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am-ET">
                <a:latin typeface="Arial"/>
                <a:ea typeface="Arial"/>
                <a:cs typeface="Arial"/>
                <a:sym typeface="Arial"/>
              </a:rPr>
              <a:t>የማንበብ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ክህሎቶችን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ለማዳበር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እንዲረዳ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ብዙ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ማበረታቻ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ስጡ</a:t>
            </a:r>
            <a:r>
              <a:rPr lang="am-ET"/>
              <a:t> </a:t>
            </a:r>
            <a:endParaRPr/>
          </a:p>
        </p:txBody>
      </p:sp>
      <p:sp>
        <p:nvSpPr>
          <p:cNvPr id="1669" name="Google Shape;1669;g1dc96ab0ab3_0_152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am-ET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am-ET"/>
              <a:t> </a:t>
            </a:r>
            <a:endParaRPr/>
          </a:p>
        </p:txBody>
      </p:sp>
      <p:sp>
        <p:nvSpPr>
          <p:cNvPr id="1670" name="Google Shape;1670;g1dc96ab0ab3_0_152"/>
          <p:cNvSpPr txBox="1"/>
          <p:nvPr>
            <p:ph idx="3" type="body"/>
          </p:nvPr>
        </p:nvSpPr>
        <p:spPr>
          <a:xfrm>
            <a:off x="4588051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am-ET">
                <a:latin typeface="Arial"/>
                <a:ea typeface="Arial"/>
                <a:cs typeface="Arial"/>
                <a:sym typeface="Arial"/>
              </a:rPr>
              <a:t>በድምፅ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ከሚነበብ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መፅሀፍ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ጋር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አብራችሁ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አንብቡ</a:t>
            </a:r>
            <a:r>
              <a:rPr lang="am-ET"/>
              <a:t> </a:t>
            </a:r>
            <a:endParaRPr/>
          </a:p>
        </p:txBody>
      </p:sp>
      <p:pic>
        <p:nvPicPr>
          <p:cNvPr id="1671" name="Google Shape;1671;g1dc96ab0ab3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688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g1dc96ab0ab3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3" name="Google Shape;1673;g1dc96ab0ab3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325" y="2933225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የመለማመጃ ጊዜ</a:t>
            </a:r>
            <a:endParaRPr/>
          </a:p>
        </p:txBody>
      </p:sp>
      <p:sp>
        <p:nvSpPr>
          <p:cNvPr id="1679" name="Google Shape;1679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 sz="3200"/>
              <a:t>መጽህፍ ምረጡ።</a:t>
            </a:r>
            <a:endParaRPr/>
          </a:p>
        </p:txBody>
      </p:sp>
      <p:sp>
        <p:nvSpPr>
          <p:cNvPr id="1680" name="Google Shape;1680;p19"/>
          <p:cNvSpPr txBox="1"/>
          <p:nvPr>
            <p:ph idx="2" type="body"/>
          </p:nvPr>
        </p:nvSpPr>
        <p:spPr>
          <a:xfrm>
            <a:off x="1628000" y="2592250"/>
            <a:ext cx="33939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 sz="3200"/>
              <a:t>የብስጭት ምልክቶችን ይፈልጉና ጠቃሚ ምክሮችን ይተግብሩ (ትንፋሽ መውሰድ፣ ማክበር፣ መፈተሽ፣ እርምጃ መውሰድ)።</a:t>
            </a:r>
            <a:endParaRPr/>
          </a:p>
        </p:txBody>
      </p:sp>
      <p:sp>
        <p:nvSpPr>
          <p:cNvPr id="1681" name="Google Shape;1681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m-ET" sz="6475"/>
              <a:t>1</a:t>
            </a:r>
            <a:endParaRPr/>
          </a:p>
        </p:txBody>
      </p:sp>
      <p:sp>
        <p:nvSpPr>
          <p:cNvPr id="1682" name="Google Shape;1682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m-ET" sz="6475"/>
              <a:t>2</a:t>
            </a:r>
            <a:endParaRPr/>
          </a:p>
        </p:txBody>
      </p:sp>
      <p:sp>
        <p:nvSpPr>
          <p:cNvPr id="1683" name="Google Shape;1683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am-ET" sz="3000"/>
              <a:t>ጥያቄ ሲኖርዎት ጥሩኝ!</a:t>
            </a:r>
            <a:endParaRPr/>
          </a:p>
        </p:txBody>
      </p:sp>
      <p:sp>
        <p:nvSpPr>
          <p:cNvPr id="1684" name="Google Shape;1684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5" name="Google Shape;1685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6e58677cb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m-ET"/>
              <a:t>በጥልቀት ያስቡ</a:t>
            </a:r>
            <a:endParaRPr/>
          </a:p>
        </p:txBody>
      </p:sp>
      <p:sp>
        <p:nvSpPr>
          <p:cNvPr id="1691" name="Google Shape;1691;g26e58677cbf_0_121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am-ET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m-ET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m-ET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692" name="Google Shape;1692;g26e58677cb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m-ET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693" name="Google Shape;1693;g26e58677cbf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m-ET"/>
              <a:t>አስተያየት፣ እባክዎ</a:t>
            </a:r>
            <a:endParaRPr/>
          </a:p>
        </p:txBody>
      </p:sp>
      <p:pic>
        <p:nvPicPr>
          <p:cNvPr id="1699" name="Google Shape;169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am-ET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01" name="Google Shape;1701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am-ET" sz="4400"/>
              <a:t>ብስጭት ተሰማህ?  ምንም አይደል!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እንኩዋን ደህና መጡ</a:t>
            </a:r>
            <a:endParaRPr/>
          </a:p>
        </p:txBody>
      </p:sp>
      <p:sp>
        <p:nvSpPr>
          <p:cNvPr id="1552" name="Google Shape;155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የንባብ ጠቃሚ ምክር</a:t>
            </a:r>
            <a:endParaRPr/>
          </a:p>
        </p:txBody>
      </p:sp>
      <p:sp>
        <p:nvSpPr>
          <p:cNvPr id="1553" name="Google Shape;155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የልምምድ ጊዜ</a:t>
            </a:r>
            <a:endParaRPr/>
          </a:p>
        </p:txBody>
      </p:sp>
      <p:sp>
        <p:nvSpPr>
          <p:cNvPr id="1554" name="Google Shape;155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አጀንዳ</a:t>
            </a:r>
            <a:endParaRPr/>
          </a:p>
        </p:txBody>
      </p:sp>
      <p:sp>
        <p:nvSpPr>
          <p:cNvPr id="1555" name="Google Shape;1555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በጥልቀት ማሰብ እና ማስተካከል</a:t>
            </a:r>
            <a:endParaRPr/>
          </a:p>
        </p:txBody>
      </p:sp>
      <p:pic>
        <p:nvPicPr>
          <p:cNvPr id="1556" name="Google Shape;155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60" name="Google Shape;156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1" name="Google Shape;1561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m-ET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am-ET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am-ET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7219f8eeab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am-ET" sz="4300"/>
              <a:t>የቤተሰብ መተማመን የዳሰሳ ጥናት</a:t>
            </a:r>
            <a:endParaRPr sz="4300"/>
          </a:p>
        </p:txBody>
      </p:sp>
      <p:pic>
        <p:nvPicPr>
          <p:cNvPr id="1567" name="Google Shape;1567;g27219f8eeab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8" name="Google Shape;1568;g27219f8eeab_0_63"/>
          <p:cNvSpPr txBox="1"/>
          <p:nvPr/>
        </p:nvSpPr>
        <p:spPr>
          <a:xfrm>
            <a:off x="1091633" y="2214700"/>
            <a:ext cx="40233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m-ET" sz="37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ከልጅዎ ጋር ስለማንበብ የሚሰማዎትን ለማጋራት ይህንን ኮድ ስካን ያድርጉ። </a:t>
            </a:r>
            <a:endParaRPr b="0" i="0" sz="37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4" name="Google Shape;157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5" name="Google Shape;157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6" name="Google Shape;157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7" name="Google Shape;157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መዘጋጀት።</a:t>
            </a:r>
            <a:endParaRPr/>
          </a:p>
        </p:txBody>
      </p:sp>
      <p:sp>
        <p:nvSpPr>
          <p:cNvPr id="1578" name="Google Shape;157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ተገኙ።</a:t>
            </a:r>
            <a:endParaRPr/>
          </a:p>
        </p:txBody>
      </p:sp>
      <p:sp>
        <p:nvSpPr>
          <p:cNvPr id="1579" name="Google Shape;1579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ትሁት ሁኑ።</a:t>
            </a:r>
            <a:endParaRPr/>
          </a:p>
        </p:txBody>
      </p:sp>
      <p:sp>
        <p:nvSpPr>
          <p:cNvPr id="1580" name="Google Shape;1580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ጥያቄ ይጠይቁ።</a:t>
            </a:r>
            <a:endParaRPr/>
          </a:p>
        </p:txBody>
      </p:sp>
      <p:sp>
        <p:nvSpPr>
          <p:cNvPr id="1581" name="Google Shape;158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582" name="Google Shape;15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3" name="Google Shape;15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4" name="Google Shape;15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5" name="Google Shape;158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lang="am-ET">
                <a:solidFill>
                  <a:srgbClr val="006FB6"/>
                </a:solidFill>
              </a:rPr>
              <a:t>ብስጭት ተሰማህ? ምንም አይደል!</a:t>
            </a:r>
            <a:endParaRPr/>
          </a:p>
        </p:txBody>
      </p:sp>
      <p:sp>
        <p:nvSpPr>
          <p:cNvPr id="1591" name="Google Shape;1591;p11"/>
          <p:cNvSpPr txBox="1"/>
          <p:nvPr>
            <p:ph idx="1" type="body"/>
          </p:nvPr>
        </p:nvSpPr>
        <p:spPr>
          <a:xfrm>
            <a:off x="9222900" y="4748875"/>
            <a:ext cx="2648700" cy="1356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am-ET"/>
              <a:t>በእነዚህ እርምጃዎች ብስጭትዎን ይቀንሱ!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92" name="Google Shape;159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3" name="Google Shape;1593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2</a:t>
            </a:r>
            <a:endParaRPr/>
          </a:p>
        </p:txBody>
      </p:sp>
      <p:sp>
        <p:nvSpPr>
          <p:cNvPr id="1594" name="Google Shape;1594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4</a:t>
            </a:r>
            <a:endParaRPr/>
          </a:p>
        </p:txBody>
      </p:sp>
      <p:sp>
        <p:nvSpPr>
          <p:cNvPr id="1595" name="Google Shape;15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3</a:t>
            </a:r>
            <a:endParaRPr/>
          </a:p>
        </p:txBody>
      </p:sp>
      <p:sp>
        <p:nvSpPr>
          <p:cNvPr id="1596" name="Google Shape;1596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ትንፋሽ ይውሰዱ</a:t>
            </a:r>
            <a:endParaRPr i="1"/>
          </a:p>
        </p:txBody>
      </p:sp>
      <p:sp>
        <p:nvSpPr>
          <p:cNvPr id="1597" name="Google Shape;1597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ስኬትን ያክብሩ</a:t>
            </a:r>
            <a:endParaRPr i="1"/>
          </a:p>
        </p:txBody>
      </p:sp>
      <p:sp>
        <p:nvSpPr>
          <p:cNvPr id="1598" name="Google Shape;1598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አጣሩ</a:t>
            </a:r>
            <a:endParaRPr i="1"/>
          </a:p>
        </p:txBody>
      </p:sp>
      <p:sp>
        <p:nvSpPr>
          <p:cNvPr id="1599" name="Google Shape;1599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እርምጃ ይውሰዱ</a:t>
            </a:r>
            <a:endParaRPr i="1"/>
          </a:p>
        </p:txBody>
      </p:sp>
      <p:sp>
        <p:nvSpPr>
          <p:cNvPr id="1600" name="Google Shape;160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6" name="Google Shape;160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7" name="Google Shape;160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8" name="Google Shape;1608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9" name="Google Shape;160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0" name="Google Shape;161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1" name="Google Shape;161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2" name="Google Shape;161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3" name="Google Shape;161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m-ET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Check in on literacy terms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am-ET">
                <a:latin typeface="Calibri"/>
                <a:ea typeface="Calibri"/>
                <a:cs typeface="Calibri"/>
                <a:sym typeface="Calibri"/>
              </a:rPr>
              <a:t>ትንፋሽ መውሰድ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13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b="1" lang="am-ET">
                <a:latin typeface="Calibri"/>
                <a:ea typeface="Calibri"/>
                <a:cs typeface="Calibri"/>
                <a:sym typeface="Calibri"/>
              </a:rPr>
              <a:t>4-3-4  ስልት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am-ET">
                <a:latin typeface="Calibri"/>
                <a:ea typeface="Calibri"/>
                <a:cs typeface="Calibri"/>
                <a:sym typeface="Calibri"/>
              </a:rPr>
              <a:t>አራት እስኪቆጠር አየር ወደ ውስጥ ያስገቡ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am-ET">
                <a:latin typeface="Calibri"/>
                <a:ea typeface="Calibri"/>
                <a:cs typeface="Calibri"/>
                <a:sym typeface="Calibri"/>
              </a:rPr>
              <a:t>ሶስት እስኪቆጠር ይያዙት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am-ET">
                <a:latin typeface="Calibri"/>
                <a:ea typeface="Calibri"/>
                <a:cs typeface="Calibri"/>
                <a:sym typeface="Calibri"/>
              </a:rPr>
              <a:t>አራት እስኪቆጠር ወደ ውጭ ይተንፍሱ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0" name="Google Shape;1620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7392825" y="1845500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m-ET">
                <a:solidFill>
                  <a:srgbClr val="006FB6"/>
                </a:solidFill>
              </a:rPr>
              <a:t>ስኬትን ያክብሩ</a:t>
            </a:r>
            <a:endParaRPr/>
          </a:p>
        </p:txBody>
      </p:sp>
      <p:sp>
        <p:nvSpPr>
          <p:cNvPr id="1626" name="Google Shape;1626;p1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m-ET" sz="3200"/>
              <a:t>በብስጭት ጊዜ፣ የልጅዎን ስኬት ለማክበር የተለየ ምስጋና ይጠቀሙ።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m-ET" sz="3200"/>
              <a:t> “ጥሩ ንባብ</a:t>
            </a:r>
            <a:r>
              <a:rPr i="1" lang="am-ET" sz="3200"/>
              <a:t>!”ከማለት</a:t>
            </a:r>
            <a:r>
              <a:rPr lang="am-ET" sz="3200"/>
              <a:t> ….</a:t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m-ET" sz="3200"/>
              <a:t>ይሄን ሞክር… “ያንን ቃል ተስፋ ባለመቁረጥ ይዘህ መቀጠልህን በእውነት ወድጄዋለሁ</a:t>
            </a:r>
            <a:r>
              <a:rPr i="1" lang="am-ET" sz="3200"/>
              <a:t>!”</a:t>
            </a:r>
            <a:endParaRPr/>
          </a:p>
        </p:txBody>
      </p:sp>
      <p:sp>
        <p:nvSpPr>
          <p:cNvPr id="1627" name="Google Shape;1627;p1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628" name="Google Shape;1628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088" y="1251300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