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45" r:id="rId4"/>
    <p:sldMasterId id="2147483746" r:id="rId5"/>
    <p:sldMasterId id="2147483747" r:id="rId6"/>
    <p:sldMasterId id="2147483748" r:id="rId7"/>
    <p:sldMasterId id="2147483749" r:id="rId8"/>
    <p:sldMasterId id="2147483750" r:id="rId9"/>
    <p:sldMasterId id="2147483751" r:id="rId10"/>
    <p:sldMasterId id="2147483752" r:id="rId11"/>
    <p:sldMasterId id="2147483753" r:id="rId12"/>
    <p:sldMasterId id="2147483754" r:id="rId13"/>
    <p:sldMasterId id="2147483755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4" name="Google Shape;145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1:notes"/>
          <p:cNvSpPr/>
          <p:nvPr>
            <p:ph idx="2" type="sldImg"/>
          </p:nvPr>
        </p:nvSpPr>
        <p:spPr>
          <a:xfrm>
            <a:off x="3533775" y="8413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4" name="Google Shape;1554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2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2" name="Google Shape;157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1" name="Google Shape;158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0" name="Google Shape;1590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0" name="Google Shape;1600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9" name="Google Shape;1609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8" name="Google Shape;1618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2" name="Google Shape;1632;p1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0" name="Google Shape;1640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1" name="Google Shape;1461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6" name="Google Shape;1466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1" name="Google Shape;148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8" name="Google Shape;1498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2" name="Google Shape;1512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5" name="Google Shape;1525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4" name="Google Shape;1534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0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4" name="Google Shape;1544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4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3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2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28.jp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9.jpg"/><Relationship Id="rId4" Type="http://schemas.openxmlformats.org/officeDocument/2006/relationships/image" Target="../media/image6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9.jpg"/><Relationship Id="rId4" Type="http://schemas.openxmlformats.org/officeDocument/2006/relationships/image" Target="../media/image6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jp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37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37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26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26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28.jp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Relationship Id="rId3" Type="http://schemas.openxmlformats.org/officeDocument/2006/relationships/image" Target="../media/image29.jpg"/><Relationship Id="rId4" Type="http://schemas.openxmlformats.org/officeDocument/2006/relationships/image" Target="../media/image6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jp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37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2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" name="Google Shape;1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" name="Google Shape;1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6" name="Google Shape;1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5" name="Google Shape;3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1" name="Google Shape;3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6" name="Google Shape;4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3" name="Google Shape;42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27" name="Google Shape;42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3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3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3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3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0" name="Google Shape;470;p3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71" name="Google Shape;471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5" name="Google Shape;4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1" name="Google Shape;4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3" name="Google Shape;4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9" name="Google Shape;499;p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3" name="Google Shape;5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3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8" name="Google Shape;518;p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1" name="Google Shape;52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2" name="Google Shape;5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3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0" name="Google Shape;530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3" name="Google Shape;53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4" name="Google Shape;5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4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4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4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4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4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4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4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1" name="Google Shape;551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2" name="Google Shape;552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3" name="Google Shape;553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4" name="Google Shape;55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5" name="Google Shape;55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4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4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4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4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4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4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4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4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4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4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3" name="Google Shape;58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6" name="Google Shape;58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7" name="Google Shape;5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4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4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4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4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4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4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4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4" name="Google Shape;60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5" name="Google Shape;605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7" name="Google Shape;607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0" name="Google Shape;6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2" name="Google Shape;61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3" name="Google Shape;62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24" name="Google Shape;62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5" name="Google Shape;625;p4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4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4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4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0" name="Google Shape;630;p4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34" name="Google Shape;63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4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4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4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4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4" name="Google Shape;64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" name="Google Shape;645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7" name="Google Shape;647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4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3" name="Google Shape;65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4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4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5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5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3" name="Google Shape;663;p5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64" name="Google Shape;664;p5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5" name="Google Shape;665;p5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p52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52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75" name="Google Shape;675;p5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5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5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8" name="Google Shape;67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9" name="Google Shape;67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82" name="Google Shape;68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83" name="Google Shape;683;p52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52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52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5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53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53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3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92" name="Google Shape;692;p5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5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5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5" name="Google Shape;69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6" name="Google Shape;69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3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0" name="Google Shape;700;p53"/>
          <p:cNvSpPr/>
          <p:nvPr>
            <p:ph idx="5" type="pic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5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5" name="Google Shape;705;p5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5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5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12" name="Google Shape;712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13" name="Google Shape;713;p5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5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5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5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5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5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3" name="Google Shape;723;p5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5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5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7" name="Google Shape;72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5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5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5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5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5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5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5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0" name="Google Shape;740;p5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5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5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4" name="Google Shape;74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9" name="Google Shape;74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Google Shape;750;p5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5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5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3" name="Google Shape;75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5" name="Google Shape;75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8" name="Google Shape;758;p5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5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1" name="Google Shape;76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2" name="Google Shape;76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7" name="Google Shape;767;p5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Google Shape;771;p5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6" name="Google Shape;776;p6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8" name="Google Shape;77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9" name="Google Shape;77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6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1" name="Google Shape;78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6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6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2_Custom Layout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8" name="Google Shape;79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0" name="Google Shape;800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2" name="Google Shape;802;p62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62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62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Google Shape;805;p62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3" name="Google Shape;813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5" name="Google Shape;81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7" name="Google Shape;817;p6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6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6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6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6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26" name="Google Shape;826;p6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9" name="Google Shape;829;p6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6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1" name="Google Shape;83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2" name="Google Shape;832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9" name="Google Shape;839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6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6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6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6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6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0" name="Google Shape;85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8" name="Google Shape;858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1" name="Google Shape;861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4" name="Google Shape;864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5" name="Google Shape;86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7" name="Google Shape;867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1" name="Google Shape;87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3" name="Google Shape;87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9" name="Google Shape;879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2" name="Google Shape;882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3" name="Google Shape;88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9" name="Google Shape;88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1" name="Google Shape;89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6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6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5" name="Google Shape;90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6" name="Google Shape;91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9" name="Google Shape;91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1" name="Google Shape;92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2" name="Google Shape;92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3" name="Google Shape;92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33" name="Google Shape;933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6" name="Google Shape;93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1" name="Google Shape;941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3" name="Google Shape;94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5" name="Google Shape;945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54" name="Google Shape;954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55" name="Google Shape;955;p7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7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7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7" name="Google Shape;96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p7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6" name="Google Shape;97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8" name="Google Shape;97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0" name="Google Shape;98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p7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7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6" name="Google Shape;98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9" name="Google Shape;98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1" name="Google Shape;991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p7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7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7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7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7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7" name="Google Shape;100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8" name="Google Shape;1008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1" name="Google Shape;101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3" name="Google Shape;1013;p7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6" name="Google Shape;1016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5" name="Google Shape;1025;p7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7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9" name="Google Shape;1029;p7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7" name="Google Shape;1037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8" name="Google Shape;1038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3" name="Google Shape;104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5" name="Google Shape;1045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7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p7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7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7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7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p7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9" name="Google Shape;1059;p7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0" name="Google Shape;106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1" name="Google Shape;1061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6" name="Google Shape;1076;p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77" name="Google Shape;107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5" name="Google Shape;1085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89" name="Google Shape;1089;p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8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8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8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8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8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p8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8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8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0" name="Google Shape;110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1" name="Google Shape;111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12" name="Google Shape;111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3" name="Google Shape;1113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8" name="Google Shape;1118;p82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9" name="Google Shape;111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8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22" name="Google Shape;1122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8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8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82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8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82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8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Google Shape;113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2" name="Google Shape;113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3" name="Google Shape;1133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6" name="Google Shape;1136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8" name="Google Shape;113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8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41" name="Google Shape;1141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8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8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8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8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8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8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9" name="Google Shape;1149;p8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8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1" name="Google Shape;1151;p8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52" name="Google Shape;1152;p8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3" name="Google Shape;1153;p8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8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1" name="Google Shape;1161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3" name="Google Shape;116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5" name="Google Shape;1165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6" name="Google Shape;116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8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8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0" name="Google Shape;1170;p8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p87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87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5" name="Google Shape;1175;p8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6" name="Google Shape;1176;p8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p8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8" name="Google Shape;1178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9" name="Google Shape;117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82" name="Google Shape;1182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83" name="Google Shape;1183;p87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87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87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p87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7" name="Google Shape;1187;p87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88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88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88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3" name="Google Shape;1193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6" name="Google Shape;119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7" name="Google Shape;119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88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p88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p88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p88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6" name="Google Shape;1206;p8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89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89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89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0" name="Google Shape;1210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3" name="Google Shape;12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4" name="Google Shape;121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1"/>
          <p:cNvCxnSpPr>
            <a:endCxn id="9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19" name="Google Shape;121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0" name="Google Shape;1220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3" name="Google Shape;122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5" name="Google Shape;122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8" name="Google Shape;1228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7" name="Google Shape;1237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8" name="Google Shape;1238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9" name="Google Shape;123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1" name="Google Shape;1241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2" name="Google Shape;124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9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6" name="Google Shape;1246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9" name="Google Shape;124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0" name="Google Shape;1250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9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9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5" name="Google Shape;1255;p9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9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p9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65" name="Google Shape;1265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8" name="Google Shape;1268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9" name="Google Shape;126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9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5" name="Google Shape;1275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8" name="Google Shape;127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9" name="Google Shape;127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9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83" name="Google Shape;1283;p9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p9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9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9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9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9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9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97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2" name="Google Shape;1292;p97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p97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94" name="Google Shape;1294;p9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95" name="Google Shape;1295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8" name="Google Shape;1298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9" name="Google Shape;1299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05" name="Google Shape;130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6" name="Google Shape;1306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7" name="Google Shape;1307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9" name="Google Shape;130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1" name="Google Shape;1311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9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9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9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9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9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9" name="Google Shape;1319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2" name="Google Shape;132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3" name="Google Shape;13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9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327" name="Google Shape;1327;p9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9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9" name="Google Shape;1329;p9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p9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1" name="Google Shape;1331;p9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9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9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9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9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0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8" name="Google Shape;1338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1" name="Google Shape;134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2" name="Google Shape;134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0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10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347" name="Google Shape;1347;p10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" name="Google Shape;1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1" name="Google Shape;11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0" name="Google Shape;1350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0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358" name="Google Shape;1358;p10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10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p10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10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10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p10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p10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p10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10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0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1" name="Google Shape;1371;p10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p10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p10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4" name="Google Shape;137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5" name="Google Shape;1375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10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79" name="Google Shape;1379;p10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10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0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10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0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5" name="Google Shape;1385;p10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p10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p10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8" name="Google Shape;1388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9" name="Google Shape;138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0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93" name="Google Shape;1393;p10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10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10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p10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p10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p10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10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0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10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03" name="Google Shape;1403;p10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p10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p10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6" name="Google Shape;140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7" name="Google Shape;1407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0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p10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2" name="Google Shape;1412;p10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3" name="Google Shape;1413;p10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4" name="Google Shape;1414;p10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p10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p10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p10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9" name="Google Shape;1419;p10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0" name="Google Shape;1420;p10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1" name="Google Shape;1421;p10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2" name="Google Shape;1422;p10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3" name="Google Shape;1423;p10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p10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5" name="Google Shape;142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6" name="Google Shape;142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0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0" name="Google Shape;1430;p10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31" name="Google Shape;1431;p10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2" name="Google Shape;1432;p10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10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10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10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10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7" name="Google Shape;1437;p10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8" name="Google Shape;1438;p10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9" name="Google Shape;1439;p10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0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2" name="Google Shape;1442;p10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3" name="Google Shape;1443;p10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p10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5" name="Google Shape;1445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6" name="Google Shape;144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10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0" name="Google Shape;1450;p10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51" name="Google Shape;1451;p10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4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6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10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1.xml"/><Relationship Id="rId10" Type="http://schemas.openxmlformats.org/officeDocument/2006/relationships/slideLayout" Target="../slideLayouts/slideLayout5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6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85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6" name="Google Shape;1156;p8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7" name="Google Shape;1157;p8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9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8" name="Google Shape;1258;p9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9" name="Google Shape;1259;p9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60" name="Google Shape;1260;p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3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3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0" name="Google Shape;600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8" name="Google Shape;668;p51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8" name="Google Shape;788;p6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9" name="Google Shape;789;p6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0" name="Google Shape;790;p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7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3" name="Google Shape;1033;p7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4" name="Google Shape;1034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png"/><Relationship Id="rId4" Type="http://schemas.openxmlformats.org/officeDocument/2006/relationships/image" Target="../media/image5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jpg"/><Relationship Id="rId4" Type="http://schemas.openxmlformats.org/officeDocument/2006/relationships/image" Target="../media/image41.jpg"/><Relationship Id="rId5" Type="http://schemas.openxmlformats.org/officeDocument/2006/relationships/image" Target="../media/image45.jpg"/><Relationship Id="rId6" Type="http://schemas.openxmlformats.org/officeDocument/2006/relationships/image" Target="../media/image52.jpg"/><Relationship Id="rId7" Type="http://schemas.openxmlformats.org/officeDocument/2006/relationships/image" Target="../media/image4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09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57" name="Google Shape;1457;p10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What if we add… ?</a:t>
            </a:r>
            <a:endParaRPr/>
          </a:p>
        </p:txBody>
      </p:sp>
      <p:sp>
        <p:nvSpPr>
          <p:cNvPr id="1458" name="Google Shape;1458;p10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39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118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“Hãy thêm hậu tố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‘-able’. Ta sẽ tạo được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“Vậy ‘washable’ có nghĩa là gì? Hậu tố -able sẽ thay đổi từ ‘wash’ chứ?”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11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118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 sz="2800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 sz="2800">
                <a:latin typeface="Calibri"/>
                <a:ea typeface="Calibri"/>
                <a:cs typeface="Calibri"/>
                <a:sym typeface="Calibri"/>
              </a:rPr>
              <a:t>“Wash-able.”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 sz="2800">
                <a:latin typeface="Calibri"/>
                <a:ea typeface="Calibri"/>
                <a:cs typeface="Calibri"/>
                <a:sym typeface="Calibri"/>
              </a:rPr>
              <a:t>“Nó nghĩa là có thể giặt được. Giống như, áo sơ mi con có thể giặt được. Nó sẽ thay đổi động từ thành một từ mô tả.”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0" name="Google Shape;1560;p118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119"/>
          <p:cNvSpPr txBox="1"/>
          <p:nvPr>
            <p:ph idx="1" type="body"/>
          </p:nvPr>
        </p:nvSpPr>
        <p:spPr>
          <a:xfrm>
            <a:off x="404917" y="1721831"/>
            <a:ext cx="3720044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“Hãy thêm hậu tố ‘-ness’. Ta sẽ tạo được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“Đó là một từ vô nghĩa nhưng ‘washness’ có thể mang ý nghĩa gì?”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119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119"/>
          <p:cNvSpPr txBox="1"/>
          <p:nvPr>
            <p:ph idx="3" type="body"/>
          </p:nvPr>
        </p:nvSpPr>
        <p:spPr>
          <a:xfrm>
            <a:off x="8273023" y="1739549"/>
            <a:ext cx="35142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“Wash-ness.”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“Đó là một danh từ. Giống như, đã làm tốt việc giặt áo sơ mi.”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9" name="Google Shape;1569;p119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120"/>
          <p:cNvSpPr txBox="1"/>
          <p:nvPr>
            <p:ph idx="1" type="body"/>
          </p:nvPr>
        </p:nvSpPr>
        <p:spPr>
          <a:xfrm>
            <a:off x="404916" y="1721831"/>
            <a:ext cx="3514199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“Từ này có một hậu tố, ‘-ly’. Nếu ta bỏ nó đi, thì sẽ tạo thành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“Các từ ‘happy’ và ‘happily’ khác nhau thế nào?”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120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happily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120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“Happy.”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“’Happily’ mô tả cách nhân vật đang nói chuyện. ‘Happy’ là tính từ chỉ cảm xúc của nhân vật.”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8" name="Google Shape;1578;p120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2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 sz="4400">
                <a:solidFill>
                  <a:srgbClr val="006FB6"/>
                </a:solidFill>
              </a:rPr>
              <a:t>Hãy thực hành nào!</a:t>
            </a:r>
            <a:endParaRPr/>
          </a:p>
        </p:txBody>
      </p:sp>
      <p:sp>
        <p:nvSpPr>
          <p:cNvPr id="1584" name="Google Shape;1584;p121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Hướng dẫn trẻ chơi đùa với các tiền tố và hậu tố.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121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run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sadly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discomfort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true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exhale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eat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play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readable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6" name="Google Shape;1586;p121"/>
          <p:cNvSpPr txBox="1"/>
          <p:nvPr>
            <p:ph idx="4" type="body"/>
          </p:nvPr>
        </p:nvSpPr>
        <p:spPr>
          <a:xfrm>
            <a:off x="6149878" y="1612544"/>
            <a:ext cx="5683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Sẽ thế nào nếu ta thêm/bớt tiền tố và hoặc hậu tố cho…?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Từ mới có nghĩa là gì? Làm sao con biết được?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Con có thể dùng nó trong câu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Nó khác với từ gốc như thế nào?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a imagen con un muchacho, niño, joven  Descripción generada con muchísima confianza" id="1587" name="Google Shape;1587;p121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17845" r="17839" t="0"/>
          <a:stretch/>
        </p:blipFill>
        <p:spPr>
          <a:xfrm>
            <a:off x="478983" y="3499292"/>
            <a:ext cx="2514600" cy="2935225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22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93" name="Google Shape;1593;p122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Nếu ta thêm -s ở cuối từ thì sao?</a:t>
            </a:r>
            <a:endParaRPr/>
          </a:p>
        </p:txBody>
      </p:sp>
      <p:sp>
        <p:nvSpPr>
          <p:cNvPr id="1594" name="Google Shape;1594;p122"/>
          <p:cNvSpPr txBox="1"/>
          <p:nvPr>
            <p:ph idx="2" type="body"/>
          </p:nvPr>
        </p:nvSpPr>
        <p:spPr>
          <a:xfrm>
            <a:off x="3749406" y="4694458"/>
            <a:ext cx="38096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/>
              <a:t>Con có thể thêm tiền tố nào vào đầu từ này?</a:t>
            </a:r>
            <a:endParaRPr/>
          </a:p>
        </p:txBody>
      </p:sp>
      <p:sp>
        <p:nvSpPr>
          <p:cNvPr id="1595" name="Google Shape;1595;p122"/>
          <p:cNvSpPr txBox="1"/>
          <p:nvPr>
            <p:ph idx="3" type="body"/>
          </p:nvPr>
        </p:nvSpPr>
        <p:spPr>
          <a:xfrm>
            <a:off x="118994" y="1445813"/>
            <a:ext cx="383196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dùng phần đầu hoặc cuối của từ làm gợi ý cho ý nghĩa không?</a:t>
            </a:r>
            <a:endParaRPr/>
          </a:p>
        </p:txBody>
      </p:sp>
      <p:sp>
        <p:nvSpPr>
          <p:cNvPr id="1596" name="Google Shape;1596;p122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Sẽ thế nào nếu con thêm___? Từ mới có nghĩa là gì?</a:t>
            </a:r>
            <a:endParaRPr/>
          </a:p>
        </p:txBody>
      </p:sp>
      <p:pic>
        <p:nvPicPr>
          <p:cNvPr id="1597" name="Google Shape;1597;p122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23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603" name="Google Shape;1603;p123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Ý nghĩa của từ thay đổi như thế nào khi con thêm tiền tố hoặc hậu tố?</a:t>
            </a:r>
            <a:endParaRPr/>
          </a:p>
        </p:txBody>
      </p:sp>
      <p:sp>
        <p:nvSpPr>
          <p:cNvPr id="1604" name="Google Shape;1604;p123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thể thêm hậu tố nào vào từ này? Lúc này nó có nghĩa gì?</a:t>
            </a:r>
            <a:endParaRPr/>
          </a:p>
        </p:txBody>
      </p:sp>
      <p:sp>
        <p:nvSpPr>
          <p:cNvPr id="1605" name="Google Shape;1605;p123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đã tạo ra một từ vô nghĩa! Nó có thể mang ý nghĩa là gì? Làm sao con biết được?</a:t>
            </a:r>
            <a:endParaRPr/>
          </a:p>
        </p:txBody>
      </p:sp>
      <p:pic>
        <p:nvPicPr>
          <p:cNvPr id="1606" name="Google Shape;160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612" name="Google Shape;1612;p124"/>
          <p:cNvSpPr txBox="1"/>
          <p:nvPr>
            <p:ph idx="1" type="body"/>
          </p:nvPr>
        </p:nvSpPr>
        <p:spPr>
          <a:xfrm>
            <a:off x="4588042" y="17788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3000"/>
              <a:t>Sử dụng hướng dẫn để xem lại dấu chấm câu được dùng bằng tiếng Anh </a:t>
            </a:r>
            <a:endParaRPr sz="3000"/>
          </a:p>
        </p:txBody>
      </p:sp>
      <p:sp>
        <p:nvSpPr>
          <p:cNvPr id="1613" name="Google Shape;1613;p124"/>
          <p:cNvSpPr txBox="1"/>
          <p:nvPr>
            <p:ph idx="2" type="body"/>
          </p:nvPr>
        </p:nvSpPr>
        <p:spPr>
          <a:xfrm>
            <a:off x="4588042" y="3257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3000"/>
              <a:t>Hãy thử làm cách này bằng tiếng Anh </a:t>
            </a:r>
            <a:endParaRPr sz="3000"/>
          </a:p>
        </p:txBody>
      </p:sp>
      <p:pic>
        <p:nvPicPr>
          <p:cNvPr id="1614" name="Google Shape;161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925" y="3419649"/>
            <a:ext cx="754100" cy="9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0738" y="1925375"/>
            <a:ext cx="1148275" cy="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621" name="Google Shape;1621;p12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Chọn một từ.</a:t>
            </a:r>
            <a:endParaRPr/>
          </a:p>
        </p:txBody>
      </p:sp>
      <p:sp>
        <p:nvSpPr>
          <p:cNvPr id="1622" name="Google Shape;1622;p125"/>
          <p:cNvSpPr txBox="1"/>
          <p:nvPr>
            <p:ph idx="2" type="body"/>
          </p:nvPr>
        </p:nvSpPr>
        <p:spPr>
          <a:xfrm>
            <a:off x="1627999" y="2592251"/>
            <a:ext cx="3906681" cy="16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Thêm và/hoặc bớt hậu tố và tiền tố. </a:t>
            </a:r>
            <a:endParaRPr/>
          </a:p>
        </p:txBody>
      </p:sp>
      <p:sp>
        <p:nvSpPr>
          <p:cNvPr id="1623" name="Google Shape;1623;p125"/>
          <p:cNvSpPr txBox="1"/>
          <p:nvPr>
            <p:ph idx="3" type="body"/>
          </p:nvPr>
        </p:nvSpPr>
        <p:spPr>
          <a:xfrm>
            <a:off x="1655384" y="428012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Thảo luận về cách từ thay đổi. </a:t>
            </a:r>
            <a:endParaRPr/>
          </a:p>
        </p:txBody>
      </p:sp>
      <p:sp>
        <p:nvSpPr>
          <p:cNvPr id="1624" name="Google Shape;1624;p12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625" name="Google Shape;1625;p125"/>
          <p:cNvSpPr txBox="1"/>
          <p:nvPr>
            <p:ph idx="5" type="body"/>
          </p:nvPr>
        </p:nvSpPr>
        <p:spPr>
          <a:xfrm>
            <a:off x="698497" y="42801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  <p:sp>
        <p:nvSpPr>
          <p:cNvPr id="1626" name="Google Shape;1626;p12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627" name="Google Shape;1627;p125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628" name="Google Shape;1628;p125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29" name="Google Shape;1629;p125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2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vi-VN" u="none"/>
              <a:t>Refletir  </a:t>
            </a:r>
            <a:endParaRPr/>
          </a:p>
        </p:txBody>
      </p:sp>
      <p:sp>
        <p:nvSpPr>
          <p:cNvPr id="1635" name="Google Shape;1635;p12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vi-VN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vi-VN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vi-VN" u="none"/>
              <a:t>Diga-nos como você pode usar isso em casa.</a:t>
            </a:r>
            <a:endParaRPr/>
          </a:p>
        </p:txBody>
      </p:sp>
      <p:sp>
        <p:nvSpPr>
          <p:cNvPr id="1636" name="Google Shape;1636;p12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vi-VN" u="none"/>
              <a:t>Sua pergunta pode ajudar outra pessoa na sala!</a:t>
            </a:r>
            <a:endParaRPr/>
          </a:p>
        </p:txBody>
      </p:sp>
      <p:pic>
        <p:nvPicPr>
          <p:cNvPr descr=".&#10;&#10;" id="1637" name="Google Shape;1637;p1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643" name="Google Shape;1643;p1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4" name="Google Shape;1644;p1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645" name="Google Shape;1645;p1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1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Chuyện gì nếu ta thêm…?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11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69" name="Google Shape;1469;p111"/>
          <p:cNvSpPr txBox="1"/>
          <p:nvPr>
            <p:ph idx="3" type="body"/>
          </p:nvPr>
        </p:nvSpPr>
        <p:spPr>
          <a:xfrm>
            <a:off x="1660582" y="2653440"/>
            <a:ext cx="408997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70" name="Google Shape;1470;p111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71" name="Google Shape;147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72" name="Google Shape;1472;p111"/>
          <p:cNvSpPr txBox="1"/>
          <p:nvPr>
            <p:ph idx="5" type="body"/>
          </p:nvPr>
        </p:nvSpPr>
        <p:spPr>
          <a:xfrm>
            <a:off x="1660583" y="4992079"/>
            <a:ext cx="435650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73" name="Google Shape;1473;p111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111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111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111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77" name="Google Shape;1477;p111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8" name="Google Shape;1478;p111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1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4" name="Google Shape;1484;p11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5" name="Google Shape;1485;p11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6" name="Google Shape;1486;p11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7" name="Google Shape;1487;p112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488" name="Google Shape;1488;p112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489" name="Google Shape;1489;p112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490" name="Google Shape;1490;p112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491" name="Google Shape;1491;p11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descr="Icon&#10;&#10;Description automatically generated" id="1492" name="Google Shape;149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3" name="Google Shape;1493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4" name="Google Shape;1494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5" name="Google Shape;149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Chuyện gì nếu ta thêm ___?</a:t>
            </a:r>
            <a:endParaRPr/>
          </a:p>
        </p:txBody>
      </p:sp>
      <p:sp>
        <p:nvSpPr>
          <p:cNvPr id="1501" name="Google Shape;1501;p113"/>
          <p:cNvSpPr txBox="1"/>
          <p:nvPr>
            <p:ph idx="1" type="body"/>
          </p:nvPr>
        </p:nvSpPr>
        <p:spPr>
          <a:xfrm>
            <a:off x="9222900" y="405798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Các chiến lược đọc giống như công cụ trong hộp công cụ.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02" name="Google Shape;1502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421241"/>
            <a:ext cx="2377500" cy="897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11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504" name="Google Shape;1504;p11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505" name="Google Shape;1505;p11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Chọn một từ.</a:t>
            </a:r>
            <a:endParaRPr/>
          </a:p>
        </p:txBody>
      </p:sp>
      <p:sp>
        <p:nvSpPr>
          <p:cNvPr id="1506" name="Google Shape;1506;p113"/>
          <p:cNvSpPr txBox="1"/>
          <p:nvPr>
            <p:ph idx="7" type="body"/>
          </p:nvPr>
        </p:nvSpPr>
        <p:spPr>
          <a:xfrm>
            <a:off x="1340850" y="2472625"/>
            <a:ext cx="636043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Thêm và/hoặc bớt hậu tố và tiền tố.</a:t>
            </a:r>
            <a:endParaRPr/>
          </a:p>
        </p:txBody>
      </p:sp>
      <p:sp>
        <p:nvSpPr>
          <p:cNvPr id="1507" name="Google Shape;1507;p113"/>
          <p:cNvSpPr txBox="1"/>
          <p:nvPr>
            <p:ph idx="8" type="body"/>
          </p:nvPr>
        </p:nvSpPr>
        <p:spPr>
          <a:xfrm>
            <a:off x="1340838" y="3624715"/>
            <a:ext cx="5862602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Thảo luận về cách từ thay đổi. </a:t>
            </a:r>
            <a:endParaRPr/>
          </a:p>
        </p:txBody>
      </p:sp>
      <p:sp>
        <p:nvSpPr>
          <p:cNvPr id="1508" name="Google Shape;1508;p11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09" name="Google Shape;1509;p11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phần từ ở đầu một từ và có thể thay đổi nghĩa của từ đó</a:t>
            </a:r>
            <a:endParaRPr/>
          </a:p>
        </p:txBody>
      </p:sp>
      <p:sp>
        <p:nvSpPr>
          <p:cNvPr id="1515" name="Google Shape;1515;p1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phần từ ở cuối một từ và có thể thay đổi nghĩa của từ đó</a:t>
            </a:r>
            <a:endParaRPr/>
          </a:p>
        </p:txBody>
      </p:sp>
      <p:sp>
        <p:nvSpPr>
          <p:cNvPr id="1516" name="Google Shape;1516;p1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những từ được tạo thành không có nghĩa, nhưng có cùng kiểu âm với từ thực</a:t>
            </a:r>
            <a:endParaRPr/>
          </a:p>
        </p:txBody>
      </p:sp>
      <p:sp>
        <p:nvSpPr>
          <p:cNvPr id="1517" name="Google Shape;1517;p1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18" name="Google Shape;1518;p1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vi-VN" sz="4000"/>
              <a:t>tiền tố</a:t>
            </a:r>
            <a:endParaRPr/>
          </a:p>
        </p:txBody>
      </p:sp>
      <p:sp>
        <p:nvSpPr>
          <p:cNvPr id="1519" name="Google Shape;1519;p1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vi-VN" sz="4000"/>
              <a:t>hậu tố</a:t>
            </a:r>
            <a:endParaRPr/>
          </a:p>
        </p:txBody>
      </p:sp>
      <p:sp>
        <p:nvSpPr>
          <p:cNvPr id="1520" name="Google Shape;1520;p1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vi-VN" sz="4000"/>
              <a:t>từ vô nghĩa</a:t>
            </a:r>
            <a:endParaRPr/>
          </a:p>
        </p:txBody>
      </p:sp>
      <p:sp>
        <p:nvSpPr>
          <p:cNvPr id="1521" name="Google Shape;1521;p1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2" name="Google Shape;1522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 sz="4400">
                <a:solidFill>
                  <a:srgbClr val="006FB6"/>
                </a:solidFill>
              </a:rPr>
              <a:t>Chọn một từ</a:t>
            </a:r>
            <a:endParaRPr/>
          </a:p>
        </p:txBody>
      </p:sp>
      <p:sp>
        <p:nvSpPr>
          <p:cNvPr id="1528" name="Google Shape;1528;p115"/>
          <p:cNvSpPr txBox="1"/>
          <p:nvPr>
            <p:ph idx="1" type="body"/>
          </p:nvPr>
        </p:nvSpPr>
        <p:spPr>
          <a:xfrm>
            <a:off x="-101600" y="227488"/>
            <a:ext cx="3440545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Mẹo và thủ thuật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15"/>
          <p:cNvSpPr txBox="1"/>
          <p:nvPr>
            <p:ph idx="2" type="body"/>
          </p:nvPr>
        </p:nvSpPr>
        <p:spPr>
          <a:xfrm>
            <a:off x="-1" y="1343824"/>
            <a:ext cx="3536603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Char char="•"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Đừng sử dụng mẹo này với mọi từ!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3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Char char="•"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Chọn một từ con có thể thấy được hậu tố hoặc tiền tố.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3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Char char="•"/>
            </a:pPr>
            <a:r>
              <a:rPr lang="vi-VN" sz="3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Chọn một từ ngắn mà con có thể dễ dàng thêm vào.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15"/>
          <p:cNvSpPr txBox="1"/>
          <p:nvPr>
            <p:ph idx="3" type="body"/>
          </p:nvPr>
        </p:nvSpPr>
        <p:spPr>
          <a:xfrm rot="-2153668">
            <a:off x="3726156" y="2216750"/>
            <a:ext cx="2353577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Hãy dừng lại và chơi với từ này.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11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He will wash his clothes tonight.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thêm/bớt hậu tố và tiền tố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116"/>
          <p:cNvSpPr txBox="1"/>
          <p:nvPr>
            <p:ph idx="1" type="body"/>
          </p:nvPr>
        </p:nvSpPr>
        <p:spPr>
          <a:xfrm>
            <a:off x="182880" y="1721831"/>
            <a:ext cx="4155953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“Hãy thêm tiền tố ‘pre-’. Ta sẽ tạo được từ gì?”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116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116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“Prewash”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116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41" name="Google Shape;1541;p116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1435750" y="376152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vi-VN" sz="4800">
                <a:latin typeface="Calibri"/>
                <a:ea typeface="Calibri"/>
                <a:cs typeface="Calibri"/>
                <a:sym typeface="Calibri"/>
              </a:rPr>
              <a:t>Thảo luận về cách từ thay đổi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117"/>
          <p:cNvSpPr txBox="1"/>
          <p:nvPr>
            <p:ph idx="1" type="body"/>
          </p:nvPr>
        </p:nvSpPr>
        <p:spPr>
          <a:xfrm>
            <a:off x="404916" y="1721831"/>
            <a:ext cx="3791163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Người lớn: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“‘prewash’ có nghĩa là gì? Làm sao con biết được?”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“Nó khác với ‘wash’ như thế nào?”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117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wash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117"/>
          <p:cNvSpPr txBox="1"/>
          <p:nvPr>
            <p:ph idx="3" type="body"/>
          </p:nvPr>
        </p:nvSpPr>
        <p:spPr>
          <a:xfrm>
            <a:off x="8273023" y="1739549"/>
            <a:ext cx="35142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vi-VN">
                <a:latin typeface="Calibri"/>
                <a:ea typeface="Calibri"/>
                <a:cs typeface="Calibri"/>
                <a:sym typeface="Calibri"/>
              </a:rPr>
              <a:t>Trẻ: </a:t>
            </a:r>
            <a:r>
              <a:rPr lang="vi-VN">
                <a:latin typeface="Calibri"/>
                <a:ea typeface="Calibri"/>
                <a:cs typeface="Calibri"/>
                <a:sym typeface="Calibri"/>
              </a:rPr>
              <a:t>“Nó có nghĩa là giặt trước khi dùng nó. ‘Pre-’ nghĩa là trước.”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“Wash không có ‘pre’ nên không có nghĩa là trước. Nó chỉ có nghĩa là giặt nó.”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117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51" name="Google Shape;1551;p117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