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7" r:id="rId11"/>
    <p:sldMasterId id="2147483723" r:id="rId12"/>
    <p:sldMasterId id="2147483738" r:id="rId13"/>
    <p:sldMasterId id="214748374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y="6858000" cx="12192000"/>
  <p:notesSz cx="9144000" cy="6858000"/>
  <p:embeddedFontLst>
    <p:embeddedFont>
      <p:font typeface="Permanent Marker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i73P7Vi1lpn0yQejWbgmeYYoDg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schemas.openxmlformats.org/officeDocument/2006/relationships/font" Target="fonts/PermanentMarker-regular.fntdata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36" Type="http://customschemas.google.com/relationships/presentationmetadata" Target="metadata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5" name="Google Shape;1445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6:notes"/>
          <p:cNvSpPr/>
          <p:nvPr>
            <p:ph idx="2" type="sldImg"/>
          </p:nvPr>
        </p:nvSpPr>
        <p:spPr>
          <a:xfrm>
            <a:off x="3533775" y="8413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5" name="Google Shape;1545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7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4" name="Google Shape;1554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18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9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2" name="Google Shape;1572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1" name="Google Shape;1581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1" name="Google Shape;1591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1dc97bd3813_0_151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0" name="Google Shape;1600;g1dc97bd3813_0_15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2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9" name="Google Shape;1609;p2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2cb0d55ec36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3" name="Google Shape;1623;g2cb0d55ec36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2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1" name="Google Shape;1631;p2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2" name="Google Shape;1452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7" name="Google Shape;1457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2" name="Google Shape;1472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9" name="Google Shape;1489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3" name="Google Shape;1503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3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6" name="Google Shape;1516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5" name="Google Shape;1525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5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5" name="Google Shape;1535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5.png"/><Relationship Id="rId3" Type="http://schemas.openxmlformats.org/officeDocument/2006/relationships/image" Target="../media/image1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1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Relationship Id="rId6" Type="http://schemas.openxmlformats.org/officeDocument/2006/relationships/image" Target="../media/image2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Relationship Id="rId6" Type="http://schemas.openxmlformats.org/officeDocument/2006/relationships/image" Target="../media/image2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Relationship Id="rId6" Type="http://schemas.openxmlformats.org/officeDocument/2006/relationships/image" Target="../media/image51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Relationship Id="rId6" Type="http://schemas.openxmlformats.org/officeDocument/2006/relationships/image" Target="../media/image51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Relationship Id="rId6" Type="http://schemas.openxmlformats.org/officeDocument/2006/relationships/image" Target="../media/image3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Relationship Id="rId6" Type="http://schemas.openxmlformats.org/officeDocument/2006/relationships/image" Target="../media/image37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3.jpg"/><Relationship Id="rId5" Type="http://schemas.openxmlformats.org/officeDocument/2006/relationships/image" Target="../media/image23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39.jp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42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42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39.jp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28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Relationship Id="rId6" Type="http://schemas.openxmlformats.org/officeDocument/2006/relationships/image" Target="../media/image51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Relationship Id="rId6" Type="http://schemas.openxmlformats.org/officeDocument/2006/relationships/image" Target="../media/image37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Relationship Id="rId6" Type="http://schemas.openxmlformats.org/officeDocument/2006/relationships/image" Target="../media/image37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Relationship Id="rId6" Type="http://schemas.openxmlformats.org/officeDocument/2006/relationships/image" Target="../media/image51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3.jpg"/><Relationship Id="rId5" Type="http://schemas.openxmlformats.org/officeDocument/2006/relationships/image" Target="../media/image23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39.jp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17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42.jp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28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5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5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5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6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6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7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7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7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7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7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7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7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7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7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4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4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9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9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9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0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0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0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0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0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02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02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2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02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0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0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0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0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0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0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0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0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0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0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0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0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0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0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0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0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0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0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0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0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0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0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0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0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0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0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0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07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0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7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0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9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09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10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10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10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10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10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10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10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11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3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3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3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13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8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8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8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2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82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2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2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83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83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83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83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5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5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5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5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5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7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7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7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7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7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7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7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7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7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5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5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5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5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5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55" name="Google Shape;655;p6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_1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9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p49"/>
          <p:cNvSpPr txBox="1"/>
          <p:nvPr>
            <p:ph idx="2" type="body"/>
          </p:nvPr>
        </p:nvSpPr>
        <p:spPr>
          <a:xfrm>
            <a:off x="138544" y="1343824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66" name="Google Shape;666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73" name="Google Shape;673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74" name="Google Shape;674;p49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49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49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7" name="Google Shape;677;p49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52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1" name="Google Shape;681;p52"/>
          <p:cNvSpPr txBox="1"/>
          <p:nvPr>
            <p:ph idx="2" type="body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2" name="Google Shape;682;p52"/>
          <p:cNvSpPr txBox="1"/>
          <p:nvPr>
            <p:ph idx="3" type="body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83" name="Google Shape;683;p5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5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5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6" name="Google Shape;68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7" name="Google Shape;68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52"/>
          <p:cNvSpPr txBox="1"/>
          <p:nvPr>
            <p:ph idx="4" type="body"/>
          </p:nvPr>
        </p:nvSpPr>
        <p:spPr>
          <a:xfrm>
            <a:off x="6698878" y="1612544"/>
            <a:ext cx="5134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52"/>
          <p:cNvSpPr/>
          <p:nvPr>
            <p:ph idx="5" type="pic"/>
          </p:nvPr>
        </p:nvSpPr>
        <p:spPr>
          <a:xfrm>
            <a:off x="478983" y="3499292"/>
            <a:ext cx="2514600" cy="293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8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8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6" name="Google Shape;696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9" name="Google Shape;699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0" name="Google Shape;70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03" name="Google Shape;703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04" name="Google Shape;704;p8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8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8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8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8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1" name="Google Shape;711;p8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8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8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4" name="Google Shape;714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7" name="Google Shape;717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8" name="Google Shape;71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8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8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8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8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7" name="Google Shape;727;p9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9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9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9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31" name="Google Shape;731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4" name="Google Shape;734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5" name="Google Shape;735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40" name="Google Shape;74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4" name="Google Shape;74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6" name="Google Shape;746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95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5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5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5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5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95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95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95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9" name="Google Shape;749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0" name="Google Shape;750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2" name="Google Shape;752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3" name="Google Shape;75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8" name="Google Shape;758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0" name="Google Shape;76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2" name="Google Shape;762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3" name="Google Shape;763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7" name="Google Shape;767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9" name="Google Shape;769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0" name="Google Shape;77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1" name="Google Shape;771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2" name="Google Shape;77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76" name="Google Shape;776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1">
  <p:cSld name="2_Custom Layout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4" name="Google Shape;784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9" name="Google Shape;78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1" name="Google Shape;79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3" name="Google Shape;793;p51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4" name="Google Shape;794;p51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5" name="Google Shape;795;p51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6" name="Google Shape;796;p51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1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2" name="Google Shape;80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4" name="Google Shape;804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6" name="Google Shape;806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8" name="Google Shape;808;p5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5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5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1" name="Google Shape;811;p5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5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5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5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5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55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17" name="Google Shape;817;p55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0" name="Google Shape;820;p6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6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22" name="Google Shape;82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3" name="Google Shape;82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5" name="Google Shape;825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6" name="Google Shape;82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7" name="Google Shape;82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8" name="Google Shape;82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0" name="Google Shape;83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1" name="Google Shape;84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6" name="Google Shape;84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7" name="Google Shape;84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9" name="Google Shape;84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2" name="Google Shape;852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5" name="Google Shape;855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6" name="Google Shape;85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7" name="Google Shape;857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4" name="Google Shape;864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0" name="Google Shape;870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3" name="Google Shape;873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4" name="Google Shape;87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5" name="Google Shape;875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9" name="Google Shape;879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0" name="Google Shape;88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2" name="Google Shape;88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96" name="Google Shape;89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7" name="Google Shape;897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2" name="Google Shape;90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4" name="Google Shape;90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6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6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6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6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6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6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7" name="Google Shape;907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0" name="Google Shape;91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Google Shape;912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4" name="Google Shape;91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6" name="Google Shape;916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24" name="Google Shape;924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2" name="Google Shape;932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4" name="Google Shape;934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45" name="Google Shape;945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46" name="Google Shape;946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1" name="Google Shape;951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3" name="Google Shape;953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4" name="Google Shape;95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6" name="Google Shape;95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8" name="Google Shape;958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4" name="Google Shape;964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7" name="Google Shape;96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9" name="Google Shape;969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0" name="Google Shape;970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1" name="Google Shape;971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" name="Google Shape;97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7" name="Google Shape;977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8" name="Google Shape;978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9" name="Google Shape;979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0" name="Google Shape;98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2" name="Google Shape;982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4" name="Google Shape;984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6" name="Google Shape;986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5" name="Google Shape;995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7" name="Google Shape;997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8" name="Google Shape;99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9" name="Google Shape;999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1" name="Google Shape;100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2" name="Google Shape;1002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4" name="Google Shape;1004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Google Shape;100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0" name="Google Shape;101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1" name="Google Shape;1011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4" name="Google Shape;101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6" name="Google Shape;1016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0" name="Google Shape;1020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9" name="Google Shape;1029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2" name="Google Shape;1032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3" name="Google Shape;103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6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37" name="Google Shape;1037;p6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6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6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6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6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6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6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6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6" name="Google Shape;1046;p61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47" name="Google Shape;1047;p61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48" name="Google Shape;1048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1" name="Google Shape;105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2" name="Google Shape;105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61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9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9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9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62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p62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62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p62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1" name="Google Shape;1061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4" name="Google Shape;106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5" name="Google Shape;106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71" name="Google Shape;1071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2" name="Google Shape;1072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5" name="Google Shape;1075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7" name="Google Shape;1077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5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15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5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15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p15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5" name="Google Shape;1085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7" name="Google Shape;1087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8" name="Google Shape;1088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9" name="Google Shape;1089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15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p15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p15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p15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p15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7" name="Google Shape;1097;p15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15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15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15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p15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4" name="Google Shape;1104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7" name="Google Shape;1107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8" name="Google Shape;1108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15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p15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13" name="Google Shape;1113;p15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6" name="Google Shape;1116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9" name="Google Shape;1119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0" name="Google Shape;1120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153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24" name="Google Shape;1124;p153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153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153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p154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154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154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154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7" name="Google Shape;1137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0" name="Google Shape;1140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1" name="Google Shape;1141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15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45" name="Google Shape;1145;p15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6" name="Google Shape;1146;p15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7" name="Google Shape;1147;p15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8" name="Google Shape;1148;p15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1" name="Google Shape;1151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4" name="Google Shape;1154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5" name="Google Shape;1155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1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59" name="Google Shape;1159;p1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p1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p1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1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1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1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5" name="Google Shape;1165;p1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8" name="Google Shape;1168;p15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69" name="Google Shape;1169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2" name="Google Shape;1172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3" name="Google Shape;1173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15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15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p15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p15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15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15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15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p15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5" name="Google Shape;1185;p159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159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7" name="Google Shape;1187;p1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8" name="Google Shape;1188;p1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1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p1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1" name="Google Shape;1191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2" name="Google Shape;1192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159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6" name="Google Shape;1196;p159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97" name="Google Shape;1197;p15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8" name="Google Shape;1198;p159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59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59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59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159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3" name="Google Shape;1203;p159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4" name="Google Shape;1204;p159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5" name="Google Shape;1205;p159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8" name="Google Shape;1208;p1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9" name="Google Shape;1209;p1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0" name="Google Shape;1210;p1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1" name="Google Shape;1211;p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2" name="Google Shape;1212;p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6" name="Google Shape;1216;p160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17" name="Google Shape;1217;p16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1dc97bd3813_0_1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4" name="Google Shape;1224;g1dc97bd3813_0_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5" name="Google Shape;1225;g1dc97bd3813_0_1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g1dc97bd3813_0_1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7" name="Google Shape;1227;g1dc97bd3813_0_1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g1dc97bd3813_0_1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g1dc97bd3813_0_1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0" name="Google Shape;1230;g1dc97bd3813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g1dc97bd3813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2" name="Google Shape;1232;g1dc97bd3813_0_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g1dc97bd3813_0_16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1dc97bd3813_0_16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g1dc97bd3813_0_16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1dc97bd3813_0_16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c97bd3813_0_16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c97bd3813_0_16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1dc97bd3813_0_16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1dc97bd3813_0_16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dc97bd3813_0_18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3" name="Google Shape;1243;g1dc97bd3813_0_18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1dc97bd3813_0_18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g1dc97bd3813_0_1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6" name="Google Shape;1246;g1dc97bd3813_0_18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47" name="Google Shape;1247;g1dc97bd3813_0_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8" name="Google Shape;1248;g1dc97bd3813_0_1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1dc97bd3813_0_1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1dc97bd3813_0_1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1" name="Google Shape;1251;g1dc97bd3813_0_1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g1dc97bd3813_0_1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3" name="Google Shape;1253;g1dc97bd3813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g1dc97bd3813_0_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5" name="Google Shape;1255;g1dc97bd3813_0_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g1dc97bd3813_0_1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g1dc97bd3813_0_1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g1dc97bd3813_0_18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1dc97bd3813_0_2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g1dc97bd3813_0_20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g1dc97bd3813_0_2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3" name="Google Shape;1263;g1dc97bd3813_0_20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64" name="Google Shape;1264;g1dc97bd3813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5" name="Google Shape;1265;g1dc97bd3813_0_2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g1dc97bd3813_0_2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g1dc97bd3813_0_2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g1dc97bd3813_0_2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g1dc97bd3813_0_2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0" name="Google Shape;1270;g1dc97bd3813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g1dc97bd3813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2" name="Google Shape;1272;g1dc97bd3813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g1dc97bd3813_0_2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g1dc97bd3813_0_2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g1dc97bd3813_0_2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76" name="Google Shape;1276;g1dc97bd3813_0_20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1dc97bd3813_0_21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g1dc97bd3813_0_21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g1dc97bd3813_0_21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g1dc97bd3813_0_21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1dc97bd3813_0_21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g1dc97bd3813_0_21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g1dc97bd3813_0_21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g1dc97bd3813_0_21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g1dc97bd3813_0_21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87" name="Google Shape;1287;g1dc97bd3813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8" name="Google Shape;1288;g1dc97bd3813_0_2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9" name="Google Shape;1289;g1dc97bd3813_0_2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0" name="Google Shape;1290;g1dc97bd3813_0_2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g1dc97bd3813_0_2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g1dc97bd3813_0_2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g1dc97bd3813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g1dc97bd3813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5" name="Google Shape;1295;g1dc97bd3813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1dc97bd3813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8" name="Google Shape;1298;g1dc97bd3813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99" name="Google Shape;1299;g1dc97bd3813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0" name="Google Shape;1300;g1dc97bd3813_0_2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g1dc97bd3813_0_2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g1dc97bd3813_0_2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g1dc97bd3813_0_2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g1dc97bd3813_0_2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5" name="Google Shape;1305;g1dc97bd3813_0_23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6" name="Google Shape;1306;g1dc97bd3813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g1dc97bd3813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Google Shape;1308;g1dc97bd3813_0_23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09" name="Google Shape;1309;g1dc97bd3813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g1dc97bd3813_0_23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g1dc97bd3813_0_23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g1dc97bd3813_0_23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1dc97bd3813_0_23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1dc97bd3813_0_23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g1dc97bd3813_0_23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7" name="Google Shape;1317;g1dc97bd3813_0_2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18" name="Google Shape;1318;g1dc97bd3813_0_2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19" name="Google Shape;1319;g1dc97bd3813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0" name="Google Shape;1320;g1dc97bd3813_0_2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g1dc97bd3813_0_2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g1dc97bd3813_0_2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g1dc97bd3813_0_2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g1dc97bd3813_0_2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5" name="Google Shape;1325;g1dc97bd3813_0_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g1dc97bd3813_0_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g1dc97bd3813_0_25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28" name="Google Shape;1328;g1dc97bd3813_0_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g1dc97bd3813_0_25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g1dc97bd3813_0_25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g1dc97bd3813_0_25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1dc97bd3813_0_25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g1dc97bd3813_0_25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1dc97bd3813_0_27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6" name="Google Shape;1336;g1dc97bd3813_0_27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g1dc97bd3813_0_27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38" name="Google Shape;1338;g1dc97bd3813_0_27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39" name="Google Shape;1339;g1dc97bd3813_0_27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0" name="Google Shape;1340;g1dc97bd3813_0_27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cb0d55ec36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8" name="Google Shape;1348;g2cb0d55ec36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2cb0d55ec36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0" name="Google Shape;1350;g2cb0d55ec36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1" name="Google Shape;1351;g2cb0d55ec36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2" name="Google Shape;1352;g2cb0d55ec36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g2cb0d55ec36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2cb0d55ec36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g2cb0d55ec36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g2cb0d55ec36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57" name="Google Shape;1357;g2cb0d55ec36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cb0d55ec36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0" name="Google Shape;1360;g2cb0d55ec36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g2cb0d55ec36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62" name="Google Shape;1362;g2cb0d55ec36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g2cb0d55ec36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4" name="Google Shape;1364;g2cb0d55ec36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5" name="Google Shape;1365;g2cb0d55ec36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6" name="Google Shape;1366;g2cb0d55ec36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g2cb0d55ec36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g2cb0d55ec36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69" name="Google Shape;1369;g2cb0d55ec36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70" name="Google Shape;1370;g2cb0d55ec36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g2cb0d55ec36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g2cb0d55ec36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3" name="Google Shape;1373;g2cb0d55ec36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4" name="Google Shape;1374;g2cb0d55ec36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cb0d55ec36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7" name="Google Shape;1377;g2cb0d55ec36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g2cb0d55ec36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g2cb0d55ec36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80" name="Google Shape;1380;g2cb0d55ec36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1" name="Google Shape;1381;g2cb0d55ec36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2" name="Google Shape;1382;g2cb0d55ec36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3" name="Google Shape;1383;g2cb0d55ec36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4" name="Google Shape;1384;g2cb0d55ec36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g2cb0d55ec36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g2cb0d55ec36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g2cb0d55ec36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g2cb0d55ec36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g2cb0d55ec36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0" name="Google Shape;1390;g2cb0d55ec36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2cb0d55ec36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3" name="Google Shape;1393;g2cb0d55ec36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g2cb0d55ec36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2cb0d55ec36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2cb0d55ec36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97" name="Google Shape;1397;g2cb0d55ec36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8" name="Google Shape;1398;g2cb0d55ec36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9" name="Google Shape;1399;g2cb0d55ec36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0" name="Google Shape;1400;g2cb0d55ec36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1" name="Google Shape;1401;g2cb0d55ec36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g2cb0d55ec36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g2cb0d55ec36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cb0d55ec36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6" name="Google Shape;1406;g2cb0d55ec36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7" name="Google Shape;1407;g2cb0d55ec36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g2cb0d55ec36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9" name="Google Shape;1409;g2cb0d55ec36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0" name="Google Shape;1410;g2cb0d55ec36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g2cb0d55ec36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2" name="Google Shape;1412;g2cb0d55ec36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cb0d55ec36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5" name="Google Shape;1415;g2cb0d55ec36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2cb0d55ec36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g2cb0d55ec36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8" name="Google Shape;1418;g2cb0d55ec36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9" name="Google Shape;1419;g2cb0d55ec36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g2cb0d55ec36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g2cb0d55ec36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2cb0d55ec36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4" name="Google Shape;1424;g2cb0d55ec36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g2cb0d55ec36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g2cb0d55ec36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g2cb0d55ec36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8" name="Google Shape;1428;g2cb0d55ec36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9" name="Google Shape;1429;g2cb0d55ec36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2cb0d55ec36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cb0d55ec36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3" name="Google Shape;1433;g2cb0d55ec36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4" name="Google Shape;1434;g2cb0d55ec36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5" name="Google Shape;1435;g2cb0d55ec36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6" name="Google Shape;1436;g2cb0d55ec36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7" name="Google Shape;1437;g2cb0d55ec36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8" name="Google Shape;1438;g2cb0d55ec36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2cb0d55ec36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g2cb0d55ec36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g2cb0d55ec36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2" name="Google Shape;1442;g2cb0d55ec36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7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12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10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52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5.xml"/><Relationship Id="rId17" Type="http://schemas.openxmlformats.org/officeDocument/2006/relationships/theme" Target="../theme/theme5.xml"/><Relationship Id="rId1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78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0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1dc97bd3813_0_15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0" name="Google Shape;1220;g1dc97bd3813_0_15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1" name="Google Shape;1221;g1dc97bd3813_0_1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2cb0d55ec36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3" name="Google Shape;1343;g2cb0d55ec36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2cb0d55ec36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g2cb0d55ec36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0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9" name="Google Shape;779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0" name="Google Shape;780;p50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1" name="Google Shape;781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9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4" name="Google Shape;1024;p5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5" name="Google Shape;1025;p5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6" name="Google Shape;1026;p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5.png"/><Relationship Id="rId4" Type="http://schemas.openxmlformats.org/officeDocument/2006/relationships/image" Target="../media/image9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4.png"/><Relationship Id="rId4" Type="http://schemas.openxmlformats.org/officeDocument/2006/relationships/image" Target="../media/image9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4.jpg"/><Relationship Id="rId4" Type="http://schemas.openxmlformats.org/officeDocument/2006/relationships/image" Target="../media/image73.jpg"/><Relationship Id="rId5" Type="http://schemas.openxmlformats.org/officeDocument/2006/relationships/image" Target="../media/image75.jpg"/><Relationship Id="rId6" Type="http://schemas.openxmlformats.org/officeDocument/2006/relationships/image" Target="../media/image92.jpg"/><Relationship Id="rId7" Type="http://schemas.openxmlformats.org/officeDocument/2006/relationships/image" Target="../media/image8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2.png"/><Relationship Id="rId4" Type="http://schemas.openxmlformats.org/officeDocument/2006/relationships/image" Target="../media/image80.png"/><Relationship Id="rId5" Type="http://schemas.openxmlformats.org/officeDocument/2006/relationships/image" Target="../media/image77.png"/><Relationship Id="rId6" Type="http://schemas.openxmlformats.org/officeDocument/2006/relationships/image" Target="../media/image7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pt-BR" u="none"/>
              <a:t>Workshop guide</a:t>
            </a:r>
            <a:endParaRPr/>
          </a:p>
        </p:txBody>
      </p:sp>
      <p:sp>
        <p:nvSpPr>
          <p:cNvPr id="1448" name="Google Shape;1448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pt-BR">
                <a:solidFill>
                  <a:srgbClr val="006FB6"/>
                </a:solidFill>
              </a:rPr>
              <a:t>What if we add… ?</a:t>
            </a:r>
            <a:endParaRPr/>
          </a:p>
        </p:txBody>
      </p:sp>
      <p:sp>
        <p:nvSpPr>
          <p:cNvPr id="1449" name="Google Shape;1449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i="0" lang="pt-BR" sz="3900" u="none">
                <a:solidFill>
                  <a:srgbClr val="006FB6"/>
                </a:solidFill>
              </a:rPr>
              <a:t>Facilitator: 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b="0" i="0" lang="pt-BR" sz="3900" u="none">
                <a:solidFill>
                  <a:srgbClr val="006FB6"/>
                </a:solidFill>
              </a:rPr>
              <a:t>Read notes to prepare. See English file. </a:t>
            </a:r>
            <a:endParaRPr sz="3900">
              <a:solidFill>
                <a:srgbClr val="006FB6"/>
              </a:solidFill>
            </a:endParaRPr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b="0" i="0" lang="pt-BR" sz="3900" u="none">
                <a:solidFill>
                  <a:srgbClr val="006FB6"/>
                </a:solidFill>
              </a:rPr>
              <a:t>Amend slides if needed.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b="0" i="0" lang="pt-BR" sz="3900" u="none">
                <a:solidFill>
                  <a:srgbClr val="006FB6"/>
                </a:solidFill>
              </a:rPr>
              <a:t>Ready the family-facing materials.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b="0" i="0" lang="pt-BR" sz="3900" u="none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pt-BR" sz="4800" u="none">
                <a:latin typeface="Calibri"/>
                <a:ea typeface="Calibri"/>
                <a:cs typeface="Calibri"/>
                <a:sym typeface="Calibri"/>
              </a:rPr>
              <a:t>+ ou - um sufixo e um prefixo.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16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pt-BR" u="none">
                <a:latin typeface="Calibri"/>
                <a:ea typeface="Calibri"/>
                <a:cs typeface="Calibri"/>
                <a:sym typeface="Calibri"/>
              </a:rPr>
              <a:t>Adulto: 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“Vamos adicionar o sufixo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‘-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able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’. Que palavra isso vai formar?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“O que significa ‘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washable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'? Como -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able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 muda a palavra ‘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wash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'?”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16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16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pt-BR" u="none">
                <a:latin typeface="Calibri"/>
                <a:ea typeface="Calibri"/>
                <a:cs typeface="Calibri"/>
                <a:sym typeface="Calibri"/>
              </a:rPr>
              <a:t>Criança: 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“Wash-able”.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“Significa que você pode lavar. Por exemplo, minha camisa é 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washable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 (lavável). Ele altera o verbo para uma palavra descritiva”.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1" name="Google Shape;1551;p16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pt-BR" sz="4800" u="none">
                <a:latin typeface="Calibri"/>
                <a:ea typeface="Calibri"/>
                <a:cs typeface="Calibri"/>
                <a:sym typeface="Calibri"/>
              </a:rPr>
              <a:t>+ ou - um sufixo e um prefixo.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17"/>
          <p:cNvSpPr txBox="1"/>
          <p:nvPr>
            <p:ph idx="1" type="body"/>
          </p:nvPr>
        </p:nvSpPr>
        <p:spPr>
          <a:xfrm>
            <a:off x="404917" y="140687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pt-BR" u="none">
                <a:latin typeface="Calibri"/>
                <a:ea typeface="Calibri"/>
                <a:cs typeface="Calibri"/>
                <a:sym typeface="Calibri"/>
              </a:rPr>
              <a:t>Adulto: 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“Vamos adicionar o sufixo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'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-ness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'. Que palavra isso vai formar?”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“Essa é uma palavra sem sentido, mas o que pode significar ‘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washness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'?”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17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17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pt-BR" u="none">
                <a:latin typeface="Calibri"/>
                <a:ea typeface="Calibri"/>
                <a:cs typeface="Calibri"/>
                <a:sym typeface="Calibri"/>
              </a:rPr>
              <a:t>Criança: 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Wash-ness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”.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“É um substantivo. Por exemplo, a 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washness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 (ato de lavar) da camisa foi bem-feita”.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0" name="Google Shape;1560;p17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pt-BR" sz="4800" u="none">
                <a:latin typeface="Calibri"/>
                <a:ea typeface="Calibri"/>
                <a:cs typeface="Calibri"/>
                <a:sym typeface="Calibri"/>
              </a:rPr>
              <a:t>+ ou - um sufixo e um prefixo.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18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pt-BR" u="none">
                <a:latin typeface="Calibri"/>
                <a:ea typeface="Calibri"/>
                <a:cs typeface="Calibri"/>
                <a:sym typeface="Calibri"/>
              </a:rPr>
              <a:t>Adulto: 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“Aqui tem um sufixo, '-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ly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'. Se o retirarmos, que palavra vai formar?”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“Por que ‘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happy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’ e ‘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happily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’ são diferentes?”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18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happily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18"/>
          <p:cNvSpPr txBox="1"/>
          <p:nvPr>
            <p:ph idx="3" type="body"/>
          </p:nvPr>
        </p:nvSpPr>
        <p:spPr>
          <a:xfrm>
            <a:off x="8402622" y="1739549"/>
            <a:ext cx="3596337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pt-BR" u="none">
                <a:latin typeface="Calibri"/>
                <a:ea typeface="Calibri"/>
                <a:cs typeface="Calibri"/>
                <a:sym typeface="Calibri"/>
              </a:rPr>
              <a:t>Criança: 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Happy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”.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“’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Happily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' descreve como o personagem está falando. ‘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Happy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’ (feliz) é o adjetivo para como o personagem está se sentindo”.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9" name="Google Shape;1569;p18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pt-BR" sz="4400" u="none">
                <a:solidFill>
                  <a:srgbClr val="006FB6"/>
                </a:solidFill>
              </a:rPr>
              <a:t>Vamos praticar!</a:t>
            </a:r>
            <a:endParaRPr/>
          </a:p>
        </p:txBody>
      </p:sp>
      <p:sp>
        <p:nvSpPr>
          <p:cNvPr id="1575" name="Google Shape;1575;p19"/>
          <p:cNvSpPr txBox="1"/>
          <p:nvPr>
            <p:ph idx="2" type="body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Oriente seu filho/sua filha a brincar com prefixos e sufixos.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76" name="Google Shape;1576;p19"/>
          <p:cNvSpPr txBox="1"/>
          <p:nvPr>
            <p:ph idx="3" type="body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run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sadly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discomfort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true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exhale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eat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play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readable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19"/>
          <p:cNvSpPr txBox="1"/>
          <p:nvPr>
            <p:ph idx="4" type="body"/>
          </p:nvPr>
        </p:nvSpPr>
        <p:spPr>
          <a:xfrm>
            <a:off x="6698878" y="1358544"/>
            <a:ext cx="5134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E se adicionássemos ou retirássemos um prefixo ou sufixo...?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O que significa a nova palavra? Como você sabe?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Você pode usá-la em uma frase?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O que a diferencia da palavra original?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a imagen con un muchacho, niño, joven  Descripción generada con muchísima confianza" id="1578" name="Google Shape;1578;p19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0" l="17846" r="17839" t="0"/>
          <a:stretch/>
        </p:blipFill>
        <p:spPr>
          <a:xfrm>
            <a:off x="478983" y="3499292"/>
            <a:ext cx="2514600" cy="2935225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20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(K-1)</a:t>
            </a:r>
            <a:endParaRPr/>
          </a:p>
        </p:txBody>
      </p:sp>
      <p:sp>
        <p:nvSpPr>
          <p:cNvPr id="1584" name="Google Shape;1584;p20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E se adicionássemos -</a:t>
            </a:r>
            <a:r>
              <a:rPr b="0" i="1" lang="pt-BR" u="none">
                <a:solidFill>
                  <a:srgbClr val="006FB6"/>
                </a:solidFill>
              </a:rPr>
              <a:t>s</a:t>
            </a:r>
            <a:r>
              <a:rPr b="0" i="0" lang="pt-BR" u="none">
                <a:solidFill>
                  <a:srgbClr val="006FB6"/>
                </a:solidFill>
              </a:rPr>
              <a:t> no final da palavra?</a:t>
            </a:r>
            <a:endParaRPr/>
          </a:p>
        </p:txBody>
      </p:sp>
      <p:sp>
        <p:nvSpPr>
          <p:cNvPr id="1585" name="Google Shape;1585;p20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/>
              <a:t>Que prefixo você poderia adicionar ao início dessa palavra?</a:t>
            </a:r>
            <a:endParaRPr/>
          </a:p>
        </p:txBody>
      </p:sp>
      <p:sp>
        <p:nvSpPr>
          <p:cNvPr id="1586" name="Google Shape;1586;p2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Você pode usar o início ou o final da palavra como pista para seu significado?</a:t>
            </a:r>
            <a:endParaRPr/>
          </a:p>
        </p:txBody>
      </p:sp>
      <p:sp>
        <p:nvSpPr>
          <p:cNvPr id="1587" name="Google Shape;1587;p20"/>
          <p:cNvSpPr txBox="1"/>
          <p:nvPr>
            <p:ph idx="4" type="body"/>
          </p:nvPr>
        </p:nvSpPr>
        <p:spPr>
          <a:xfrm>
            <a:off x="240914" y="4495585"/>
            <a:ext cx="307124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E se você adicionar___? </a:t>
            </a:r>
            <a:br>
              <a:rPr b="0" i="0" lang="pt-BR" u="none">
                <a:solidFill>
                  <a:srgbClr val="006FB6"/>
                </a:solidFill>
              </a:rPr>
            </a:br>
            <a:r>
              <a:rPr b="0" i="0" lang="pt-BR" u="none">
                <a:solidFill>
                  <a:srgbClr val="006FB6"/>
                </a:solidFill>
              </a:rPr>
              <a:t>O que significa a nova palavra?</a:t>
            </a:r>
            <a:endParaRPr/>
          </a:p>
        </p:txBody>
      </p:sp>
      <p:pic>
        <p:nvPicPr>
          <p:cNvPr id="1588" name="Google Shape;1588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21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(2-3)</a:t>
            </a:r>
            <a:endParaRPr/>
          </a:p>
        </p:txBody>
      </p:sp>
      <p:sp>
        <p:nvSpPr>
          <p:cNvPr id="1594" name="Google Shape;1594;p2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Como o significado da palavra muda quando você adiciona um prefixo ou sufixo?</a:t>
            </a:r>
            <a:endParaRPr/>
          </a:p>
        </p:txBody>
      </p:sp>
      <p:sp>
        <p:nvSpPr>
          <p:cNvPr id="1595" name="Google Shape;1595;p2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Que sufixo você pode adicionar a essa palavra? O que ela significa agora?</a:t>
            </a:r>
            <a:endParaRPr/>
          </a:p>
        </p:txBody>
      </p:sp>
      <p:sp>
        <p:nvSpPr>
          <p:cNvPr id="1596" name="Google Shape;1596;p2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Você criou uma palavra sem sentido! O que pode significar? Como você sabe?</a:t>
            </a:r>
            <a:endParaRPr/>
          </a:p>
        </p:txBody>
      </p:sp>
      <p:pic>
        <p:nvPicPr>
          <p:cNvPr id="1597" name="Google Shape;159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1dc97bd3813_0_1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/>
              <a:t>Família Multilíngue</a:t>
            </a:r>
            <a:endParaRPr/>
          </a:p>
        </p:txBody>
      </p:sp>
      <p:sp>
        <p:nvSpPr>
          <p:cNvPr id="1603" name="Google Shape;1603;g1dc97bd3813_0_151"/>
          <p:cNvSpPr txBox="1"/>
          <p:nvPr>
            <p:ph idx="1" type="body"/>
          </p:nvPr>
        </p:nvSpPr>
        <p:spPr>
          <a:xfrm>
            <a:off x="4588042" y="177882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pt-BR" sz="2800">
                <a:latin typeface="Calibri"/>
                <a:ea typeface="Calibri"/>
                <a:cs typeface="Calibri"/>
                <a:sym typeface="Calibri"/>
              </a:rPr>
              <a:t>Use um guia para revisar a pontuação usada em Inglês</a:t>
            </a:r>
            <a:r>
              <a:rPr lang="pt-BR" sz="2800"/>
              <a:t> </a:t>
            </a:r>
            <a:endParaRPr sz="2800"/>
          </a:p>
        </p:txBody>
      </p:sp>
      <p:sp>
        <p:nvSpPr>
          <p:cNvPr id="1604" name="Google Shape;1604;g1dc97bd3813_0_151"/>
          <p:cNvSpPr txBox="1"/>
          <p:nvPr>
            <p:ph idx="2" type="body"/>
          </p:nvPr>
        </p:nvSpPr>
        <p:spPr>
          <a:xfrm>
            <a:off x="4588042" y="3257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pt-BR" sz="2800">
                <a:latin typeface="Calibri"/>
                <a:ea typeface="Calibri"/>
                <a:cs typeface="Calibri"/>
                <a:sym typeface="Calibri"/>
              </a:rPr>
              <a:t>Experimente modelar essa estratégia em Inglês</a:t>
            </a:r>
            <a:r>
              <a:rPr lang="pt-BR" sz="2800"/>
              <a:t> </a:t>
            </a:r>
            <a:endParaRPr sz="2800"/>
          </a:p>
        </p:txBody>
      </p:sp>
      <p:pic>
        <p:nvPicPr>
          <p:cNvPr id="1605" name="Google Shape;1605;g1dc97bd3813_0_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925" y="3419649"/>
            <a:ext cx="754100" cy="9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6" name="Google Shape;1606;g1dc97bd3813_0_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0738" y="1925375"/>
            <a:ext cx="1148275" cy="7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Hora da prática</a:t>
            </a:r>
            <a:endParaRPr/>
          </a:p>
        </p:txBody>
      </p:sp>
      <p:sp>
        <p:nvSpPr>
          <p:cNvPr id="1612" name="Google Shape;1612;p2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Escolha uma palavra.</a:t>
            </a:r>
            <a:endParaRPr/>
          </a:p>
        </p:txBody>
      </p:sp>
      <p:sp>
        <p:nvSpPr>
          <p:cNvPr id="1613" name="Google Shape;1613;p22"/>
          <p:cNvSpPr txBox="1"/>
          <p:nvPr>
            <p:ph idx="2" type="body"/>
          </p:nvPr>
        </p:nvSpPr>
        <p:spPr>
          <a:xfrm>
            <a:off x="1628000" y="2592251"/>
            <a:ext cx="33939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Adicione e/ ou retire um sufixo e um prefixo. </a:t>
            </a:r>
            <a:endParaRPr/>
          </a:p>
        </p:txBody>
      </p:sp>
      <p:sp>
        <p:nvSpPr>
          <p:cNvPr id="1614" name="Google Shape;1614;p22"/>
          <p:cNvSpPr txBox="1"/>
          <p:nvPr>
            <p:ph idx="3" type="body"/>
          </p:nvPr>
        </p:nvSpPr>
        <p:spPr>
          <a:xfrm>
            <a:off x="1655384" y="428012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Discuta como a palavra muda. </a:t>
            </a:r>
            <a:endParaRPr/>
          </a:p>
        </p:txBody>
      </p:sp>
      <p:sp>
        <p:nvSpPr>
          <p:cNvPr id="1615" name="Google Shape;1615;p2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1</a:t>
            </a:r>
            <a:endParaRPr/>
          </a:p>
        </p:txBody>
      </p:sp>
      <p:sp>
        <p:nvSpPr>
          <p:cNvPr id="1616" name="Google Shape;1616;p22"/>
          <p:cNvSpPr txBox="1"/>
          <p:nvPr>
            <p:ph idx="5" type="body"/>
          </p:nvPr>
        </p:nvSpPr>
        <p:spPr>
          <a:xfrm>
            <a:off x="698497" y="428012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3</a:t>
            </a:r>
            <a:endParaRPr/>
          </a:p>
        </p:txBody>
      </p:sp>
      <p:sp>
        <p:nvSpPr>
          <p:cNvPr id="1617" name="Google Shape;1617;p2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2</a:t>
            </a:r>
            <a:endParaRPr/>
          </a:p>
        </p:txBody>
      </p:sp>
      <p:sp>
        <p:nvSpPr>
          <p:cNvPr id="1618" name="Google Shape;1618;p22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pt-BR" sz="3000" u="none"/>
              <a:t>Chame-me se tiver uma pergunta!</a:t>
            </a:r>
            <a:endParaRPr/>
          </a:p>
        </p:txBody>
      </p:sp>
      <p:sp>
        <p:nvSpPr>
          <p:cNvPr id="1619" name="Google Shape;1619;p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20" name="Google Shape;1620;p22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2cb0d55ec36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pt-BR" u="none"/>
              <a:t>Refletir  </a:t>
            </a:r>
            <a:endParaRPr/>
          </a:p>
        </p:txBody>
      </p:sp>
      <p:sp>
        <p:nvSpPr>
          <p:cNvPr id="1626" name="Google Shape;1626;g2cb0d55ec36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Alguma dúvida sobre a dica de leitura?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Vire-se e converse com seu filho/sua filha: estamos prontos para tentar esta dica de leitura em casa?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b="0" i="0" lang="pt-BR" u="none"/>
              <a:t>Diga-nos como você pode usar isso em casa.</a:t>
            </a:r>
            <a:endParaRPr/>
          </a:p>
        </p:txBody>
      </p:sp>
      <p:sp>
        <p:nvSpPr>
          <p:cNvPr id="1627" name="Google Shape;1627;g2cb0d55ec36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pt-BR" u="none"/>
              <a:t>Sua pergunta pode ajudar outra pessoa na sala!</a:t>
            </a:r>
            <a:endParaRPr/>
          </a:p>
        </p:txBody>
      </p:sp>
      <p:pic>
        <p:nvPicPr>
          <p:cNvPr descr=".&#10;&#10;" id="1628" name="Google Shape;1628;g2cb0d55ec36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Feedback, por favor</a:t>
            </a:r>
            <a:endParaRPr/>
          </a:p>
        </p:txBody>
      </p:sp>
      <p:pic>
        <p:nvPicPr>
          <p:cNvPr id="1634" name="Google Shape;1634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5" name="Google Shape;1635;p2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b="0" i="0" lang="pt-BR" sz="3200" u="none"/>
              <a:t>Sua opinião melhora nosso tempo juntos!</a:t>
            </a:r>
            <a:endParaRPr sz="32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3200"/>
          </a:p>
        </p:txBody>
      </p:sp>
      <p:pic>
        <p:nvPicPr>
          <p:cNvPr descr="A picture containing person, indoor, blue&#10;&#10;Description automatically generated" id="1636" name="Google Shape;1636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400" u="none"/>
              <a:t>E se adicionássemos...? 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Bem-vindos</a:t>
            </a:r>
            <a:endParaRPr/>
          </a:p>
        </p:txBody>
      </p:sp>
      <p:sp>
        <p:nvSpPr>
          <p:cNvPr id="1460" name="Google Shape;1460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Dica de leitura</a:t>
            </a:r>
            <a:endParaRPr/>
          </a:p>
        </p:txBody>
      </p:sp>
      <p:sp>
        <p:nvSpPr>
          <p:cNvPr id="1461" name="Google Shape;1461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Tempo de prática</a:t>
            </a:r>
            <a:endParaRPr/>
          </a:p>
        </p:txBody>
      </p:sp>
      <p:sp>
        <p:nvSpPr>
          <p:cNvPr id="1462" name="Google Shape;1462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Programação</a:t>
            </a:r>
            <a:endParaRPr/>
          </a:p>
        </p:txBody>
      </p:sp>
      <p:sp>
        <p:nvSpPr>
          <p:cNvPr id="1463" name="Google Shape;1463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Reflexão e atualizações</a:t>
            </a:r>
            <a:endParaRPr/>
          </a:p>
        </p:txBody>
      </p:sp>
      <p:pic>
        <p:nvPicPr>
          <p:cNvPr id="1464" name="Google Shape;1464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68" name="Google Shape;1468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9" name="Google Shape;1469;p5"/>
          <p:cNvSpPr txBox="1"/>
          <p:nvPr/>
        </p:nvSpPr>
        <p:spPr>
          <a:xfrm>
            <a:off x="9684327" y="3415342"/>
            <a:ext cx="1468582" cy="954107"/>
          </a:xfrm>
          <a:prstGeom prst="rect">
            <a:avLst/>
          </a:prstGeom>
          <a:solidFill>
            <a:srgbClr val="FFF0F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0918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“Aprendi a juntar palavras difíceis!”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5" name="Google Shape;1475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6" name="Google Shape;1476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477" name="Google Shape;1477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8" name="Google Shape;1478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Esteja preparado.</a:t>
            </a:r>
            <a:endParaRPr sz="3400"/>
          </a:p>
        </p:txBody>
      </p:sp>
      <p:sp>
        <p:nvSpPr>
          <p:cNvPr id="1479" name="Google Shape;1479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Esteja presente.</a:t>
            </a:r>
            <a:endParaRPr sz="3400"/>
          </a:p>
        </p:txBody>
      </p:sp>
      <p:sp>
        <p:nvSpPr>
          <p:cNvPr id="1480" name="Google Shape;1480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Seja atencioso.</a:t>
            </a:r>
            <a:endParaRPr sz="3400"/>
          </a:p>
        </p:txBody>
      </p:sp>
      <p:sp>
        <p:nvSpPr>
          <p:cNvPr id="1481" name="Google Shape;1481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Faça perguntas.</a:t>
            </a:r>
            <a:endParaRPr sz="3400"/>
          </a:p>
        </p:txBody>
      </p:sp>
      <p:sp>
        <p:nvSpPr>
          <p:cNvPr id="1482" name="Google Shape;1482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5400" u="none"/>
              <a:t>Orientações para o workshop</a:t>
            </a:r>
            <a:endParaRPr/>
          </a:p>
        </p:txBody>
      </p:sp>
      <p:pic>
        <p:nvPicPr>
          <p:cNvPr descr="Icon&#10;&#10;Description automatically generated" id="1483" name="Google Shape;14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4" name="Google Shape;148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5" name="Google Shape;148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6" name="Google Shape;148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E se adicionássemos _____? </a:t>
            </a:r>
            <a:endParaRPr/>
          </a:p>
        </p:txBody>
      </p:sp>
      <p:sp>
        <p:nvSpPr>
          <p:cNvPr id="1492" name="Google Shape;1492;p11"/>
          <p:cNvSpPr txBox="1"/>
          <p:nvPr>
            <p:ph idx="1" type="body"/>
          </p:nvPr>
        </p:nvSpPr>
        <p:spPr>
          <a:xfrm>
            <a:off x="9222900" y="4098624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pt-BR" u="none"/>
              <a:t>As estratégias de leitura são como ferramentas em sua caixa.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93" name="Google Shape;1493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421241"/>
            <a:ext cx="2377500" cy="897886"/>
          </a:xfrm>
          <a:prstGeom prst="rect">
            <a:avLst/>
          </a:prstGeom>
          <a:noFill/>
          <a:ln>
            <a:noFill/>
          </a:ln>
        </p:spPr>
      </p:pic>
      <p:sp>
        <p:nvSpPr>
          <p:cNvPr id="1494" name="Google Shape;1494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2</a:t>
            </a:r>
            <a:endParaRPr/>
          </a:p>
        </p:txBody>
      </p:sp>
      <p:sp>
        <p:nvSpPr>
          <p:cNvPr id="1495" name="Google Shape;1495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3</a:t>
            </a:r>
            <a:endParaRPr/>
          </a:p>
        </p:txBody>
      </p:sp>
      <p:sp>
        <p:nvSpPr>
          <p:cNvPr id="1496" name="Google Shape;1496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Escolha uma palavra.</a:t>
            </a:r>
            <a:endParaRPr/>
          </a:p>
        </p:txBody>
      </p:sp>
      <p:sp>
        <p:nvSpPr>
          <p:cNvPr id="1497" name="Google Shape;1497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Adicione e/ou retire um sufixo e um prefixo.</a:t>
            </a:r>
            <a:endParaRPr/>
          </a:p>
        </p:txBody>
      </p:sp>
      <p:sp>
        <p:nvSpPr>
          <p:cNvPr id="1498" name="Google Shape;1498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Discuta como a palavra muda. </a:t>
            </a:r>
            <a:endParaRPr/>
          </a:p>
        </p:txBody>
      </p:sp>
      <p:sp>
        <p:nvSpPr>
          <p:cNvPr id="1499" name="Google Shape;1499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00" name="Google Shape;1500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b="0" i="0" lang="pt-BR" sz="3000" u="none"/>
              <a:t>parte da palavra que é adicionada no início de uma palavra e pode mudar o seu significado</a:t>
            </a:r>
            <a:endParaRPr/>
          </a:p>
        </p:txBody>
      </p:sp>
      <p:sp>
        <p:nvSpPr>
          <p:cNvPr id="1506" name="Google Shape;1506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pt-BR" sz="3000" u="none"/>
              <a:t>parte da palavra que é adicionada no final de uma palavra e pode mudar o seu significado</a:t>
            </a:r>
            <a:endParaRPr/>
          </a:p>
        </p:txBody>
      </p:sp>
      <p:sp>
        <p:nvSpPr>
          <p:cNvPr id="1507" name="Google Shape;1507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7647"/>
              <a:buNone/>
            </a:pPr>
            <a:r>
              <a:rPr b="0" i="0" lang="pt-BR" sz="3000" u="none"/>
              <a:t>palavras inventadas que não têm significado, mas têm o mesmo padrão de som de palavras reais</a:t>
            </a:r>
            <a:endParaRPr/>
          </a:p>
        </p:txBody>
      </p:sp>
      <p:sp>
        <p:nvSpPr>
          <p:cNvPr id="1508" name="Google Shape;1508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9" name="Google Shape;1509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pt-BR" sz="4000" u="none"/>
              <a:t>prefixo</a:t>
            </a:r>
            <a:endParaRPr/>
          </a:p>
        </p:txBody>
      </p:sp>
      <p:sp>
        <p:nvSpPr>
          <p:cNvPr id="1510" name="Google Shape;1510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pt-BR" sz="4000" u="none"/>
              <a:t>sufixo</a:t>
            </a:r>
            <a:endParaRPr/>
          </a:p>
        </p:txBody>
      </p:sp>
      <p:sp>
        <p:nvSpPr>
          <p:cNvPr id="1511" name="Google Shape;1511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pt-BR" sz="4000" u="none"/>
              <a:t>palavra sem sentido</a:t>
            </a:r>
            <a:endParaRPr/>
          </a:p>
        </p:txBody>
      </p:sp>
      <p:sp>
        <p:nvSpPr>
          <p:cNvPr id="1512" name="Google Shape;1512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13" name="Google Shape;1513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4000" u="none"/>
              <a:t>Verificação em termos de alfabetização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pt-BR" sz="4400" u="none">
                <a:solidFill>
                  <a:srgbClr val="006FB6"/>
                </a:solidFill>
              </a:rPr>
              <a:t>Escolha uma palavra</a:t>
            </a:r>
            <a:endParaRPr/>
          </a:p>
        </p:txBody>
      </p:sp>
      <p:sp>
        <p:nvSpPr>
          <p:cNvPr id="1519" name="Google Shape;1519;p1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pt-B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Dicas e truques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13"/>
          <p:cNvSpPr txBox="1"/>
          <p:nvPr>
            <p:ph idx="2" type="body"/>
          </p:nvPr>
        </p:nvSpPr>
        <p:spPr>
          <a:xfrm>
            <a:off x="0" y="866304"/>
            <a:ext cx="344424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pt-B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Não use esta dica com qualquer palavra!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sz="1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pt-B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Escolha uma palavra onde você possa ver um sufixo ou um prefixo.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sz="1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pt-B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Escolha uma palavra curta que você possa adicionar facilmente.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13"/>
          <p:cNvSpPr txBox="1"/>
          <p:nvPr>
            <p:ph idx="3" type="body"/>
          </p:nvPr>
        </p:nvSpPr>
        <p:spPr>
          <a:xfrm rot="-2153668">
            <a:off x="3718428" y="2121152"/>
            <a:ext cx="2434996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pt-B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Adulto: </a:t>
            </a:r>
            <a:r>
              <a:rPr b="0" i="0" lang="pt-B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vamos parar e brincar com essa palavra.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22" name="Google Shape;1522;p1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pt-B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Criança: </a:t>
            </a:r>
            <a:r>
              <a:rPr lang="pt-B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0" lang="pt-B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 will wash his clothes tonight.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pt-BR" sz="5400" u="none">
                <a:latin typeface="Calibri"/>
                <a:ea typeface="Calibri"/>
                <a:cs typeface="Calibri"/>
                <a:sym typeface="Calibri"/>
              </a:rPr>
              <a:t>+ ou - um sufixo e um prefixo.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14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i="0" lang="pt-BR" u="none">
                <a:latin typeface="Calibri"/>
                <a:ea typeface="Calibri"/>
                <a:cs typeface="Calibri"/>
                <a:sym typeface="Calibri"/>
              </a:rPr>
              <a:t>Adulto: 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“Vamos adicionar o prefixo '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pre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-'. Que palavra isso vai formar?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14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14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i="0" lang="pt-BR" u="none">
                <a:latin typeface="Calibri"/>
                <a:ea typeface="Calibri"/>
                <a:cs typeface="Calibri"/>
                <a:sym typeface="Calibri"/>
              </a:rPr>
              <a:t>Criança: 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“Prewash”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14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32" name="Google Shape;1532;p14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1435750" y="3761525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pt-BR" u="none">
                <a:latin typeface="Calibri"/>
                <a:ea typeface="Calibri"/>
                <a:cs typeface="Calibri"/>
                <a:sym typeface="Calibri"/>
              </a:rPr>
              <a:t>Discuta como a palavra muda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15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pt-BR" u="none">
                <a:latin typeface="Calibri"/>
                <a:ea typeface="Calibri"/>
                <a:cs typeface="Calibri"/>
                <a:sym typeface="Calibri"/>
              </a:rPr>
              <a:t>Adulto: 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“O que significa ‘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prewash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'? Como você sabe?”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"Onde é diferente de ‘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wash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’?”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9" name="Google Shape;1539;p15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15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pt-BR" u="none">
                <a:latin typeface="Calibri"/>
                <a:ea typeface="Calibri"/>
                <a:cs typeface="Calibri"/>
                <a:sym typeface="Calibri"/>
              </a:rPr>
              <a:t>Criança: 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“Significa lavar antes de usar. ‘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Pre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-' significa antes”.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Wash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 não tem o ‘</a:t>
            </a:r>
            <a:r>
              <a:rPr b="0" i="1" lang="pt-BR" u="none">
                <a:latin typeface="Calibri"/>
                <a:ea typeface="Calibri"/>
                <a:cs typeface="Calibri"/>
                <a:sym typeface="Calibri"/>
              </a:rPr>
              <a:t>pre</a:t>
            </a: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', então não significa antes. Significa apenas limpar”.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1" name="Google Shape;1541;p15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42" name="Google Shape;1542;p15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