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9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8" r:id="rId3"/>
    <p:sldMasterId id="2147483664" r:id="rId4"/>
    <p:sldMasterId id="2147483683" r:id="rId5"/>
    <p:sldMasterId id="2147483693" r:id="rId6"/>
    <p:sldMasterId id="2147483698" r:id="rId7"/>
    <p:sldMasterId id="2147483706" r:id="rId8"/>
    <p:sldMasterId id="2147483721" r:id="rId9"/>
    <p:sldMasterId id="2147483736" r:id="rId10"/>
    <p:sldMasterId id="2147483744" r:id="rId11"/>
  </p:sldMasterIdLst>
  <p:notesMasterIdLst>
    <p:notesMasterId r:id="rId28"/>
  </p:notesMasterIdLst>
  <p:sldIdLst>
    <p:sldId id="256" r:id="rId12"/>
    <p:sldId id="257" r:id="rId13"/>
    <p:sldId id="258" r:id="rId14"/>
    <p:sldId id="271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</p:sldIdLst>
  <p:sldSz cx="12192000" cy="6858000"/>
  <p:notesSz cx="9144000" cy="6858000"/>
  <p:embeddedFontLst>
    <p:embeddedFont>
      <p:font typeface="Permanent Marker" panose="02000000000000000000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IYklDcs1/JYGFoutJlVG/3v52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0629" y="10556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jxnM0C9aP4C9WJFbw2A8eFpjZ29wBWG/view?usp=shar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it.ly/3BUBxbx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2" name="Google Shape;14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1588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0" name="Google Shape;1500;p1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1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8" name="Google Shape;15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1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8" name="Google Shape;15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1dc98689a9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00" cy="117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7" name="Google Shape;1527;g1dc98689a90_0_153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8" name="Google Shape;1538;p18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2caec7a4a6a_0_109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2" name="Google Shape;1552;g2caec7a4a6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6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23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0" name="Google Shape;15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9" name="Google Shape;14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4" name="Google Shape;14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824b1d1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824b1d1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this is not the first or last Family Workshop, please delete this slide from the slide deck.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an LAUSD teacher or staff member, please delete this slide from ALL Family Workshop decks.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who fill out the survey will be asked to provide an email to be entered into the raffle.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raffle winner will be selected by Springboard Collaborative’s Data &amp; Evaluation team after the first and last workshop and sent a $15 e-gift card to the email they provided.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need print-out versions of the QR code survey in English or the other translated languages, you can find those here: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https://drive.google.com/file/d/1zjxnM0C9aP4C9WJFbw2A8eFpjZ29wBWG/view?usp=sharing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to send the survey directly to families, you can find the link to the survey here: </a:t>
            </a:r>
            <a:r>
              <a:rPr lang="en" sz="1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bit.ly/3BUBxbx</a:t>
            </a:r>
            <a:endParaRPr sz="1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9" name="Google Shape;14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6" name="Google Shape;14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9" name="Google Shape;1469;p12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1588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2" name="Google Shape;1482;p13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1588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1" name="Google Shape;1491;p1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5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7.jp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27.jp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" name="Google Shape;11;p26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6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26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Understand the story">
  <p:cSld name="Title, Subtitle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59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59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5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" name="Google Shape;156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7" name="Google Shape;157;p59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8" name="Google Shape;15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9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ound like a storyteller">
  <p:cSld name="Title, Subtitle_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0"/>
          <p:cNvPicPr preferRelativeResize="0"/>
          <p:nvPr/>
        </p:nvPicPr>
        <p:blipFill rotWithShape="1">
          <a:blip r:embed="rId2">
            <a:alphaModFix/>
          </a:blip>
          <a:srcRect t="3434" b="1216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165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6" name="Google Shape;166;p60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7" name="Google Shape;16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0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enjoy and engage">
  <p:cSld name="Title, Subtitle_3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1"/>
          <p:cNvPicPr preferRelativeResize="0"/>
          <p:nvPr/>
        </p:nvPicPr>
        <p:blipFill rotWithShape="1">
          <a:blip r:embed="rId2">
            <a:alphaModFix/>
          </a:blip>
          <a:srcRect l="549" t="8195" r="-548" b="738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" name="Google Shape;174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5" name="Google Shape;175;p61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6" name="Google Shape;176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1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2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2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1" name="Google Shape;181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2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3" name="Google Shape;183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2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62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62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4 Points, Pic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33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4" name="Google Shape;21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7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" name="Google Shape;218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" name="Google Shape;219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0" name="Google Shape;22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2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5" name="Google Shape;225;p37" descr="A picture containing person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1" name="Google Shape;231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3" name="Google Shape;233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4" name="Google Shape;23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53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53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3"/>
          <p:cNvSpPr txBox="1">
            <a:spLocks noGrp="1"/>
          </p:cNvSpPr>
          <p:nvPr>
            <p:ph type="body" idx="1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93"/>
          <p:cNvSpPr txBox="1">
            <a:spLocks noGrp="1"/>
          </p:cNvSpPr>
          <p:nvPr>
            <p:ph type="body" idx="2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93"/>
          <p:cNvSpPr txBox="1">
            <a:spLocks noGrp="1"/>
          </p:cNvSpPr>
          <p:nvPr>
            <p:ph type="body" idx="3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93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4" name="Google Shape;244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9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9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9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" name="Google Shape;248;p9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9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0" name="Google Shape;250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3"/>
          <p:cNvSpPr txBox="1">
            <a:spLocks noGrp="1"/>
          </p:cNvSpPr>
          <p:nvPr>
            <p:ph type="body" idx="4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93"/>
          <p:cNvSpPr txBox="1">
            <a:spLocks noGrp="1"/>
          </p:cNvSpPr>
          <p:nvPr>
            <p:ph type="body" idx="5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5" name="Google Shape;255;p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94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94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0" name="Google Shape;260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9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9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3" name="Google Shape;263;p9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4" name="Google Shape;264;p9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265;p9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6" name="Google Shape;266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9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3" name="Google Shape;273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4" name="Google Shape;274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8" name="Google Shape;278;p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95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95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95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95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Google Shape;284;p95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95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95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95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95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95"/>
          <p:cNvSpPr txBox="1">
            <a:spLocks noGrp="1"/>
          </p:cNvSpPr>
          <p:nvPr>
            <p:ph type="body" idx="13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0" name="Google Shape;290;p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5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" name="Google Shape;20;p2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6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96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Google Shape;295;p96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p96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96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96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96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p96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9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2" name="Google Shape;302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6" name="Google Shape;306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8" name="Google Shape;308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9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7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9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Google Shape;314;p97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9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97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7" name="Google Shape;317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" name="Google Shape;319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2" name="Google Shape;322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3" name="Google Shape;323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9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8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9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98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Google Shape;333;p9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98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5" name="Google Shape;335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7" name="Google Shape;337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" name="Google Shape;338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" name="Google Shape;339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1" name="Google Shape;341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9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9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9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9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99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99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99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99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Google Shape;353;p99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99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99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p99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7" name="Google Shape;357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9" name="Google Shape;359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0" name="Google Shape;360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1" name="Google Shape;361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2" name="Google Shape;362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3" name="Google Shape;363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9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9" name="Google Shape;369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" name="Google Shape;370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1" name="Google Shape;371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5" name="Google Shape;375;p1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0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Google Shape;377;p100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Google Shape;378;p100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100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" name="Google Shape;380;p100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100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Google Shape;382;p100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100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100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5" name="Google Shape;385;p100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9" name="Google Shape;389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0" name="Google Shape;390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1" name="Google Shape;391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4" name="Google Shape;394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5" name="Google Shape;395;p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7" name="Google Shape;397;p101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101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101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101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101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101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101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101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101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6" name="Google Shape;406;p101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407" name="Google Shape;407;p10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1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3" name="Google Shape;413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4" name="Google Shape;414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6" name="Google Shape;416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7" name="Google Shape;417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0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0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1" name="Google Shape;421;p102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102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6" name="Google Shape;426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7" name="Google Shape;427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28" name="Google Shape;428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1" name="Google Shape;431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2" name="Google Shape;432;p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0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4" name="Google Shape;434;p103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5" name="Google Shape;435;p103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9" name="Google Shape;439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0" name="Google Shape;440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1" name="Google Shape;441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5" name="Google Shape;445;p10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0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7" name="Google Shape;447;p104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8" name="Google Shape;448;p104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9" name="Google Shape;449;p104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0" name="Google Shape;450;p104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1" name="Google Shape;451;p104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Google Shape;452;p104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Google Shape;453;p104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7" name="Google Shape;457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8" name="Google Shape;458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59" name="Google Shape;459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1" name="Google Shape;46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62" name="Google Shape;462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0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0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105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3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" name="Google Shape;44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" name="Google Shape;45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" name="Google Shape;46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" name="Google Shape;4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9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9" name="Google Shape;469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0" name="Google Shape;470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1" name="Google Shape;471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3" name="Google Shape;473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4" name="Google Shape;474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0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0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7" name="Google Shape;477;p106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106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7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107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10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8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26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26"/>
          <p:cNvCxnSpPr>
            <a:endCxn id="91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3800"/>
              <a:buFont typeface="Calibri"/>
              <a:buNone/>
              <a:defRPr sz="5067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marL="609585" marR="0" lvl="0" indent="-304792" algn="ctr" rtl="0">
              <a:lnSpc>
                <a:spcPct val="9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33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2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75" rIns="68575" bIns="34275" anchor="t" anchorCtr="0">
            <a:noAutofit/>
          </a:bodyPr>
          <a:lstStyle>
            <a:lvl1pPr marL="609585" marR="0" lvl="0" indent="-533387" algn="l" rtl="0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Clr>
                <a:srgbClr val="0771BA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82588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533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17432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3_Reading tip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90" name="Google Shape;490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1" name="Google Shape;491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2" name="Google Shape;492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3" name="Google Shape;49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1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1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41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41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41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1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3" name="Google Shape;503;p41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4" name="Google Shape;504;p41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5" name="Google Shape;505;p41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41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3_Reading tip 2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9" name="Google Shape;509;p4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0" name="Google Shape;510;p4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1" name="Google Shape;511;p4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2" name="Google Shape;51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6"/>
          <p:cNvSpPr>
            <a:spLocks noGrp="1"/>
          </p:cNvSpPr>
          <p:nvPr>
            <p:ph type="pic" idx="2"/>
          </p:nvPr>
        </p:nvSpPr>
        <p:spPr>
          <a:xfrm>
            <a:off x="8897257" y="1586830"/>
            <a:ext cx="3120600" cy="25644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p46"/>
          <p:cNvSpPr txBox="1">
            <a:spLocks noGrp="1"/>
          </p:cNvSpPr>
          <p:nvPr>
            <p:ph type="body" idx="1"/>
          </p:nvPr>
        </p:nvSpPr>
        <p:spPr>
          <a:xfrm>
            <a:off x="8995417" y="4255741"/>
            <a:ext cx="2817600" cy="23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Calibri"/>
              <a:buNone/>
              <a:defRPr sz="2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8" name="Google Shape;518;p46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3_Reading tip with wider picture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21" name="Google Shape;521;p7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2" name="Google Shape;522;p7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3" name="Google Shape;523;p7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4" name="Google Shape;524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7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6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9" name="Google Shape;529;p76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76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7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3" name="Google Shape;533;p7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4" name="Google Shape;534;p7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5" name="Google Shape;535;p7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36" name="Google Shape;536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7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7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41" name="Google Shape;541;p77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2" name="Google Shape;542;p77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3" name="Google Shape;543;p77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78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7" name="Google Shape;547;p78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Google Shape;548;p78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9" name="Google Shape;549;p78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0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54" name="Google Shape;554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5" name="Google Shape;555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6" name="Google Shape;556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7" name="Google Shape;557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8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0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80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3" name="Google Shape;563;p80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4" name="Google Shape;564;p80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5" name="Google Shape;565;p80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" name="Google Shape;6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" name="Google Shape;66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68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" name="Google Shape;69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0" name="Google Shape;7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68" name="Google Shape;568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9" name="Google Shape;569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0" name="Google Shape;570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1" name="Google Shape;571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81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p8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7" name="Google Shape;577;p81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8" name="Google Shape;578;p81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9" name="Google Shape;579;p81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0" name="Google Shape;580;p81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1" name="Google Shape;581;p81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2" name="Google Shape;582;p81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82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6" name="Google Shape;58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7" name="Google Shape;58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8" name="Google Shape;58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9" name="Google Shape;589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8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82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4" name="Google Shape;594;p82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5" name="Google Shape;595;p82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6" name="Google Shape;596;p82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7" name="Google Shape;597;p82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8" name="Google Shape;598;p82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9" name="Google Shape;599;p82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0" name="Google Shape;600;p82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Custom Layout_1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07" name="Google Shape;60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Google Shape;608;p4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9" name="Google Shape;609;p4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0" name="Google Shape;610;p4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1" name="Google Shape;611;p4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2" name="Google Shape;612;p4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3" name="Google Shape;61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43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7" name="Google Shape;617;p43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8" name="Google Shape;618;p43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9" name="Google Shape;619;p43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0" name="Google Shape;620;p43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1" name="Google Shape;621;p43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2" name="Google Shape;622;p43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3" name="Google Shape;623;p43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26" name="Google Shape;62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47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8" name="Google Shape;628;p4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9" name="Google Shape;629;p4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0" name="Google Shape;630;p4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1" name="Google Shape;631;p4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2" name="Google Shape;632;p4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3" name="Google Shape;633;p47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4" name="Google Shape;63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47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7" name="Google Shape;637;p47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47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47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47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1" name="Google Shape;641;p47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2" name="Google Shape;642;p47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3" name="Google Shape;643;p47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4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7" name="Google Shape;64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8" name="Google Shape;648;p4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9" name="Google Shape;649;p4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0" name="Google Shape;650;p4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1" name="Google Shape;651;p4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2" name="Google Shape;652;p4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3" name="Google Shape;653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48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6" name="Google Shape;656;p48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48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48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48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0" name="Google Shape;660;p48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1" name="Google Shape;661;p48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8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4" name="Google Shape;664;p58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5" name="Google Shape;665;p58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666" name="Google Shape;666;p58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67" name="Google Shape;667;p58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8" name="Google Shape;668;p5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5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45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7" name="Google Shape;677;p45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78" name="Google Shape;678;p4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9" name="Google Shape;679;p4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0" name="Google Shape;680;p4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81" name="Google Shape;68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5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86" name="Google Shape;686;p45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45"/>
          <p:cNvSpPr/>
          <p:nvPr/>
        </p:nvSpPr>
        <p:spPr>
          <a:xfrm rot="-2036221" flipH="1">
            <a:off x="3537772" y="1994884"/>
            <a:ext cx="3036897" cy="2147033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45"/>
          <p:cNvSpPr txBox="1">
            <a:spLocks noGrp="1"/>
          </p:cNvSpPr>
          <p:nvPr>
            <p:ph type="body" idx="3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9" name="Google Shape;689;p45"/>
          <p:cNvSpPr txBox="1">
            <a:spLocks noGrp="1"/>
          </p:cNvSpPr>
          <p:nvPr>
            <p:ph type="body" idx="4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0" name="Google Shape;690;p45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83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83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4" name="Google Shape;694;p83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5" name="Google Shape;695;p83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96" name="Google Shape;696;p8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7" name="Google Shape;697;p8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8" name="Google Shape;698;p8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9" name="Google Shape;699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8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83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4" name="Google Shape;704;p83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5" name="Google Shape;705;p83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6" name="Google Shape;706;p83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4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84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0" name="Google Shape;710;p84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1" name="Google Shape;711;p84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2" name="Google Shape;712;p84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713" name="Google Shape;713;p8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4" name="Google Shape;714;p8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5" name="Google Shape;715;p8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6" name="Google Shape;716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8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5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2" name="Google Shape;722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3" name="Google Shape;723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4" name="Google Shape;724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5" name="Google Shape;725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26" name="Google Shape;726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8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5" name="Google Shape;75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9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8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8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8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" name="Google Shape;80;p8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8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89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9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89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9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9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9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89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89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89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1" name="Google Shape;731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2" name="Google Shape;732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33" name="Google Shape;733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4" name="Google Shape;734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8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87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40" name="Google Shape;740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1" name="Google Shape;741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2" name="Google Shape;742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4" name="Google Shape;744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5" name="Google Shape;745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88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49" name="Google Shape;749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0" name="Google Shape;750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51" name="Google Shape;751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8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3" name="Google Shape;753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54" name="Google Shape;754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88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7" name="Google Shape;757;p88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58" name="Google Shape;758;p88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6" name="Google Shape;766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7" name="Google Shape;767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8" name="Google Shape;768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69" name="Google Shape;76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1" name="Google Shape;771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3" name="Google Shape;773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5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5" name="Google Shape;775;p50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6" name="Google Shape;776;p50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7" name="Google Shape;777;p50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8" name="Google Shape;778;p50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9" name="Google Shape;779;p50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0" name="Google Shape;780;p50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1" name="Google Shape;781;p50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2" name="Google Shape;782;p50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3" name="Google Shape;783;p50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84" name="Google Shape;784;p50"/>
          <p:cNvSpPr txBox="1">
            <a:spLocks noGrp="1"/>
          </p:cNvSpPr>
          <p:nvPr>
            <p:ph type="body" idx="13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6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7" name="Google Shape;787;p63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8" name="Google Shape;788;p63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9" name="Google Shape;78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2" name="Google Shape;792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3" name="Google Shape;793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4" name="Google Shape;794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95" name="Google Shape;795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6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64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0" name="Google Shape;800;p64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1" name="Google Shape;801;p64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2" name="Google Shape;802;p64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3" name="Google Shape;803;p64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4" name="Google Shape;804;p64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5" name="Google Shape;805;p64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6" name="Google Shape;806;p64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7" name="Google Shape;807;p6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08" name="Google Shape;808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9" name="Google Shape;809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0" name="Google Shape;810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1" name="Google Shape;811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2" name="Google Shape;812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3" name="Google Shape;813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14" name="Google Shape;81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6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65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" name="Google Shape;819;p65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0" name="Google Shape;820;p65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1" name="Google Shape;821;p6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2" name="Google Shape;822;p65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23" name="Google Shape;823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4" name="Google Shape;824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5" name="Google Shape;825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6" name="Google Shape;826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7" name="Google Shape;827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8" name="Google Shape;828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9" name="Google Shape;82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6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6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6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(Virtual) 4 Points, Pic"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66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7" name="Google Shape;837;p6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8" name="Google Shape;838;p66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9" name="Google Shape;839;p6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0" name="Google Shape;840;p66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41" name="Google Shape;841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3" name="Google Shape;843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4" name="Google Shape;844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5" name="Google Shape;845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6" name="Google Shape;846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47" name="Google Shape;847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6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6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6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67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5" name="Google Shape;855;p67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6" name="Google Shape;856;p67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7" name="Google Shape;857;p67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8" name="Google Shape;858;p67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9" name="Google Shape;859;p67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0" name="Google Shape;860;p67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1" name="Google Shape;861;p67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2" name="Google Shape;862;p67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63" name="Google Shape;863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5" name="Google Shape;865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6" name="Google Shape;866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7" name="Google Shape;867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8" name="Google Shape;868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9" name="Google Shape;869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Google Shape;873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4" name="Google Shape;874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5" name="Google Shape;875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6" name="Google Shape;876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7" name="Google Shape;877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0" name="Google Shape;880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81" name="Google Shape;881;p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6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3" name="Google Shape;883;p68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4" name="Google Shape;884;p68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5" name="Google Shape;885;p68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6" name="Google Shape;886;p68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7" name="Google Shape;887;p68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8" name="Google Shape;888;p68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9" name="Google Shape;889;p68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0" name="Google Shape;890;p68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91" name="Google Shape;891;p68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6" name="Google Shape;96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9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" name="Google Shape;98;p9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p9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9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" name="Google Shape;101;p9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" name="Google Shape;102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0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90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0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0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0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90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90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3"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" name="Google Shape;893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4" name="Google Shape;894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5" name="Google Shape;89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6" name="Google Shape;89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7" name="Google Shape;897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9" name="Google Shape;899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0" name="Google Shape;900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01" name="Google Shape;901;p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6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3" name="Google Shape;903;p69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4" name="Google Shape;904;p69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5" name="Google Shape;905;p69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6" name="Google Shape;906;p69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7" name="Google Shape;907;p69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8" name="Google Shape;908;p69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9" name="Google Shape;909;p69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0" name="Google Shape;910;p69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1" name="Google Shape;911;p69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12" name="Google Shape;912;p69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13" name="Google Shape;913;p69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69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69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Google Shape;917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8" name="Google Shape;918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9" name="Google Shape;919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0" name="Google Shape;920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1" name="Google Shape;921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2" name="Google Shape;922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23" name="Google Shape;923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7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7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7" name="Google Shape;927;p70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8" name="Google Shape;928;p70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" name="Google Shape;930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1" name="Google Shape;931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2" name="Google Shape;932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3" name="Google Shape;933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4" name="Google Shape;934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6" name="Google Shape;936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7" name="Google Shape;937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8" name="Google Shape;938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7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0" name="Google Shape;940;p71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1" name="Google Shape;941;p71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Google Shape;943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4" name="Google Shape;944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5" name="Google Shape;945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6" name="Google Shape;946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7" name="Google Shape;947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9" name="Google Shape;949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0" name="Google Shape;950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1" name="Google Shape;951;p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7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3" name="Google Shape;953;p72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4" name="Google Shape;954;p72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5" name="Google Shape;955;p72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6" name="Google Shape;956;p72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7" name="Google Shape;957;p72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8" name="Google Shape;958;p72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9" name="Google Shape;959;p72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Google Shape;961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2" name="Google Shape;962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3" name="Google Shape;963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4" name="Google Shape;964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5" name="Google Shape;965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6" name="Google Shape;966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7" name="Google Shape;967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8" name="Google Shape;968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7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7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1" name="Google Shape;971;p73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Google Shape;973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4" name="Google Shape;974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5" name="Google Shape;975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6" name="Google Shape;976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7" name="Google Shape;977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8" name="Google Shape;978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9" name="Google Shape;979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80" name="Google Shape;980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7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7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3" name="Google Shape;983;p74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4" name="Google Shape;984;p74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75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7" name="Google Shape;987;p75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8" name="Google Shape;988;p7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55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96" name="Google Shape;996;p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7" name="Google Shape;997;p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8" name="Google Shape;998;p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9" name="Google Shape;999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5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55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04" name="Google Shape;1004;p55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5" name="Google Shape;1005;p55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6" name="Google Shape;1006;p55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7" name="Google Shape;1007;p55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8" name="Google Shape;1008;p55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9" name="Google Shape;1009;p55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0" name="Google Shape;1010;p55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56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14" name="Google Shape;1014;p56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15" name="Google Shape;1015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6" name="Google Shape;1016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7" name="Google Shape;1017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18" name="Google Shape;1018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5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56"/>
          <p:cNvSpPr>
            <a:spLocks noGrp="1"/>
          </p:cNvSpPr>
          <p:nvPr>
            <p:ph type="pic" idx="3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Social Media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57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25" name="Google Shape;1025;p57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6" name="Google Shape;1026;p57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27" name="Google Shape;1027;p57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28" name="Google Shape;1028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9" name="Google Shape;1029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0" name="Google Shape;1030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31" name="Google Shape;1031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5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57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9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9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5" name="Google Shape;115;p91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9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" name="Google Shape;117;p9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d Your Materials">
  <p:cSld name="Find Your Materials"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4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38" name="Google Shape;1038;p1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9" name="Google Shape;1039;p1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1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1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2" name="Google Shape;1042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14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p144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6" name="Google Shape;1046;p144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7" name="Google Shape;1047;p144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" name="Google Shape;1048;p144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9" name="Google Shape;1049;p144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2_Reading tip introduction"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52" name="Google Shape;1052;p1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1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4" name="Google Shape;1054;p1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55" name="Google Shape;1055;p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1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1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p145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060" name="Google Shape;1060;p145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1" name="Google Shape;1061;p145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2" name="Google Shape;1062;p145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145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4" name="Google Shape;1064;p145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5" name="Google Shape;1065;p145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6" name="Google Shape;1066;p145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7" name="Google Shape;1067;p145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8" name="Google Shape;1068;p145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2_Reading tip with wider picture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4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1" name="Google Shape;1071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2" name="Google Shape;1072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3" name="Google Shape;1073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74" name="Google Shape;1074;p1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14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46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9" name="Google Shape;1079;p146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80" name="Google Shape;1080;p146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47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83" name="Google Shape;1083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4" name="Google Shape;1084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5" name="Google Shape;1085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6" name="Google Shape;1086;p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1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1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147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91" name="Google Shape;1091;p147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2" name="Google Shape;1092;p147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3" name="Google Shape;1093;p147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4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148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7" name="Google Shape;1097;p148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8" name="Google Shape;1098;p148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9" name="Google Shape;1099;p148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4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50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04" name="Google Shape;1104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5" name="Google Shape;1105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6" name="Google Shape;1106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07" name="Google Shape;1107;p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15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1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150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12" name="Google Shape;1112;p150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3" name="Google Shape;1113;p150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4" name="Google Shape;1114;p150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5" name="Google Shape;1115;p150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5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8" name="Google Shape;1118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9" name="Google Shape;1119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0" name="Google Shape;1120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21" name="Google Shape;1121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15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151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26" name="Google Shape;1126;p15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7" name="Google Shape;1127;p151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8" name="Google Shape;1128;p151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9" name="Google Shape;1129;p151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0" name="Google Shape;1130;p151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1" name="Google Shape;1131;p151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2" name="Google Shape;1132;p151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5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5" name="Google Shape;1135;p152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36" name="Google Shape;1136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7" name="Google Shape;1137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8" name="Google Shape;1138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39" name="Google Shape;1139;p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15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1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152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4" name="Google Shape;1144;p152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5" name="Google Shape;1145;p152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6" name="Google Shape;1146;p152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7" name="Google Shape;1147;p152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8" name="Google Shape;1148;p152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9" name="Google Shape;1149;p152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0" name="Google Shape;1150;p152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2" name="Google Shape;1152;p153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3" name="Google Shape;1153;p153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4" name="Google Shape;1154;p15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55" name="Google Shape;1155;p15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6" name="Google Shape;1156;p15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7" name="Google Shape;1157;p15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58" name="Google Shape;1158;p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15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153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3" name="Google Shape;1163;p153"/>
          <p:cNvSpPr>
            <a:spLocks noGrp="1"/>
          </p:cNvSpPr>
          <p:nvPr>
            <p:ph type="pic" idx="2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64" name="Google Shape;1164;p153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5" name="Google Shape;1165;p153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153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153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153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153"/>
          <p:cNvSpPr txBox="1">
            <a:spLocks noGrp="1"/>
          </p:cNvSpPr>
          <p:nvPr>
            <p:ph type="body" idx="4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0" name="Google Shape;1170;p153"/>
          <p:cNvSpPr txBox="1">
            <a:spLocks noGrp="1"/>
          </p:cNvSpPr>
          <p:nvPr>
            <p:ph type="body" idx="5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1" name="Google Shape;1171;p153"/>
          <p:cNvSpPr txBox="1">
            <a:spLocks noGrp="1"/>
          </p:cNvSpPr>
          <p:nvPr>
            <p:ph type="body" idx="6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2" name="Google Shape;1172;p153"/>
          <p:cNvSpPr txBox="1">
            <a:spLocks noGrp="1"/>
          </p:cNvSpPr>
          <p:nvPr>
            <p:ph type="body" idx="7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literacy term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0" name="Google Shape;120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" name="Google Shape;122;p9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9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9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9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" name="Google Shape;126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9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9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9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9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9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9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9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1">
  <p:cSld name="2_Reading tip 1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5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5" name="Google Shape;1175;p15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6" name="Google Shape;1176;p15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7" name="Google Shape;1177;p15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8" name="Google Shape;1178;p1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15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82" name="Google Shape;1182;p154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3" name="Google Shape;1183;p154"/>
          <p:cNvSpPr>
            <a:spLocks noGrp="1"/>
          </p:cNvSpPr>
          <p:nvPr>
            <p:ph type="pic" idx="2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84" name="Google Shape;1184;p154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Custom Layout_1"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1dc98689a90_0_16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1" name="Google Shape;1191;g1dc98689a90_0_1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2" name="Google Shape;1192;g1dc98689a90_0_16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3" name="Google Shape;1193;g1dc98689a90_0_16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4" name="Google Shape;1194;g1dc98689a90_0_16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5" name="Google Shape;1195;g1dc98689a90_0_16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6" name="Google Shape;1196;g1dc98689a90_0_16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7" name="Google Shape;1197;g1dc98689a90_0_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g1dc98689a90_0_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g1dc98689a90_0_16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g1dc98689a90_0_167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1" name="Google Shape;1201;g1dc98689a90_0_167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2" name="Google Shape;1202;g1dc98689a90_0_167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3" name="Google Shape;1203;g1dc98689a90_0_167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4" name="Google Shape;1204;g1dc98689a90_0_167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5" name="Google Shape;1205;g1dc98689a90_0_167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6" name="Google Shape;1206;g1dc98689a90_0_167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7" name="Google Shape;1207;g1dc98689a90_0_167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1dc98689a90_0_186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0" name="Google Shape;1210;g1dc98689a90_0_18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1" name="Google Shape;1211;g1dc98689a90_0_186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2" name="Google Shape;1212;g1dc98689a90_0_18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3" name="Google Shape;1213;g1dc98689a90_0_186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14" name="Google Shape;1214;g1dc98689a90_0_1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5" name="Google Shape;1215;g1dc98689a90_0_18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6" name="Google Shape;1216;g1dc98689a90_0_18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7" name="Google Shape;1217;g1dc98689a90_0_18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8" name="Google Shape;1218;g1dc98689a90_0_18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9" name="Google Shape;1219;g1dc98689a90_0_18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20" name="Google Shape;1220;g1dc98689a90_0_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g1dc98689a90_0_1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g1dc98689a90_0_18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g1dc98689a90_0_18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g1dc98689a90_0_18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g1dc98689a90_0_18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1dc98689a90_0_204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8" name="Google Shape;1228;g1dc98689a90_0_204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9" name="Google Shape;1229;g1dc98689a90_0_20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0" name="Google Shape;1230;g1dc98689a90_0_204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31" name="Google Shape;1231;g1dc98689a90_0_2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2" name="Google Shape;1232;g1dc98689a90_0_20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3" name="Google Shape;1233;g1dc98689a90_0_20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4" name="Google Shape;1234;g1dc98689a90_0_20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5" name="Google Shape;1235;g1dc98689a90_0_20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6" name="Google Shape;1236;g1dc98689a90_0_20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7" name="Google Shape;1237;g1dc98689a90_0_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g1dc98689a90_0_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g1dc98689a90_0_20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g1dc98689a90_0_2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g1dc98689a90_0_20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g1dc98689a90_0_20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g1dc98689a90_0_204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1dc98689a90_0_22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6" name="Google Shape;1246;g1dc98689a90_0_22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7" name="Google Shape;1247;g1dc98689a90_0_22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8" name="Google Shape;1248;g1dc98689a90_0_22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9" name="Google Shape;1249;g1dc98689a90_0_22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0" name="Google Shape;1250;g1dc98689a90_0_22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1" name="Google Shape;1251;g1dc98689a90_0_22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2" name="Google Shape;1252;g1dc98689a90_0_22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3" name="Google Shape;1253;g1dc98689a90_0_222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54" name="Google Shape;1254;g1dc98689a90_0_2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5" name="Google Shape;1255;g1dc98689a90_0_2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6" name="Google Shape;1256;g1dc98689a90_0_2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7" name="Google Shape;1257;g1dc98689a90_0_2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8" name="Google Shape;1258;g1dc98689a90_0_2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9" name="Google Shape;1259;g1dc98689a90_0_2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0" name="Google Shape;1260;g1dc98689a90_0_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g1dc98689a90_0_2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g1dc98689a90_0_22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1dc98689a90_0_24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65" name="Google Shape;1265;g1dc98689a90_0_2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g1dc98689a90_0_241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7" name="Google Shape;1267;g1dc98689a90_0_24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8" name="Google Shape;1268;g1dc98689a90_0_24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9" name="Google Shape;1269;g1dc98689a90_0_24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0" name="Google Shape;1270;g1dc98689a90_0_24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1" name="Google Shape;1271;g1dc98689a90_0_24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2" name="Google Shape;1272;g1dc98689a90_0_241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3" name="Google Shape;1273;g1dc98689a90_0_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g1dc98689a90_0_2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g1dc98689a90_0_241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6" name="Google Shape;1276;g1dc98689a90_0_241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g1dc98689a90_0_241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g1dc98689a90_0_241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g1dc98689a90_0_241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0" name="Google Shape;1280;g1dc98689a90_0_241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1" name="Google Shape;1281;g1dc98689a90_0_241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2" name="Google Shape;1282;g1dc98689a90_0_241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4" name="Google Shape;1284;g1dc98689a90_0_2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85" name="Google Shape;1285;g1dc98689a90_0_26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86" name="Google Shape;1286;g1dc98689a90_0_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7" name="Google Shape;1287;g1dc98689a90_0_26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8" name="Google Shape;1288;g1dc98689a90_0_26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9" name="Google Shape;1289;g1dc98689a90_0_26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0" name="Google Shape;1290;g1dc98689a90_0_26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1" name="Google Shape;1291;g1dc98689a90_0_26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2" name="Google Shape;1292;g1dc98689a90_0_2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g1dc98689a90_0_2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g1dc98689a90_0_261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5" name="Google Shape;1295;g1dc98689a90_0_261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g1dc98689a90_0_261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g1dc98689a90_0_261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g1dc98689a90_0_261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9" name="Google Shape;1299;g1dc98689a90_0_261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0" name="Google Shape;1300;g1dc98689a90_0_261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1dc98689a90_0_279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3" name="Google Shape;1303;g1dc98689a90_0_279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4" name="Google Shape;1304;g1dc98689a90_0_279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305" name="Google Shape;1305;g1dc98689a90_0_279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06" name="Google Shape;1306;g1dc98689a90_0_27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07" name="Google Shape;1307;g1dc98689a90_0_27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1_Title and Vertical Text"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2caec7a4a6a_0_121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15" name="Google Shape;1315;g2caec7a4a6a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6" name="Google Shape;1316;g2caec7a4a6a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7" name="Google Shape;1317;g2caec7a4a6a_0_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g2caec7a4a6a_0_12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9" name="Google Shape;1319;g2caec7a4a6a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20" name="Google Shape;1320;g2caec7a4a6a_0_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g2caec7a4a6a_0_1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2" name="Google Shape;1322;g2caec7a4a6a_0_121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3" name="Google Shape;1323;g2caec7a4a6a_0_121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24" name="Google Shape;1324;g2caec7a4a6a_0_121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2caec7a4a6a_0_133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7" name="Google Shape;1327;g2caec7a4a6a_0_133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8" name="Google Shape;1328;g2caec7a4a6a_0_133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29" name="Google Shape;1329;g2caec7a4a6a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0" name="Google Shape;1330;g2caec7a4a6a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1" name="Google Shape;1331;g2caec7a4a6a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32" name="Google Shape;1332;g2caec7a4a6a_0_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g2caec7a4a6a_0_13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4" name="Google Shape;1334;g2caec7a4a6a_0_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g2caec7a4a6a_0_1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g2caec7a4a6a_0_133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37" name="Google Shape;1337;g2caec7a4a6a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g2caec7a4a6a_0_133"/>
          <p:cNvSpPr/>
          <p:nvPr/>
        </p:nvSpPr>
        <p:spPr>
          <a:xfrm rot="-2036003" flipH="1">
            <a:off x="3537616" y="1994863"/>
            <a:ext cx="3036928" cy="2147042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g2caec7a4a6a_0_133"/>
          <p:cNvSpPr txBox="1">
            <a:spLocks noGrp="1"/>
          </p:cNvSpPr>
          <p:nvPr>
            <p:ph type="body" idx="3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0" name="Google Shape;1340;g2caec7a4a6a_0_133"/>
          <p:cNvSpPr txBox="1">
            <a:spLocks noGrp="1"/>
          </p:cNvSpPr>
          <p:nvPr>
            <p:ph type="body" idx="4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1" name="Google Shape;1341;g2caec7a4a6a_0_133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igure out the word">
  <p:cSld name="Title, Subtitl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147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2caec7a4a6a_0_15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4" name="Google Shape;1344;g2caec7a4a6a_0_150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5" name="Google Shape;1345;g2caec7a4a6a_0_150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6" name="Google Shape;1346;g2caec7a4a6a_0_150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47" name="Google Shape;1347;g2caec7a4a6a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8" name="Google Shape;1348;g2caec7a4a6a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9" name="Google Shape;1349;g2caec7a4a6a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50" name="Google Shape;1350;g2caec7a4a6a_0_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g2caec7a4a6a_0_15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g2caec7a4a6a_0_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g2caec7a4a6a_0_1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g2caec7a4a6a_0_150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5" name="Google Shape;1355;g2caec7a4a6a_0_150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6" name="Google Shape;1356;g2caec7a4a6a_0_150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7" name="Google Shape;1357;g2caec7a4a6a_0_150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caec7a4a6a_0_16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0" name="Google Shape;1360;g2caec7a4a6a_0_166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1" name="Google Shape;1361;g2caec7a4a6a_0_166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2" name="Google Shape;1362;g2caec7a4a6a_0_166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3" name="Google Shape;1363;g2caec7a4a6a_0_166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64" name="Google Shape;1364;g2caec7a4a6a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5" name="Google Shape;1365;g2caec7a4a6a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6" name="Google Shape;1366;g2caec7a4a6a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7" name="Google Shape;1367;g2caec7a4a6a_0_1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g2caec7a4a6a_0_16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g2caec7a4a6a_0_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g2caec7a4a6a_0_1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2caec7a4a6a_0_17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73" name="Google Shape;1373;g2caec7a4a6a_0_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4" name="Google Shape;1374;g2caec7a4a6a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5" name="Google Shape;1375;g2caec7a4a6a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6" name="Google Shape;1376;g2caec7a4a6a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77" name="Google Shape;1377;g2caec7a4a6a_0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8" name="Google Shape;1378;g2caec7a4a6a_0_1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g2caec7a4a6a_0_17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2caec7a4a6a_0_18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82" name="Google Shape;1382;g2caec7a4a6a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3" name="Google Shape;1383;g2caec7a4a6a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4" name="Google Shape;1384;g2caec7a4a6a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85" name="Google Shape;1385;g2caec7a4a6a_0_1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g2caec7a4a6a_0_18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g2caec7a4a6a_0_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8" name="Google Shape;1388;g2caec7a4a6a_0_1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2caec7a4a6a_0_197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91" name="Google Shape;1391;g2caec7a4a6a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2" name="Google Shape;1392;g2caec7a4a6a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93" name="Google Shape;1393;g2caec7a4a6a_0_1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g2caec7a4a6a_0_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5" name="Google Shape;1395;g2caec7a4a6a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96" name="Google Shape;1396;g2caec7a4a6a_0_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g2caec7a4a6a_0_1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2caec7a4a6a_0_206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00" name="Google Shape;1400;g2caec7a4a6a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1" name="Google Shape;1401;g2caec7a4a6a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02" name="Google Shape;1402;g2caec7a4a6a_0_2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g2caec7a4a6a_0_20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4" name="Google Shape;1404;g2caec7a4a6a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05" name="Google Shape;1405;g2caec7a4a6a_0_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g2caec7a4a6a_0_2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7" name="Google Shape;1407;g2caec7a4a6a_0_206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8" name="Google Shape;1408;g2caec7a4a6a_0_206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09" name="Google Shape;1409;g2caec7a4a6a_0_206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1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1dc98689a90_0_163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7" name="Google Shape;1187;g1dc98689a90_0_16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8" name="Google Shape;1188;g1dc98689a90_0_16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2caec7a4a6a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0" name="Google Shape;1310;g2caec7a4a6a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1" name="Google Shape;1311;g2caec7a4a6a_0_1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12" name="Google Shape;1312;g2caec7a4a6a_0_11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Google Shape;17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3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753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6" name="Google Shape;486;p4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7" name="Google Shape;487;p4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3" name="Google Shape;603;p4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4" name="Google Shape;604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4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1" name="Google Shape;671;p44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2" name="Google Shape;672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44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1" name="Google Shape;761;p4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2" name="Google Shape;762;p4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3" name="Google Shape;763;p4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5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1" name="Google Shape;991;p5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2" name="Google Shape;992;p5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93" name="Google Shape;993;p5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3BUBxb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"/>
          <p:cNvSpPr txBox="1">
            <a:spLocks noGrp="1"/>
          </p:cNvSpPr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pt-BR" b="1" i="0" u="none"/>
              <a:t>Workshop guide</a:t>
            </a:r>
            <a:endParaRPr/>
          </a:p>
        </p:txBody>
      </p:sp>
      <p:sp>
        <p:nvSpPr>
          <p:cNvPr id="1415" name="Google Shape;1415;p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pt-BR">
                <a:solidFill>
                  <a:srgbClr val="006FB6"/>
                </a:solidFill>
              </a:rPr>
              <a:t>What is another word to say ___?</a:t>
            </a:r>
            <a:endParaRPr/>
          </a:p>
        </p:txBody>
      </p:sp>
      <p:sp>
        <p:nvSpPr>
          <p:cNvPr id="1416" name="Google Shape;1416;p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3900" b="0" i="0" u="none">
                <a:solidFill>
                  <a:srgbClr val="006FB6"/>
                </a:solidFill>
              </a:rPr>
              <a:t>Facilitator: </a:t>
            </a:r>
            <a:endParaRPr sz="3900"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pt-BR" sz="3900" b="0" i="0" u="none">
                <a:solidFill>
                  <a:srgbClr val="006FB6"/>
                </a:solidFill>
              </a:rPr>
              <a:t>Read notes to prepare. See English file. </a:t>
            </a:r>
            <a:endParaRPr sz="3900">
              <a:solidFill>
                <a:srgbClr val="006FB6"/>
              </a:solidFill>
            </a:endParaRPr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pt-BR" sz="3900" b="0" i="0" u="none">
                <a:solidFill>
                  <a:srgbClr val="006FB6"/>
                </a:solidFill>
              </a:rPr>
              <a:t>Amend slides if needed.</a:t>
            </a:r>
            <a:endParaRPr sz="3900"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pt-BR" sz="3900" b="0" i="0" u="none">
                <a:solidFill>
                  <a:srgbClr val="006FB6"/>
                </a:solidFill>
              </a:rPr>
              <a:t>Ready the family-facing materials.</a:t>
            </a:r>
            <a:endParaRPr sz="3900"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pt-BR" sz="3900" b="0" i="0" u="none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None/>
            </a:pPr>
            <a:r>
              <a:rPr lang="pt-BR" sz="4800" b="1" i="0" u="none">
                <a:solidFill>
                  <a:srgbClr val="006FB6"/>
                </a:solidFill>
              </a:rPr>
              <a:t>Pense em um antônimo</a:t>
            </a:r>
            <a:endParaRPr/>
          </a:p>
        </p:txBody>
      </p:sp>
      <p:pic>
        <p:nvPicPr>
          <p:cNvPr id="1503" name="Google Shape;1503;p15" descr="A picture containing person, child, laptop, indoor&#10;&#10;Description generated with very high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295" r="4296"/>
          <a:stretch/>
        </p:blipFill>
        <p:spPr>
          <a:xfrm>
            <a:off x="8897257" y="1586830"/>
            <a:ext cx="3120600" cy="2564400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504" name="Google Shape;1504;p15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pt-BR" b="0" i="0" u="none">
                <a:latin typeface="Calibri"/>
                <a:ea typeface="Calibri"/>
                <a:cs typeface="Calibri"/>
                <a:sym typeface="Calibri"/>
              </a:rPr>
              <a:t>“Qual é a maneira de dizer o contrário de ______?”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393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pt-BR" b="0" i="0" u="none">
                <a:latin typeface="Calibri"/>
                <a:ea typeface="Calibri"/>
                <a:cs typeface="Calibri"/>
                <a:sym typeface="Calibri"/>
              </a:rPr>
              <a:t>“Você pode usar essa palavra em uma frase?”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pt-BR" b="0" i="0" u="none">
                <a:latin typeface="Calibri"/>
                <a:ea typeface="Calibri"/>
                <a:cs typeface="Calibri"/>
                <a:sym typeface="Calibri"/>
              </a:rPr>
              <a:t>“Como você diria o contrário disso em [outro idioma]?”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826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5" name="Google Shape;1505;p15"/>
          <p:cNvPicPr preferRelativeResize="0"/>
          <p:nvPr/>
        </p:nvPicPr>
        <p:blipFill rotWithShape="1">
          <a:blip r:embed="rId4">
            <a:alphaModFix/>
          </a:blip>
          <a:srcRect t="-1666"/>
          <a:stretch/>
        </p:blipFill>
        <p:spPr>
          <a:xfrm>
            <a:off x="10118313" y="47558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6"/>
          <p:cNvSpPr txBox="1">
            <a:spLocks noGrp="1"/>
          </p:cNvSpPr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/>
              <a:t>Leitura = conversação (K-1)</a:t>
            </a:r>
            <a:endParaRPr/>
          </a:p>
        </p:txBody>
      </p:sp>
      <p:sp>
        <p:nvSpPr>
          <p:cNvPr id="1511" name="Google Shape;1511;p16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3361" lvl="0" indent="-47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pt-BR" b="0" i="0" u="none">
                <a:solidFill>
                  <a:srgbClr val="006FB6"/>
                </a:solidFill>
              </a:rPr>
              <a:t>Então, o que essa palavra significa?</a:t>
            </a:r>
            <a:endParaRPr/>
          </a:p>
        </p:txBody>
      </p:sp>
      <p:sp>
        <p:nvSpPr>
          <p:cNvPr id="1512" name="Google Shape;1512;p16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488100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3361" lvl="0" indent="-476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pt-BR" b="0" i="0" u="none">
                <a:solidFill>
                  <a:srgbClr val="006FB6"/>
                </a:solidFill>
              </a:rPr>
              <a:t>Qual seria o contrário dessa palavra? Como essa palavra é diferente?</a:t>
            </a:r>
            <a:endParaRPr/>
          </a:p>
        </p:txBody>
      </p:sp>
      <p:sp>
        <p:nvSpPr>
          <p:cNvPr id="1513" name="Google Shape;1513;p16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b="0" i="0" u="none">
                <a:solidFill>
                  <a:srgbClr val="006FB6"/>
                </a:solidFill>
              </a:rPr>
              <a:t>Qual seria outra palavra que significa a mesma coisa?</a:t>
            </a:r>
            <a:endParaRPr/>
          </a:p>
        </p:txBody>
      </p:sp>
      <p:sp>
        <p:nvSpPr>
          <p:cNvPr id="1514" name="Google Shape;1514;p16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52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pt-BR" b="0" i="0" u="none">
                <a:solidFill>
                  <a:srgbClr val="006FB6"/>
                </a:solidFill>
              </a:rPr>
              <a:t>Qual seria outra maneira de dizer essa palavra?</a:t>
            </a:r>
            <a:endParaRPr/>
          </a:p>
        </p:txBody>
      </p:sp>
      <p:pic>
        <p:nvPicPr>
          <p:cNvPr id="1515" name="Google Shape;1515;p16"/>
          <p:cNvPicPr preferRelativeResize="0"/>
          <p:nvPr/>
        </p:nvPicPr>
        <p:blipFill rotWithShape="1">
          <a:blip r:embed="rId3">
            <a:alphaModFix/>
          </a:blip>
          <a:srcRect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7"/>
          <p:cNvSpPr txBox="1">
            <a:spLocks noGrp="1"/>
          </p:cNvSpPr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/>
              <a:t>Leitura = conversação (2-3)</a:t>
            </a:r>
            <a:endParaRPr/>
          </a:p>
        </p:txBody>
      </p:sp>
      <p:sp>
        <p:nvSpPr>
          <p:cNvPr id="1521" name="Google Shape;1521;p17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pt-BR" b="0" i="0" u="none">
                <a:solidFill>
                  <a:srgbClr val="006FB6"/>
                </a:solidFill>
              </a:rPr>
              <a:t>Qual é um sinônimo dessa palavra? O que essa palavra significa?</a:t>
            </a:r>
            <a:endParaRPr/>
          </a:p>
        </p:txBody>
      </p:sp>
      <p:sp>
        <p:nvSpPr>
          <p:cNvPr id="1522" name="Google Shape;1522;p17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b="0" i="0" u="none">
                <a:solidFill>
                  <a:srgbClr val="006FB6"/>
                </a:solidFill>
              </a:rPr>
              <a:t>Qual é a raiz dessa palavra? O que a raiz dessa palavra significa?</a:t>
            </a:r>
            <a:endParaRPr/>
          </a:p>
        </p:txBody>
      </p:sp>
      <p:sp>
        <p:nvSpPr>
          <p:cNvPr id="1523" name="Google Shape;1523;p17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pt-BR" b="0" i="0" u="none">
                <a:solidFill>
                  <a:srgbClr val="006FB6"/>
                </a:solidFill>
              </a:rPr>
              <a:t>Qual é um antônimo dessa palavra? O que essa palavra significa?</a:t>
            </a:r>
            <a:endParaRPr/>
          </a:p>
        </p:txBody>
      </p:sp>
      <p:pic>
        <p:nvPicPr>
          <p:cNvPr id="1524" name="Google Shape;152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1dc98689a90_0_1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/>
              <a:t>Família Multilíngue</a:t>
            </a:r>
            <a:endParaRPr/>
          </a:p>
        </p:txBody>
      </p:sp>
      <p:sp>
        <p:nvSpPr>
          <p:cNvPr id="1530" name="Google Shape;1530;g1dc98689a90_0_153"/>
          <p:cNvSpPr txBox="1">
            <a:spLocks noGrp="1"/>
          </p:cNvSpPr>
          <p:nvPr>
            <p:ph type="body" idx="2"/>
          </p:nvPr>
        </p:nvSpPr>
        <p:spPr>
          <a:xfrm>
            <a:off x="4588042" y="1976115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pt-BR" sz="2800">
                <a:latin typeface="Calibri"/>
                <a:ea typeface="Calibri"/>
                <a:cs typeface="Calibri"/>
                <a:sym typeface="Calibri"/>
              </a:rPr>
              <a:t>Use um dicionário, um aplicativo ou um site para conferir as palavras</a:t>
            </a:r>
            <a:r>
              <a:rPr lang="pt-BR" sz="2800"/>
              <a:t> </a:t>
            </a:r>
            <a:endParaRPr sz="2800"/>
          </a:p>
        </p:txBody>
      </p:sp>
      <p:sp>
        <p:nvSpPr>
          <p:cNvPr id="1531" name="Google Shape;1531;g1dc98689a90_0_153"/>
          <p:cNvSpPr txBox="1">
            <a:spLocks noGrp="1"/>
          </p:cNvSpPr>
          <p:nvPr>
            <p:ph type="body" idx="2"/>
          </p:nvPr>
        </p:nvSpPr>
        <p:spPr>
          <a:xfrm>
            <a:off x="4588050" y="3286103"/>
            <a:ext cx="7205400" cy="14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latin typeface="Calibri"/>
                <a:ea typeface="Calibri"/>
                <a:cs typeface="Calibri"/>
                <a:sym typeface="Calibri"/>
              </a:rPr>
              <a:t>Marque as palavras a revisar e crie um dicionário familiar de novas palavras e frases.</a:t>
            </a:r>
            <a:r>
              <a:rPr lang="pt-BR" sz="2800"/>
              <a:t> </a:t>
            </a:r>
            <a:endParaRPr sz="2800"/>
          </a:p>
        </p:txBody>
      </p:sp>
      <p:sp>
        <p:nvSpPr>
          <p:cNvPr id="1532" name="Google Shape;1532;g1dc98689a90_0_153"/>
          <p:cNvSpPr txBox="1">
            <a:spLocks noGrp="1"/>
          </p:cNvSpPr>
          <p:nvPr>
            <p:ph type="body" idx="2"/>
          </p:nvPr>
        </p:nvSpPr>
        <p:spPr>
          <a:xfrm>
            <a:off x="4588050" y="4596078"/>
            <a:ext cx="7205400" cy="14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pt-BR" sz="2800">
                <a:latin typeface="Calibri"/>
                <a:ea typeface="Calibri"/>
                <a:cs typeface="Calibri"/>
                <a:sym typeface="Calibri"/>
              </a:rPr>
              <a:t>Compare e faça ligações entre seu idioma nativo e o Inglês.</a:t>
            </a:r>
            <a:r>
              <a:rPr lang="pt-BR" sz="2800"/>
              <a:t> </a:t>
            </a:r>
            <a:endParaRPr sz="2800"/>
          </a:p>
        </p:txBody>
      </p:sp>
      <p:pic>
        <p:nvPicPr>
          <p:cNvPr id="1533" name="Google Shape;1533;g1dc98689a90_0_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388" y="2122675"/>
            <a:ext cx="1148275" cy="7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4" name="Google Shape;1534;g1dc98689a90_0_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375" y="3495975"/>
            <a:ext cx="1148275" cy="7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5" name="Google Shape;1535;g1dc98689a90_0_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6450" y="4869275"/>
            <a:ext cx="990125" cy="9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/>
              <a:t>Hora da prática</a:t>
            </a:r>
            <a:endParaRPr/>
          </a:p>
        </p:txBody>
      </p:sp>
      <p:sp>
        <p:nvSpPr>
          <p:cNvPr id="1541" name="Google Shape;1541;p18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3200" b="0" i="0" u="none"/>
              <a:t>Escolha uma palavra. </a:t>
            </a:r>
            <a:endParaRPr/>
          </a:p>
        </p:txBody>
      </p:sp>
      <p:sp>
        <p:nvSpPr>
          <p:cNvPr id="1542" name="Google Shape;1542;p18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3200" b="0" i="0" u="none"/>
              <a:t>Pense em dois sinônimos. </a:t>
            </a:r>
            <a:endParaRPr/>
          </a:p>
        </p:txBody>
      </p:sp>
      <p:sp>
        <p:nvSpPr>
          <p:cNvPr id="1543" name="Google Shape;1543;p18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3200" b="0" i="0" u="none"/>
              <a:t>Pense em dois antônimos.</a:t>
            </a:r>
            <a:endParaRPr/>
          </a:p>
        </p:txBody>
      </p:sp>
      <p:sp>
        <p:nvSpPr>
          <p:cNvPr id="1544" name="Google Shape;1544;p18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pt-BR" sz="6475" b="1" i="0" u="none"/>
              <a:t>1</a:t>
            </a:r>
            <a:endParaRPr/>
          </a:p>
        </p:txBody>
      </p:sp>
      <p:sp>
        <p:nvSpPr>
          <p:cNvPr id="1545" name="Google Shape;1545;p18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pt-BR" sz="6475" b="1" i="0" u="none"/>
              <a:t>3</a:t>
            </a:r>
            <a:endParaRPr/>
          </a:p>
        </p:txBody>
      </p:sp>
      <p:sp>
        <p:nvSpPr>
          <p:cNvPr id="1546" name="Google Shape;1546;p18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pt-BR" sz="6475" b="1" i="0" u="none"/>
              <a:t>2</a:t>
            </a:r>
            <a:endParaRPr/>
          </a:p>
        </p:txBody>
      </p:sp>
      <p:sp>
        <p:nvSpPr>
          <p:cNvPr id="1547" name="Google Shape;1547;p18"/>
          <p:cNvSpPr txBox="1">
            <a:spLocks noGrp="1"/>
          </p:cNvSpPr>
          <p:nvPr>
            <p:ph type="body" idx="13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pt-BR" sz="3000" b="0" i="0" u="none"/>
              <a:t>Chame-me se tiver uma pergunta!</a:t>
            </a:r>
            <a:endParaRPr/>
          </a:p>
        </p:txBody>
      </p:sp>
      <p:sp>
        <p:nvSpPr>
          <p:cNvPr id="1548" name="Google Shape;1548;p18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549" name="Google Shape;1549;p18"/>
          <p:cNvPicPr preferRelativeResize="0"/>
          <p:nvPr/>
        </p:nvPicPr>
        <p:blipFill rotWithShape="1">
          <a:blip r:embed="rId3">
            <a:alphaModFix/>
          </a:blip>
          <a:srcRect l="7548" r="7537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g2caec7a4a6a_0_109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pt-BR" b="1" i="0" u="none"/>
              <a:t>Refletir  </a:t>
            </a:r>
            <a:endParaRPr/>
          </a:p>
        </p:txBody>
      </p:sp>
      <p:sp>
        <p:nvSpPr>
          <p:cNvPr id="1555" name="Google Shape;1555;g2caec7a4a6a_0_109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pt-BR" b="0" i="0" u="none"/>
              <a:t>Alguma dúvida sobre a dica de leitura?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pt-BR" b="0" i="0" u="none"/>
              <a:t>Vire-se e converse com seu filho/sua filha: estamos prontos para tentar esta dica de leitura em casa?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pt-BR" b="0" i="0" u="none"/>
              <a:t>Diga-nos como você pode usar isso em casa.</a:t>
            </a:r>
            <a:endParaRPr/>
          </a:p>
        </p:txBody>
      </p:sp>
      <p:sp>
        <p:nvSpPr>
          <p:cNvPr id="1556" name="Google Shape;1556;g2caec7a4a6a_0_109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pt-BR" b="0" i="0" u="none"/>
              <a:t>Sua pergunta pode ajudar outra pessoa na sala!</a:t>
            </a:r>
            <a:endParaRPr/>
          </a:p>
        </p:txBody>
      </p:sp>
      <p:pic>
        <p:nvPicPr>
          <p:cNvPr id="1557" name="Google Shape;1557;g2caec7a4a6a_0_109" descr=".&#10;&#10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933" r="6933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2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Feedback, por favor</a:t>
            </a:r>
            <a:endParaRPr/>
          </a:p>
        </p:txBody>
      </p:sp>
      <p:pic>
        <p:nvPicPr>
          <p:cNvPr id="1563" name="Google Shape;1563;p2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4" t="-7982" r="274" b="-452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p23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pt-BR" sz="3200" b="0" i="0" u="none"/>
              <a:t>Sua opinião melhora nosso tempo juntos!</a:t>
            </a:r>
            <a:endParaRPr sz="3200"/>
          </a:p>
          <a:p>
            <a:pPr marL="571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endParaRPr sz="3200"/>
          </a:p>
        </p:txBody>
      </p:sp>
      <p:pic>
        <p:nvPicPr>
          <p:cNvPr id="1565" name="Google Shape;1565;p23" descr="A picture containing person, indoor, blue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828" r="21827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4"/>
          <p:cNvSpPr txBox="1">
            <a:spLocks noGrp="1"/>
          </p:cNvSpPr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pt-BR" sz="4400" b="1" i="0" u="none"/>
              <a:t>Qual seria outra palavra para dizer ___? 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5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b="0" i="0" u="none"/>
              <a:t>Bem-vindos</a:t>
            </a:r>
            <a:endParaRPr/>
          </a:p>
        </p:txBody>
      </p:sp>
      <p:sp>
        <p:nvSpPr>
          <p:cNvPr id="1427" name="Google Shape;1427;p5"/>
          <p:cNvSpPr txBox="1">
            <a:spLocks noGrp="1"/>
          </p:cNvSpPr>
          <p:nvPr>
            <p:ph type="body" idx="3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pt-BR" b="0" i="0" u="none"/>
              <a:t>Dica de leitura</a:t>
            </a:r>
            <a:endParaRPr/>
          </a:p>
        </p:txBody>
      </p:sp>
      <p:sp>
        <p:nvSpPr>
          <p:cNvPr id="1428" name="Google Shape;1428;p5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pt-BR" b="0" i="0" u="none"/>
              <a:t>Tempo de prática</a:t>
            </a:r>
            <a:endParaRPr/>
          </a:p>
        </p:txBody>
      </p:sp>
      <p:sp>
        <p:nvSpPr>
          <p:cNvPr id="1429" name="Google Shape;1429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Programação</a:t>
            </a:r>
            <a:endParaRPr/>
          </a:p>
        </p:txBody>
      </p:sp>
      <p:sp>
        <p:nvSpPr>
          <p:cNvPr id="1430" name="Google Shape;1430;p5"/>
          <p:cNvSpPr txBox="1">
            <a:spLocks noGrp="1"/>
          </p:cNvSpPr>
          <p:nvPr>
            <p:ph type="body" idx="5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pt-BR" b="0" i="0" u="none"/>
              <a:t>Reflexão e atualizações</a:t>
            </a:r>
            <a:endParaRPr/>
          </a:p>
        </p:txBody>
      </p:sp>
      <p:pic>
        <p:nvPicPr>
          <p:cNvPr id="1431" name="Google Shape;1431;p5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5"/>
          <p:cNvPicPr preferRelativeResize="0">
            <a:picLocks noGrp="1"/>
          </p:cNvPicPr>
          <p:nvPr>
            <p:ph type="body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" name="Google Shape;1433;p5"/>
          <p:cNvPicPr preferRelativeResize="0">
            <a:picLocks noGrp="1"/>
          </p:cNvPicPr>
          <p:nvPr>
            <p:ph type="body" idx="8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" name="Google Shape;1434;p5"/>
          <p:cNvPicPr preferRelativeResize="0">
            <a:picLocks noGrp="1"/>
          </p:cNvPicPr>
          <p:nvPr>
            <p:ph type="body" idx="9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5" name="Google Shape;1435;p5" descr="A group of people posing for the camera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7">
            <a:alphaModFix/>
          </a:blip>
          <a:srcRect t="65" b="61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36" name="Google Shape;1436;p5"/>
          <p:cNvSpPr txBox="1"/>
          <p:nvPr/>
        </p:nvSpPr>
        <p:spPr>
          <a:xfrm>
            <a:off x="9684327" y="3415342"/>
            <a:ext cx="1468582" cy="954107"/>
          </a:xfrm>
          <a:prstGeom prst="rect">
            <a:avLst/>
          </a:prstGeom>
          <a:solidFill>
            <a:srgbClr val="FFF0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F0918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“Aprendi a juntar palavras difíceis!”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</p:spPr>
        <p:txBody>
          <a:bodyPr spcFirstLastPara="1" vert="horz" wrap="square" lIns="274300" tIns="45700" rIns="91433" bIns="45700" rtlCol="0" anchor="ctr" anchorCtr="0">
            <a:normAutofit/>
          </a:bodyPr>
          <a:lstStyle/>
          <a:p>
            <a:r>
              <a:rPr lang="en"/>
              <a:t>Pesquisa de confiança familiar</a:t>
            </a:r>
            <a:endParaRPr/>
          </a:p>
        </p:txBody>
      </p:sp>
      <p:sp>
        <p:nvSpPr>
          <p:cNvPr id="104" name="Google Shape;104;p27"/>
          <p:cNvSpPr txBox="1"/>
          <p:nvPr/>
        </p:nvSpPr>
        <p:spPr>
          <a:xfrm>
            <a:off x="518033" y="1666701"/>
            <a:ext cx="5127200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200" b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Leia este código para compartilhar como você se sente lendo com seu filho. Os participantes serão inscritos no sorteio de um vale-presente de US$ 15. Será sorteado um vencedor por escola após o primeiro e o último workshops.</a:t>
            </a:r>
            <a:endParaRPr sz="3200" b="1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sz="3467" b="1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733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bit.ly/3BUBxbx</a:t>
            </a:r>
            <a:endParaRPr sz="3733" b="1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1" y="1461500"/>
            <a:ext cx="5200401" cy="52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6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endParaRPr/>
          </a:p>
        </p:txBody>
      </p:sp>
      <p:sp>
        <p:nvSpPr>
          <p:cNvPr id="1442" name="Google Shape;1442;p6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endParaRPr/>
          </a:p>
        </p:txBody>
      </p:sp>
      <p:sp>
        <p:nvSpPr>
          <p:cNvPr id="1443" name="Google Shape;1443;p6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3"/>
              <a:buNone/>
            </a:pPr>
            <a:endParaRPr/>
          </a:p>
        </p:txBody>
      </p:sp>
      <p:sp>
        <p:nvSpPr>
          <p:cNvPr id="1444" name="Google Shape;1444;p6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45" name="Google Shape;1445;p6"/>
          <p:cNvSpPr txBox="1">
            <a:spLocks noGrp="1"/>
          </p:cNvSpPr>
          <p:nvPr>
            <p:ph type="body" idx="5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t-BR" sz="3400" b="1" i="0" u="none"/>
              <a:t>Esteja preparado.</a:t>
            </a:r>
            <a:endParaRPr sz="3400"/>
          </a:p>
        </p:txBody>
      </p:sp>
      <p:sp>
        <p:nvSpPr>
          <p:cNvPr id="1446" name="Google Shape;1446;p6"/>
          <p:cNvSpPr txBox="1">
            <a:spLocks noGrp="1"/>
          </p:cNvSpPr>
          <p:nvPr>
            <p:ph type="body" idx="6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pt-BR" sz="3400" b="1" i="0" u="none"/>
              <a:t>Esteja presente.</a:t>
            </a:r>
            <a:endParaRPr sz="3400"/>
          </a:p>
        </p:txBody>
      </p:sp>
      <p:sp>
        <p:nvSpPr>
          <p:cNvPr id="1447" name="Google Shape;1447;p6"/>
          <p:cNvSpPr txBox="1">
            <a:spLocks noGrp="1"/>
          </p:cNvSpPr>
          <p:nvPr>
            <p:ph type="body" idx="7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pt-BR" sz="3400" b="1" i="0" u="none"/>
              <a:t>Seja atencioso.</a:t>
            </a:r>
            <a:endParaRPr sz="3400"/>
          </a:p>
        </p:txBody>
      </p:sp>
      <p:sp>
        <p:nvSpPr>
          <p:cNvPr id="1448" name="Google Shape;1448;p6"/>
          <p:cNvSpPr txBox="1">
            <a:spLocks noGrp="1"/>
          </p:cNvSpPr>
          <p:nvPr>
            <p:ph type="body" idx="8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pt-BR" sz="3400" b="1" i="0" u="none"/>
              <a:t>Faça perguntas.</a:t>
            </a:r>
            <a:endParaRPr sz="3400"/>
          </a:p>
        </p:txBody>
      </p:sp>
      <p:sp>
        <p:nvSpPr>
          <p:cNvPr id="1449" name="Google Shape;1449;p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sz="5400" b="1" i="0" u="none"/>
              <a:t>Orientações para o workshop</a:t>
            </a:r>
            <a:endParaRPr/>
          </a:p>
        </p:txBody>
      </p:sp>
      <p:pic>
        <p:nvPicPr>
          <p:cNvPr id="1450" name="Google Shape;1450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Google Shape;1452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3" name="Google Shape;1453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11"/>
          <p:cNvSpPr txBox="1">
            <a:spLocks noGrp="1"/>
          </p:cNvSpPr>
          <p:nvPr>
            <p:ph type="title"/>
          </p:nvPr>
        </p:nvSpPr>
        <p:spPr>
          <a:xfrm>
            <a:off x="-7619" y="0"/>
            <a:ext cx="862408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Calibri"/>
              <a:buNone/>
            </a:pPr>
            <a:r>
              <a:rPr lang="pt-BR" sz="4400" b="1" i="0" u="none">
                <a:solidFill>
                  <a:srgbClr val="006FB6"/>
                </a:solidFill>
              </a:rPr>
              <a:t>Qual seria outra palavra </a:t>
            </a:r>
            <a:br>
              <a:rPr lang="pt-BR" sz="4400" b="1" i="0" u="none">
                <a:solidFill>
                  <a:srgbClr val="006FB6"/>
                </a:solidFill>
              </a:rPr>
            </a:br>
            <a:r>
              <a:rPr lang="pt-BR" sz="4400" b="1" i="0" u="none">
                <a:solidFill>
                  <a:srgbClr val="006FB6"/>
                </a:solidFill>
              </a:rPr>
              <a:t>para dizer ___? </a:t>
            </a:r>
            <a:endParaRPr sz="4400"/>
          </a:p>
        </p:txBody>
      </p:sp>
      <p:sp>
        <p:nvSpPr>
          <p:cNvPr id="1459" name="Google Shape;1459;p11"/>
          <p:cNvSpPr txBox="1">
            <a:spLocks noGrp="1"/>
          </p:cNvSpPr>
          <p:nvPr>
            <p:ph type="body" idx="1"/>
          </p:nvPr>
        </p:nvSpPr>
        <p:spPr>
          <a:xfrm>
            <a:off x="8952795" y="4456789"/>
            <a:ext cx="3037417" cy="21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pt-BR" b="0" i="0" u="none"/>
              <a:t>Construir um vocabulário ajuda o leitor a entender o que lê.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endParaRPr sz="2600">
              <a:solidFill>
                <a:srgbClr val="006FB6"/>
              </a:solidFill>
            </a:endParaRPr>
          </a:p>
        </p:txBody>
      </p:sp>
      <p:pic>
        <p:nvPicPr>
          <p:cNvPr id="1460" name="Google Shape;1460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52795" y="2287151"/>
            <a:ext cx="3037418" cy="10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1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2</a:t>
            </a:r>
            <a:endParaRPr/>
          </a:p>
        </p:txBody>
      </p:sp>
      <p:sp>
        <p:nvSpPr>
          <p:cNvPr id="1462" name="Google Shape;1462;p11"/>
          <p:cNvSpPr txBox="1">
            <a:spLocks noGrp="1"/>
          </p:cNvSpPr>
          <p:nvPr>
            <p:ph type="title" idx="5"/>
          </p:nvPr>
        </p:nvSpPr>
        <p:spPr>
          <a:xfrm>
            <a:off x="371850" y="404586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3</a:t>
            </a:r>
            <a:endParaRPr/>
          </a:p>
        </p:txBody>
      </p:sp>
      <p:sp>
        <p:nvSpPr>
          <p:cNvPr id="1463" name="Google Shape;1463;p11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BR" b="0" i="0" u="none"/>
              <a:t>Escolha uma palavra.</a:t>
            </a:r>
            <a:endParaRPr/>
          </a:p>
        </p:txBody>
      </p:sp>
      <p:sp>
        <p:nvSpPr>
          <p:cNvPr id="1464" name="Google Shape;1464;p11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BR" b="0" i="0" u="none"/>
              <a:t>Pense em dois sinônimos ou duas palavras que significam a mesma coisa.</a:t>
            </a:r>
            <a:endParaRPr/>
          </a:p>
        </p:txBody>
      </p:sp>
      <p:sp>
        <p:nvSpPr>
          <p:cNvPr id="1465" name="Google Shape;1465;p11"/>
          <p:cNvSpPr txBox="1">
            <a:spLocks noGrp="1"/>
          </p:cNvSpPr>
          <p:nvPr>
            <p:ph type="body" idx="8"/>
          </p:nvPr>
        </p:nvSpPr>
        <p:spPr>
          <a:xfrm>
            <a:off x="1340838" y="40458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BR" b="0" i="0" u="none"/>
              <a:t>Pense em um antônimo ouuma palavra contrária.</a:t>
            </a:r>
            <a:endParaRPr/>
          </a:p>
        </p:txBody>
      </p:sp>
      <p:sp>
        <p:nvSpPr>
          <p:cNvPr id="1466" name="Google Shape;1466;p11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pt-BR" sz="3000" b="0" i="0" u="none"/>
              <a:t>uma palavra que significa a mesma coisa que outra ou quase com praticamente o mesmo significado</a:t>
            </a:r>
            <a:endParaRPr sz="3000"/>
          </a:p>
        </p:txBody>
      </p:sp>
      <p:sp>
        <p:nvSpPr>
          <p:cNvPr id="1472" name="Google Shape;1472;p1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pt-BR" sz="3000" b="0" i="0" u="none"/>
              <a:t>uma palavra que significa o contrário da outra</a:t>
            </a:r>
            <a:endParaRPr/>
          </a:p>
        </p:txBody>
      </p:sp>
      <p:sp>
        <p:nvSpPr>
          <p:cNvPr id="1473" name="Google Shape;1473;p1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pt-BR" sz="3000" b="0" i="0" u="none"/>
              <a:t>as palavras que seu filho/sua filha conhece</a:t>
            </a:r>
            <a:endParaRPr/>
          </a:p>
        </p:txBody>
      </p:sp>
      <p:sp>
        <p:nvSpPr>
          <p:cNvPr id="1474" name="Google Shape;1474;p1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75" name="Google Shape;1475;p1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t-BR" sz="4000" b="1" i="0" u="none"/>
              <a:t>Sinônimo</a:t>
            </a:r>
            <a:endParaRPr/>
          </a:p>
        </p:txBody>
      </p:sp>
      <p:sp>
        <p:nvSpPr>
          <p:cNvPr id="1476" name="Google Shape;1476;p1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1" i="0" u="none"/>
              <a:t>Antônimo</a:t>
            </a:r>
            <a:endParaRPr/>
          </a:p>
        </p:txBody>
      </p:sp>
      <p:sp>
        <p:nvSpPr>
          <p:cNvPr id="1477" name="Google Shape;1477;p1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1" i="0" u="none"/>
              <a:t>Vocabulário</a:t>
            </a:r>
            <a:endParaRPr/>
          </a:p>
        </p:txBody>
      </p:sp>
      <p:sp>
        <p:nvSpPr>
          <p:cNvPr id="1478" name="Google Shape;1478;p1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1479" name="Google Shape;1479;p1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sz="4200" b="1" i="0" u="none"/>
              <a:t>Verificação em termos de alfabetização</a:t>
            </a:r>
            <a:endParaRPr sz="4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3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pt-BR" b="1" i="0" u="none"/>
              <a:t>Escolha uma palavra </a:t>
            </a:r>
            <a:endParaRPr/>
          </a:p>
        </p:txBody>
      </p:sp>
      <p:sp>
        <p:nvSpPr>
          <p:cNvPr id="1485" name="Google Shape;1485;p13"/>
          <p:cNvSpPr txBox="1">
            <a:spLocks noGrp="1"/>
          </p:cNvSpPr>
          <p:nvPr>
            <p:ph type="body" idx="1"/>
          </p:nvPr>
        </p:nvSpPr>
        <p:spPr>
          <a:xfrm>
            <a:off x="223268" y="1522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pt-BR" b="1" i="0" u="none"/>
              <a:t>Dicas e truques</a:t>
            </a:r>
            <a:endParaRPr b="1"/>
          </a:p>
        </p:txBody>
      </p:sp>
      <p:sp>
        <p:nvSpPr>
          <p:cNvPr id="1486" name="Google Shape;1486;p13"/>
          <p:cNvSpPr txBox="1">
            <a:spLocks noGrp="1"/>
          </p:cNvSpPr>
          <p:nvPr>
            <p:ph type="body" idx="2"/>
          </p:nvPr>
        </p:nvSpPr>
        <p:spPr>
          <a:xfrm>
            <a:off x="207817" y="764208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pt-BR" b="0" i="0" u="none"/>
              <a:t>Escolha uma palavra que seu filho/sua filha: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pt-BR" b="0" i="0" u="none"/>
              <a:t>verá novamente</a:t>
            </a:r>
            <a:endParaRPr/>
          </a:p>
          <a:p>
            <a:pPr marL="4572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pt-BR" b="0" i="0" u="none"/>
              <a:t>tem dificuldade para ler</a:t>
            </a:r>
            <a:endParaRPr/>
          </a:p>
          <a:p>
            <a:pPr marL="4572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pt-BR" b="0" i="0" u="none"/>
              <a:t>não sabe o significado</a:t>
            </a:r>
            <a:endParaRPr/>
          </a:p>
          <a:p>
            <a:pPr marL="4572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pt-BR" b="0" i="0" u="none"/>
              <a:t>sobre a qual queira falar!</a:t>
            </a:r>
            <a:endParaRPr/>
          </a:p>
        </p:txBody>
      </p:sp>
      <p:sp>
        <p:nvSpPr>
          <p:cNvPr id="1487" name="Google Shape;1487;p13"/>
          <p:cNvSpPr txBox="1">
            <a:spLocks noGrp="1"/>
          </p:cNvSpPr>
          <p:nvPr>
            <p:ph type="body" idx="4"/>
          </p:nvPr>
        </p:nvSpPr>
        <p:spPr>
          <a:xfrm rot="-2153482">
            <a:off x="3776670" y="2370816"/>
            <a:ext cx="2666609" cy="173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pt-BR" b="1" i="0" u="none"/>
              <a:t>Adulto: </a:t>
            </a:r>
            <a:r>
              <a:rPr lang="pt-BR" b="0" i="0" u="none"/>
              <a:t>Essa palavra pode funcionar.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488" name="Google Shape;1488;p13"/>
          <p:cNvSpPr txBox="1">
            <a:spLocks noGrp="1"/>
          </p:cNvSpPr>
          <p:nvPr>
            <p:ph type="body" idx="5"/>
          </p:nvPr>
        </p:nvSpPr>
        <p:spPr>
          <a:xfrm rot="860652">
            <a:off x="8839801" y="2363620"/>
            <a:ext cx="3167755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pt-BR" b="1" i="0" u="none">
                <a:solidFill>
                  <a:srgbClr val="006FB6"/>
                </a:solidFill>
              </a:rPr>
              <a:t>Criança: </a:t>
            </a:r>
            <a:r>
              <a:rPr lang="pt-BR" b="0" u="none">
                <a:solidFill>
                  <a:srgbClr val="006FB6"/>
                </a:solidFill>
              </a:rPr>
              <a:t>“The </a:t>
            </a:r>
            <a:r>
              <a:rPr lang="pt-BR" b="0" u="sng">
                <a:solidFill>
                  <a:srgbClr val="006FB6"/>
                </a:solidFill>
              </a:rPr>
              <a:t>pesky </a:t>
            </a:r>
            <a:r>
              <a:rPr lang="pt-BR" b="0" u="none">
                <a:solidFill>
                  <a:srgbClr val="006FB6"/>
                </a:solidFill>
              </a:rPr>
              <a:t>mosquito buzzed around her head.”</a:t>
            </a:r>
            <a:endParaRPr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pt-BR" sz="4800" b="1" i="0" u="none">
                <a:solidFill>
                  <a:srgbClr val="006FB6"/>
                </a:solidFill>
              </a:rPr>
              <a:t>Pense em dois sinônimos</a:t>
            </a:r>
            <a:endParaRPr/>
          </a:p>
        </p:txBody>
      </p:sp>
      <p:pic>
        <p:nvPicPr>
          <p:cNvPr id="1494" name="Google Shape;1494;p14" descr="A picture containing person, child, laptop, indoor&#10;&#10;Description generated with very high confiden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295" r="4296"/>
          <a:stretch/>
        </p:blipFill>
        <p:spPr>
          <a:xfrm>
            <a:off x="8897257" y="1586830"/>
            <a:ext cx="3120575" cy="2564254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495" name="Google Shape;1495;p14"/>
          <p:cNvSpPr txBox="1">
            <a:spLocks noGrp="1"/>
          </p:cNvSpPr>
          <p:nvPr>
            <p:ph type="body" idx="1"/>
          </p:nvPr>
        </p:nvSpPr>
        <p:spPr>
          <a:xfrm>
            <a:off x="8995417" y="4255741"/>
            <a:ext cx="2817600" cy="23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637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</a:pPr>
            <a:endParaRPr sz="3200" b="1"/>
          </a:p>
          <a:p>
            <a:pPr marL="14287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endParaRPr/>
          </a:p>
        </p:txBody>
      </p:sp>
      <p:sp>
        <p:nvSpPr>
          <p:cNvPr id="1496" name="Google Shape;1496;p14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pt-BR" b="0" i="0" u="none">
                <a:latin typeface="Calibri"/>
                <a:ea typeface="Calibri"/>
                <a:cs typeface="Calibri"/>
                <a:sym typeface="Calibri"/>
              </a:rPr>
              <a:t>“Qual seria outra maneira de dizer ___?”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pt-BR" b="0" i="0" u="none">
                <a:latin typeface="Calibri"/>
                <a:ea typeface="Calibri"/>
                <a:cs typeface="Calibri"/>
                <a:sym typeface="Calibri"/>
              </a:rPr>
              <a:t>“Que outras palavras significam algo semelhante a ________?”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39370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pt-BR" b="0" i="0" u="none">
                <a:latin typeface="Calibri"/>
                <a:ea typeface="Calibri"/>
                <a:cs typeface="Calibri"/>
                <a:sym typeface="Calibri"/>
              </a:rPr>
              <a:t>“Como você diria isso em [outro idioma]?”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39370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pt-BR" b="0" i="0" u="none">
                <a:latin typeface="Calibri"/>
                <a:ea typeface="Calibri"/>
                <a:cs typeface="Calibri"/>
                <a:sym typeface="Calibri"/>
              </a:rPr>
              <a:t>“A palavra que você pensou é diferente da que está no texto?”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826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7" name="Google Shape;1497;p14"/>
          <p:cNvPicPr preferRelativeResize="0"/>
          <p:nvPr/>
        </p:nvPicPr>
        <p:blipFill rotWithShape="1">
          <a:blip r:embed="rId4">
            <a:alphaModFix/>
          </a:blip>
          <a:srcRect t="-1666"/>
          <a:stretch/>
        </p:blipFill>
        <p:spPr>
          <a:xfrm>
            <a:off x="10118313" y="47558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Macintosh PowerPoint</Application>
  <PresentationFormat>Widescreen</PresentationFormat>
  <Paragraphs>99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Calibri</vt:lpstr>
      <vt:lpstr>Permanent Marker</vt:lpstr>
      <vt:lpstr>Noto Sans Symbols</vt:lpstr>
      <vt:lpstr>Arial</vt:lpstr>
      <vt:lpstr>1_Custom Design</vt:lpstr>
      <vt:lpstr>2_Custom Design</vt:lpstr>
      <vt:lpstr>Title Slides</vt:lpstr>
      <vt:lpstr>1_Main Slides</vt:lpstr>
      <vt:lpstr>Right Side Bar Slides</vt:lpstr>
      <vt:lpstr>Custom Design</vt:lpstr>
      <vt:lpstr>Left Sidebar Slides</vt:lpstr>
      <vt:lpstr>Main Slides</vt:lpstr>
      <vt:lpstr>1_Right Side Bar Slides</vt:lpstr>
      <vt:lpstr>Custom Design</vt:lpstr>
      <vt:lpstr>Left Sidebar Slides</vt:lpstr>
      <vt:lpstr>Workshop guide</vt:lpstr>
      <vt:lpstr>Qual seria outra palavra para dizer ___? </vt:lpstr>
      <vt:lpstr>Programação</vt:lpstr>
      <vt:lpstr>Pesquisa de confiança familiar</vt:lpstr>
      <vt:lpstr>Orientações para o workshop</vt:lpstr>
      <vt:lpstr>Qual seria outra palavra  para dizer ___? </vt:lpstr>
      <vt:lpstr>Verificação em termos de alfabetização</vt:lpstr>
      <vt:lpstr>Escolha uma palavra </vt:lpstr>
      <vt:lpstr>Pense em dois sinônimos</vt:lpstr>
      <vt:lpstr>Pense em um antônimo</vt:lpstr>
      <vt:lpstr>Leitura = conversação (K-1)</vt:lpstr>
      <vt:lpstr>Leitura = conversação (2-3)</vt:lpstr>
      <vt:lpstr>Família Multilíngue</vt:lpstr>
      <vt:lpstr>Hora da prática</vt:lpstr>
      <vt:lpstr>Refletir  </vt:lpstr>
      <vt:lpstr>Feedback, por favor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  <cp:lastModifiedBy>e.howard@springboardcollaborative.org</cp:lastModifiedBy>
  <cp:revision>1</cp:revision>
  <dcterms:modified xsi:type="dcterms:W3CDTF">2025-02-07T18:30:13Z</dcterms:modified>
</cp:coreProperties>
</file>