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7" r:id="rId11"/>
    <p:sldMasterId id="2147483723" r:id="rId12"/>
    <p:sldMasterId id="2147483738" r:id="rId13"/>
    <p:sldMasterId id="214748374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hVbjUQQ1d+u+8NwBqUaTcTHxoC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5" name="Google Shape;144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6:notes"/>
          <p:cNvSpPr/>
          <p:nvPr>
            <p:ph idx="2" type="sldImg"/>
          </p:nvPr>
        </p:nvSpPr>
        <p:spPr>
          <a:xfrm>
            <a:off x="3533775" y="8413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6" name="Google Shape;1546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5" name="Google Shape;1555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4" name="Google Shape;1564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9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3" name="Google Shape;1573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2" name="Google Shape;1582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2" name="Google Shape;1592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1dc98281597_0_15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1" name="Google Shape;1601;g1dc98281597_0_15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0" name="Google Shape;1610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2cb0db8f2cd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4" name="Google Shape;1624;g2cb0db8f2cd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2" name="Google Shape;1632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7" name="Google Shape;145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3" name="Google Shape;1473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0" name="Google Shape;1490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4" name="Google Shape;1504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7" name="Google Shape;1517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6" name="Google Shape;152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6" name="Google Shape;1536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png"/><Relationship Id="rId3" Type="http://schemas.openxmlformats.org/officeDocument/2006/relationships/image" Target="../media/image2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4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3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3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9.jp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41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41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9.jp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36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36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29.jp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41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5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5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5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6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6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7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9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66" name="Google Shape;666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4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5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Google Shape;682;p52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83" name="Google Shape;683;p5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5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7" name="Google Shape;6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2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2"/>
          <p:cNvSpPr/>
          <p:nvPr>
            <p:ph idx="5" type="pic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6" name="Google Shape;696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9" name="Google Shape;69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03" name="Google Shape;703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04" name="Google Shape;704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4" name="Google Shape;714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31" name="Google Shape;731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4" name="Google Shape;73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5" name="Google Shape;73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0" name="Google Shape;74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9" name="Google Shape;74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2" name="Google Shape;75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3" name="Google Shape;75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8" name="Google Shape;758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0" name="Google Shape;76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7" name="Google Shape;767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0" name="Google Shape;77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Google Shape;771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2_Custom Layout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4" name="Google Shape;784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3" name="Google Shape;793;p51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51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Google Shape;795;p51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Google Shape;796;p51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5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5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5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5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5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5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5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55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Google Shape;820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2" name="Google Shape;82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3" name="Google Shape;82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7" name="Google Shape;82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8" name="Google Shape;82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0" name="Google Shape;83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1" name="Google Shape;84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7" name="Google Shape;84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9" name="Google Shape;84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6" name="Google Shape;8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4" name="Google Shape;87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0" name="Google Shape;88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6" name="Google Shape;89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4" name="Google Shape;90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7" name="Google Shape;90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4" name="Google Shape;91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6" name="Google Shape;916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24" name="Google Shape;92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4" name="Google Shape;93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45" name="Google Shape;94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6" name="Google Shape;946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1" name="Google Shape;951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8" name="Google Shape;95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7" name="Google Shape;97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0" name="Google Shape;98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2" name="Google Shape;982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6" name="Google Shape;986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8" name="Google Shape;99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9" name="Google Shape;999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2" name="Google Shape;100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6" name="Google Shape;1016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9" name="Google Shape;1029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3" name="Google Shape;103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6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p6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6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6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6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6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6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6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6" name="Google Shape;1046;p6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6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8" name="Google Shape;104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2" name="Google Shape;105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6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6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6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1" name="Google Shape;1061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5" name="Google Shape;106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1" name="Google Shape;1071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5" name="Google Shape;1075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5" name="Google Shape;108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9" name="Google Shape;1089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7" name="Google Shape;1097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4" name="Google Shape;110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3" name="Google Shape;1113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6" name="Google Shape;1116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7" name="Google Shape;1137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1" name="Google Shape;114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5" name="Google Shape;1145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9" name="Google Shape;1159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69" name="Google Shape;1169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2" name="Google Shape;1172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3" name="Google Shape;1173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5" name="Google Shape;1185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7" name="Google Shape;1187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8" name="Google Shape;1188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6" name="Google Shape;1196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8" name="Google Shape;1198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3" name="Google Shape;1203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4" name="Google Shape;1204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5" name="Google Shape;1205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8" name="Google Shape;1208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1" name="Google Shape;1211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2" name="Google Shape;1212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6" name="Google Shape;1216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dc98281597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4" name="Google Shape;1224;g1dc98281597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g1dc98281597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c98281597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c98281597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c98281597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1dc98281597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g1dc98281597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1dc98281597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g1dc98281597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g1dc98281597_0_16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8281597_0_16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8281597_0_16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8281597_0_16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8281597_0_1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8281597_0_1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8281597_0_16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8281597_0_1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dc98281597_0_18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g1dc98281597_0_1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c98281597_0_18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dc98281597_0_1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6" name="Google Shape;1246;g1dc98281597_0_18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7" name="Google Shape;1247;g1dc98281597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g1dc98281597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dc98281597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c98281597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c98281597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g1dc98281597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3" name="Google Shape;1253;g1dc98281597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g1dc98281597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g1dc98281597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dc98281597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dc98281597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g1dc98281597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dc98281597_0_2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c98281597_0_20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dc98281597_0_2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3" name="Google Shape;1263;g1dc98281597_0_20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4" name="Google Shape;1264;g1dc98281597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5" name="Google Shape;1265;g1dc98281597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c98281597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c98281597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1dc98281597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g1dc98281597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0" name="Google Shape;1270;g1dc98281597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g1dc98281597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2" name="Google Shape;1272;g1dc98281597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dc98281597_0_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8281597_0_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1dc98281597_0_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76" name="Google Shape;1276;g1dc98281597_0_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dc98281597_0_2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1dc98281597_0_2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1dc98281597_0_2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1dc98281597_0_2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dc98281597_0_2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1dc98281597_0_2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1dc98281597_0_2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1dc98281597_0_2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1dc98281597_0_2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7" name="Google Shape;1287;g1dc98281597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8" name="Google Shape;1288;g1dc98281597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1dc98281597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1dc98281597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dc98281597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1dc98281597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g1dc98281597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1dc98281597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g1dc98281597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dc98281597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8" name="Google Shape;1298;g1dc98281597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99" name="Google Shape;1299;g1dc98281597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0" name="Google Shape;1300;g1dc98281597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dc98281597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1dc98281597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1dc98281597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1dc98281597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5" name="Google Shape;1305;g1dc98281597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6" name="Google Shape;1306;g1dc98281597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1dc98281597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g1dc98281597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09" name="Google Shape;1309;g1dc98281597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1dc98281597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dc98281597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1dc98281597_0_23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8281597_0_23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8281597_0_23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g1dc98281597_0_23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Google Shape;1317;g1dc98281597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g1dc98281597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9" name="Google Shape;1319;g1dc98281597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0" name="Google Shape;1320;g1dc98281597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dc98281597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1dc98281597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1dc98281597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dc98281597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g1dc98281597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1dc98281597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g1dc98281597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28" name="Google Shape;1328;g1dc98281597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g1dc98281597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dc98281597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1dc98281597_0_25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c98281597_0_25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1dc98281597_0_25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dc98281597_0_27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g1dc98281597_0_27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1dc98281597_0_27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38" name="Google Shape;1338;g1dc98281597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39" name="Google Shape;1339;g1dc98281597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0" name="Google Shape;1340;g1dc98281597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b0db8f2cd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8" name="Google Shape;1348;g2cb0db8f2cd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2cb0db8f2cd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g2cb0db8f2cd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g2cb0db8f2cd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g2cb0db8f2cd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2cb0db8f2cd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2cb0db8f2cd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2cb0db8f2cd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cb0db8f2cd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g2cb0db8f2cd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cb0db8f2cd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g2cb0db8f2cd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2cb0db8f2cd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2" name="Google Shape;1362;g2cb0db8f2cd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b0db8f2cd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b0db8f2cd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b0db8f2cd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6" name="Google Shape;1366;g2cb0db8f2cd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2cb0db8f2cd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cb0db8f2cd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9" name="Google Shape;1369;g2cb0db8f2cd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70" name="Google Shape;1370;g2cb0db8f2cd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2cb0db8f2cd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g2cb0db8f2cd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2cb0db8f2cd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g2cb0db8f2cd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cb0db8f2cd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g2cb0db8f2cd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2cb0db8f2cd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2cb0db8f2cd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80" name="Google Shape;1380;g2cb0db8f2cd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2cb0db8f2cd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2cb0db8f2cd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3" name="Google Shape;1383;g2cb0db8f2cd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4" name="Google Shape;1384;g2cb0db8f2cd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b0db8f2cd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b0db8f2cd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g2cb0db8f2cd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2cb0db8f2cd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2cb0db8f2cd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2cb0db8f2cd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cb0db8f2cd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g2cb0db8f2cd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2cb0db8f2cd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2cb0db8f2cd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b0db8f2cd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7" name="Google Shape;1397;g2cb0db8f2cd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g2cb0db8f2cd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9" name="Google Shape;1399;g2cb0db8f2cd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0" name="Google Shape;1400;g2cb0db8f2cd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1" name="Google Shape;1401;g2cb0db8f2cd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2cb0db8f2cd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g2cb0db8f2cd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cb0db8f2cd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6" name="Google Shape;1406;g2cb0db8f2cd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7" name="Google Shape;1407;g2cb0db8f2cd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2cb0db8f2cd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2cb0db8f2cd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0" name="Google Shape;1410;g2cb0db8f2cd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2cb0db8f2cd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2cb0db8f2cd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cb0db8f2cd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5" name="Google Shape;1415;g2cb0db8f2cd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2cb0db8f2cd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2cb0db8f2cd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2cb0db8f2cd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9" name="Google Shape;1419;g2cb0db8f2cd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2cb0db8f2cd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g2cb0db8f2cd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2cb0db8f2cd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4" name="Google Shape;1424;g2cb0db8f2cd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2cb0db8f2cd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cb0db8f2cd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2cb0db8f2cd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2cb0db8f2cd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g2cb0db8f2cd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2cb0db8f2cd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cb0db8f2cd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3" name="Google Shape;1433;g2cb0db8f2cd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2cb0db8f2cd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cb0db8f2cd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6" name="Google Shape;1436;g2cb0db8f2cd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7" name="Google Shape;1437;g2cb0db8f2cd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8" name="Google Shape;1438;g2cb0db8f2cd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2cb0db8f2cd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g2cb0db8f2cd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2cb0db8f2cd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g2cb0db8f2cd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1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theme" Target="../theme/theme12.xml"/><Relationship Id="rId1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dc98281597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0" name="Google Shape;1220;g1dc98281597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g1dc98281597_0_1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cb0db8f2cd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3" name="Google Shape;1343;g2cb0db8f2cd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2cb0db8f2cd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g2cb0db8f2cd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9" name="Google Shape;77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0" name="Google Shape;78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4" name="Google Shape;1024;p5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5" name="Google Shape;1025;p5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6" name="Google Shape;1026;p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6.png"/><Relationship Id="rId4" Type="http://schemas.openxmlformats.org/officeDocument/2006/relationships/image" Target="../media/image9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2.jpg"/><Relationship Id="rId4" Type="http://schemas.openxmlformats.org/officeDocument/2006/relationships/image" Target="../media/image71.jpg"/><Relationship Id="rId5" Type="http://schemas.openxmlformats.org/officeDocument/2006/relationships/image" Target="../media/image70.jpg"/><Relationship Id="rId6" Type="http://schemas.openxmlformats.org/officeDocument/2006/relationships/image" Target="../media/image74.jpg"/><Relationship Id="rId7" Type="http://schemas.openxmlformats.org/officeDocument/2006/relationships/image" Target="../media/image9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7.png"/><Relationship Id="rId4" Type="http://schemas.openxmlformats.org/officeDocument/2006/relationships/image" Target="../media/image76.png"/><Relationship Id="rId5" Type="http://schemas.openxmlformats.org/officeDocument/2006/relationships/image" Target="../media/image78.png"/><Relationship Id="rId6" Type="http://schemas.openxmlformats.org/officeDocument/2006/relationships/image" Target="../media/image8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448" name="Google Shape;144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What if we add… ?</a:t>
            </a:r>
            <a:endParaRPr/>
          </a:p>
        </p:txBody>
      </p:sp>
      <p:sp>
        <p:nvSpPr>
          <p:cNvPr id="1449" name="Google Shape;144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39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Read notes to prepare.See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zh-TW" sz="4800">
                <a:latin typeface="Calibri"/>
                <a:ea typeface="Calibri"/>
                <a:cs typeface="Calibri"/>
                <a:sym typeface="Calibri"/>
              </a:rPr>
              <a:t>加上或去除後綴和前綴</a:t>
            </a:r>
            <a:endParaRPr/>
          </a:p>
        </p:txBody>
      </p:sp>
      <p:sp>
        <p:nvSpPr>
          <p:cNvPr id="1549" name="Google Shape;1549;p16"/>
          <p:cNvSpPr txBox="1"/>
          <p:nvPr>
            <p:ph idx="1" type="body"/>
          </p:nvPr>
        </p:nvSpPr>
        <p:spPr>
          <a:xfrm>
            <a:off x="404917" y="1743602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成人：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「讓我們加上後綴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『-able』會變成什麼單詞？」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「『washable』的意思是什麼？-able 會如何改變『wash』這個單詞？」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16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51" name="Google Shape;1551;p16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孩子：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「Wash-able。」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「這意味著你可以洗它。比如，my shirt is washable。它將動詞變為描述詞。」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2" name="Google Shape;1552;p16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zh-TW" sz="4800">
                <a:latin typeface="Calibri"/>
                <a:ea typeface="Calibri"/>
                <a:cs typeface="Calibri"/>
                <a:sym typeface="Calibri"/>
              </a:rPr>
              <a:t>加上或去除後綴和前綴</a:t>
            </a:r>
            <a:endParaRPr/>
          </a:p>
        </p:txBody>
      </p:sp>
      <p:sp>
        <p:nvSpPr>
          <p:cNvPr id="1558" name="Google Shape;1558;p17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成人：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「讓我們加上後綴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『-ness』。會變成什麼單詞？」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「這是一個無意義單詞，但『washness』</a:t>
            </a:r>
            <a:r>
              <a:rPr lang="zh-TW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可能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是什麼意思？」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17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60" name="Google Shape;1560;p17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孩子：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「Wash-ness。」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「這是一個名詞。例如，the washness of the shirt was well done。」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1" name="Google Shape;1561;p17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zh-TW" sz="4800">
                <a:latin typeface="Calibri"/>
                <a:ea typeface="Calibri"/>
                <a:cs typeface="Calibri"/>
                <a:sym typeface="Calibri"/>
              </a:rPr>
              <a:t>加上或去除後綴和前綴</a:t>
            </a:r>
            <a:endParaRPr/>
          </a:p>
        </p:txBody>
      </p:sp>
      <p:sp>
        <p:nvSpPr>
          <p:cNvPr id="1567" name="Google Shape;1567;p18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成人：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「這有一個後綴，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『-ly』。如果我們把它去除，會變成什麼單詞？」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「『happy』和『happily』有何不同？」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1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happily</a:t>
            </a:r>
            <a:endParaRPr/>
          </a:p>
        </p:txBody>
      </p:sp>
      <p:sp>
        <p:nvSpPr>
          <p:cNvPr id="1569" name="Google Shape;1569;p18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孩子：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「Happy。」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「『Happily』描述</a:t>
            </a:r>
            <a:r>
              <a:rPr lang="zh-TW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了角色的說話方式。『Happy』是形容詞，形容了角色的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感受。」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0" name="Google Shape;1570;p18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zh-TW" sz="4400">
                <a:solidFill>
                  <a:srgbClr val="006FB6"/>
                </a:solidFill>
              </a:rPr>
              <a:t>練習一下！</a:t>
            </a:r>
            <a:endParaRPr/>
          </a:p>
        </p:txBody>
      </p:sp>
      <p:sp>
        <p:nvSpPr>
          <p:cNvPr id="1576" name="Google Shape;1576;p19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指導您的孩子添加前綴和後綴。</a:t>
            </a:r>
            <a:endParaRPr/>
          </a:p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19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run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sadly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discomfort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true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exhale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eat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play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readable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19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如果我們在……上加上或去除前綴和/或後綴會如何？</a:t>
            </a:r>
            <a:endParaRPr/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這個新單詞是什麼意思？您是怎麼知道的？</a:t>
            </a:r>
            <a:endParaRPr/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您能在一個句子中使用這個單詞嗎？</a:t>
            </a:r>
            <a:endParaRPr/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和原來的單詞有什麼區別？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a imagen con un muchacho, niño, joven  Descripción generada con muchísima confianza" id="1579" name="Google Shape;1579;p19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17846" r="17839" t="0"/>
          <a:stretch/>
        </p:blipFill>
        <p:spPr>
          <a:xfrm>
            <a:off x="478983" y="3499292"/>
            <a:ext cx="2514600" cy="2935225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585" name="Google Shape;1585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如果我們在詞尾加上 -s 會如何？</a:t>
            </a:r>
            <a:endParaRPr/>
          </a:p>
        </p:txBody>
      </p:sp>
      <p:sp>
        <p:nvSpPr>
          <p:cNvPr id="1586" name="Google Shape;1586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79" lvl="0" marL="23368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/>
              <a:t>您可以在這個詞字的開頭添加什麼前綴？</a:t>
            </a:r>
            <a:endParaRPr/>
          </a:p>
        </p:txBody>
      </p:sp>
      <p:sp>
        <p:nvSpPr>
          <p:cNvPr id="1587" name="Google Shape;1587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您能根據單詞的開頭或結尾理解單詞的意思嗎？</a:t>
            </a:r>
            <a:endParaRPr/>
          </a:p>
        </p:txBody>
      </p:sp>
      <p:sp>
        <p:nvSpPr>
          <p:cNvPr id="1588" name="Google Shape;1588;p2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如果您加上___會如何？這個新單詞是什麼意思？</a:t>
            </a:r>
            <a:endParaRPr/>
          </a:p>
        </p:txBody>
      </p:sp>
      <p:pic>
        <p:nvPicPr>
          <p:cNvPr id="1589" name="Google Shape;1589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595" name="Google Shape;1595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您加上前綴或後綴後，單詞的含義有何變化？</a:t>
            </a:r>
            <a:endParaRPr/>
          </a:p>
        </p:txBody>
      </p:sp>
      <p:sp>
        <p:nvSpPr>
          <p:cNvPr id="1596" name="Google Shape;1596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您可以給這個單詞加什麼後綴？它現在的意思是什麼？</a:t>
            </a:r>
            <a:endParaRPr/>
          </a:p>
        </p:txBody>
      </p:sp>
      <p:sp>
        <p:nvSpPr>
          <p:cNvPr id="1597" name="Google Shape;1597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445" lvl="0" marL="23304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您創造出了一個無意義單詞！它會有什麼含義？您是怎麼知道的？</a:t>
            </a:r>
            <a:endParaRPr/>
          </a:p>
        </p:txBody>
      </p:sp>
      <p:pic>
        <p:nvPicPr>
          <p:cNvPr id="1598" name="Google Shape;15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1dc98281597_0_1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多語言家庭</a:t>
            </a:r>
            <a:endParaRPr/>
          </a:p>
        </p:txBody>
      </p:sp>
      <p:sp>
        <p:nvSpPr>
          <p:cNvPr id="1604" name="Google Shape;1604;g1dc98281597_0_151"/>
          <p:cNvSpPr txBox="1"/>
          <p:nvPr>
            <p:ph idx="1" type="body"/>
          </p:nvPr>
        </p:nvSpPr>
        <p:spPr>
          <a:xfrm>
            <a:off x="4588042" y="17788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使用指南來複習英語中使用的標點符號</a:t>
            </a:r>
            <a:r>
              <a:rPr lang="zh-TW" sz="2800"/>
              <a:t> </a:t>
            </a:r>
            <a:endParaRPr sz="2800"/>
          </a:p>
        </p:txBody>
      </p:sp>
      <p:sp>
        <p:nvSpPr>
          <p:cNvPr id="1605" name="Google Shape;1605;g1dc98281597_0_151"/>
          <p:cNvSpPr txBox="1"/>
          <p:nvPr>
            <p:ph idx="2" type="body"/>
          </p:nvPr>
        </p:nvSpPr>
        <p:spPr>
          <a:xfrm>
            <a:off x="4588042" y="3257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2800">
                <a:latin typeface="Calibri"/>
                <a:ea typeface="Calibri"/>
                <a:cs typeface="Calibri"/>
                <a:sym typeface="Calibri"/>
              </a:rPr>
              <a:t>嘗試用英語模擬此策略</a:t>
            </a:r>
            <a:r>
              <a:rPr lang="zh-TW" sz="2800"/>
              <a:t> </a:t>
            </a:r>
            <a:endParaRPr sz="2800"/>
          </a:p>
        </p:txBody>
      </p:sp>
      <p:pic>
        <p:nvPicPr>
          <p:cNvPr id="1606" name="Google Shape;1606;g1dc98281597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925" y="3419649"/>
            <a:ext cx="754100" cy="9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" name="Google Shape;1607;g1dc98281597_0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0738" y="1925375"/>
            <a:ext cx="1148275" cy="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613" name="Google Shape;1613;p2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選一個單詞。</a:t>
            </a:r>
            <a:endParaRPr/>
          </a:p>
        </p:txBody>
      </p:sp>
      <p:sp>
        <p:nvSpPr>
          <p:cNvPr id="1614" name="Google Shape;1614;p22"/>
          <p:cNvSpPr txBox="1"/>
          <p:nvPr>
            <p:ph idx="2" type="body"/>
          </p:nvPr>
        </p:nvSpPr>
        <p:spPr>
          <a:xfrm>
            <a:off x="1628000" y="2592251"/>
            <a:ext cx="33939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加上和/或去除後綴和前綴。 </a:t>
            </a:r>
            <a:endParaRPr/>
          </a:p>
        </p:txBody>
      </p:sp>
      <p:sp>
        <p:nvSpPr>
          <p:cNvPr id="1615" name="Google Shape;1615;p22"/>
          <p:cNvSpPr txBox="1"/>
          <p:nvPr>
            <p:ph idx="3" type="body"/>
          </p:nvPr>
        </p:nvSpPr>
        <p:spPr>
          <a:xfrm>
            <a:off x="1655384" y="428012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討論單詞會如何變化。 </a:t>
            </a:r>
            <a:endParaRPr/>
          </a:p>
        </p:txBody>
      </p:sp>
      <p:sp>
        <p:nvSpPr>
          <p:cNvPr id="1616" name="Google Shape;161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1</a:t>
            </a:r>
            <a:endParaRPr/>
          </a:p>
        </p:txBody>
      </p:sp>
      <p:sp>
        <p:nvSpPr>
          <p:cNvPr id="1617" name="Google Shape;1617;p22"/>
          <p:cNvSpPr txBox="1"/>
          <p:nvPr>
            <p:ph idx="5" type="body"/>
          </p:nvPr>
        </p:nvSpPr>
        <p:spPr>
          <a:xfrm>
            <a:off x="698497" y="42801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3</a:t>
            </a:r>
            <a:endParaRPr/>
          </a:p>
        </p:txBody>
      </p:sp>
      <p:sp>
        <p:nvSpPr>
          <p:cNvPr id="1618" name="Google Shape;1618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2</a:t>
            </a:r>
            <a:endParaRPr/>
          </a:p>
        </p:txBody>
      </p:sp>
      <p:sp>
        <p:nvSpPr>
          <p:cNvPr id="1619" name="Google Shape;1619;p22"/>
          <p:cNvSpPr txBox="1"/>
          <p:nvPr>
            <p:ph idx="13" type="body"/>
          </p:nvPr>
        </p:nvSpPr>
        <p:spPr>
          <a:xfrm>
            <a:off x="4539615" y="1420495"/>
            <a:ext cx="3330575" cy="194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620" name="Google Shape;1620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21" name="Google Shape;1621;p22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cb0db8f2cd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627" name="Google Shape;1627;g2cb0db8f2cd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628" name="Google Shape;1628;g2cb0db8f2cd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629" name="Google Shape;1629;g2cb0db8f2cd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635" name="Google Shape;1635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6" name="Google Shape;1636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37" name="Google Shape;1637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4400"/>
              <a:t>如果我們加上……？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460" name="Google Shape;1460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461" name="Google Shape;146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462" name="Google Shape;146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463" name="Google Shape;1463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464" name="Google Shape;146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8" name="Google Shape;146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9" name="Google Shape;1469;p5"/>
          <p:cNvSpPr txBox="1"/>
          <p:nvPr/>
        </p:nvSpPr>
        <p:spPr>
          <a:xfrm>
            <a:off x="9603910" y="3560980"/>
            <a:ext cx="1666070" cy="79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5"/>
          <p:cNvSpPr txBox="1"/>
          <p:nvPr/>
        </p:nvSpPr>
        <p:spPr>
          <a:xfrm>
            <a:off x="9745429" y="3392389"/>
            <a:ext cx="1383031" cy="10259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7" name="Google Shape;1477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8" name="Google Shape;1478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9" name="Google Shape;1479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480" name="Google Shape;1480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481" name="Google Shape;1481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482" name="Google Shape;1482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483" name="Google Shape;1483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484" name="Google Shape;14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5" name="Google Shape;14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6" name="Google Shape;148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7" name="Google Shape;148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如果我們加上___？</a:t>
            </a:r>
            <a:endParaRPr/>
          </a:p>
        </p:txBody>
      </p:sp>
      <p:sp>
        <p:nvSpPr>
          <p:cNvPr id="1493" name="Google Shape;1493;p11"/>
          <p:cNvSpPr txBox="1"/>
          <p:nvPr>
            <p:ph idx="1" type="body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zh-TW"/>
              <a:t>閱讀策略就像工具箱中的工具。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94" name="Google Shape;1494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421241"/>
            <a:ext cx="2377500" cy="8978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Google Shape;1495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496" name="Google Shape;1496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497" name="Google Shape;1497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選一個單詞。</a:t>
            </a:r>
            <a:endParaRPr/>
          </a:p>
        </p:txBody>
      </p:sp>
      <p:sp>
        <p:nvSpPr>
          <p:cNvPr id="1498" name="Google Shape;1498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加上和/或去除後綴和前綴。</a:t>
            </a:r>
            <a:endParaRPr/>
          </a:p>
        </p:txBody>
      </p:sp>
      <p:sp>
        <p:nvSpPr>
          <p:cNvPr id="1499" name="Google Shape;1499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討論單詞會如何變化。 </a:t>
            </a:r>
            <a:endParaRPr/>
          </a:p>
        </p:txBody>
      </p:sp>
      <p:sp>
        <p:nvSpPr>
          <p:cNvPr id="1500" name="Google Shape;1500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01" name="Google Shape;1501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2"/>
          <p:cNvSpPr txBox="1"/>
          <p:nvPr>
            <p:ph idx="1" type="body"/>
          </p:nvPr>
        </p:nvSpPr>
        <p:spPr>
          <a:xfrm>
            <a:off x="4588042" y="143846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3000"/>
              <a:t>位於單詞開頭並且可以改變單詞含義的</a:t>
            </a:r>
            <a:r>
              <a:rPr lang="zh-TW" sz="3000">
                <a:solidFill>
                  <a:srgbClr val="2E75B5"/>
                </a:solidFill>
              </a:rPr>
              <a:t>單詞部分</a:t>
            </a:r>
            <a:endParaRPr sz="3000">
              <a:solidFill>
                <a:srgbClr val="2E75B5"/>
              </a:solidFill>
            </a:endParaRPr>
          </a:p>
        </p:txBody>
      </p:sp>
      <p:sp>
        <p:nvSpPr>
          <p:cNvPr id="1507" name="Google Shape;1507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3000"/>
              <a:t>位於單詞結尾並且可以改變單詞含義的</a:t>
            </a:r>
            <a:r>
              <a:rPr lang="zh-TW" sz="3000">
                <a:solidFill>
                  <a:srgbClr val="2E75B5"/>
                </a:solidFill>
              </a:rPr>
              <a:t>單詞部分</a:t>
            </a:r>
            <a:endParaRPr sz="3000">
              <a:solidFill>
                <a:srgbClr val="2E75B5"/>
              </a:solidFill>
            </a:endParaRPr>
          </a:p>
        </p:txBody>
      </p:sp>
      <p:sp>
        <p:nvSpPr>
          <p:cNvPr id="1508" name="Google Shape;1508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3000"/>
              <a:t>無意義的</a:t>
            </a:r>
            <a:r>
              <a:rPr lang="zh-TW" sz="3000">
                <a:solidFill>
                  <a:srgbClr val="2E75B5"/>
                </a:solidFill>
              </a:rPr>
              <a:t>編造的單詞，但和真實</a:t>
            </a:r>
            <a:r>
              <a:rPr lang="zh-TW" sz="3000"/>
              <a:t>的單詞有相同的發音模式</a:t>
            </a:r>
            <a:endParaRPr/>
          </a:p>
        </p:txBody>
      </p:sp>
      <p:sp>
        <p:nvSpPr>
          <p:cNvPr id="1509" name="Google Shape;1509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10" name="Google Shape;1510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zh-TW" sz="4000"/>
              <a:t>前綴</a:t>
            </a:r>
            <a:endParaRPr/>
          </a:p>
        </p:txBody>
      </p:sp>
      <p:sp>
        <p:nvSpPr>
          <p:cNvPr id="1511" name="Google Shape;1511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zh-TW" sz="4000"/>
              <a:t>後綴</a:t>
            </a:r>
            <a:endParaRPr/>
          </a:p>
        </p:txBody>
      </p:sp>
      <p:sp>
        <p:nvSpPr>
          <p:cNvPr id="1512" name="Google Shape;1512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 sz="4000"/>
              <a:t>無意義單詞</a:t>
            </a:r>
            <a:endParaRPr b="1" sz="4000"/>
          </a:p>
        </p:txBody>
      </p:sp>
      <p:sp>
        <p:nvSpPr>
          <p:cNvPr id="1513" name="Google Shape;1513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14" name="Google Shape;1514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zh-TW" sz="4400">
                <a:solidFill>
                  <a:srgbClr val="006FB6"/>
                </a:solidFill>
              </a:rPr>
              <a:t>選一個單詞</a:t>
            </a:r>
            <a:endParaRPr sz="4400">
              <a:solidFill>
                <a:srgbClr val="006FB6"/>
              </a:solidFill>
            </a:endParaRPr>
          </a:p>
        </p:txBody>
      </p:sp>
      <p:sp>
        <p:nvSpPr>
          <p:cNvPr id="1520" name="Google Shape;1520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小技巧和竅門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13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無需對每一個單詞都使用這個技巧！ 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選擇一個可以看到後綴或前綴的單詞。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選擇一個可以輕鬆添加的短單詞。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13"/>
          <p:cNvSpPr txBox="1"/>
          <p:nvPr>
            <p:ph idx="3" type="body"/>
          </p:nvPr>
        </p:nvSpPr>
        <p:spPr>
          <a:xfrm rot="-2153668">
            <a:off x="3737461" y="2098634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795" lvl="0" marL="23939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成人：</a:t>
            </a: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讓我們停下來玩玩這個單詞。</a:t>
            </a:r>
            <a:endParaRPr/>
          </a:p>
          <a:p>
            <a:pPr indent="-10795" lvl="0" marL="23939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1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795" lvl="0" marL="23939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孩子：</a:t>
            </a: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He will wash his clothes tonight.</a:t>
            </a:r>
            <a:endParaRPr/>
          </a:p>
          <a:p>
            <a:pPr indent="-10795" lvl="0" marL="23939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zh-TW" sz="5400">
                <a:latin typeface="Calibri"/>
                <a:ea typeface="Calibri"/>
                <a:cs typeface="Calibri"/>
                <a:sym typeface="Calibri"/>
              </a:rPr>
              <a:t>加上或去除後綴和前綴</a:t>
            </a:r>
            <a:endParaRPr/>
          </a:p>
        </p:txBody>
      </p:sp>
      <p:sp>
        <p:nvSpPr>
          <p:cNvPr id="1529" name="Google Shape;1529;p14"/>
          <p:cNvSpPr txBox="1"/>
          <p:nvPr>
            <p:ph idx="1" type="body"/>
          </p:nvPr>
        </p:nvSpPr>
        <p:spPr>
          <a:xfrm>
            <a:off x="404917" y="1743602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成人：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「讓我們添加前綴『pre-』！會變成什麼單詞？」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4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31" name="Google Shape;1531;p14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孩子：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「Prewash」</a:t>
            </a:r>
            <a:endParaRPr/>
          </a:p>
        </p:txBody>
      </p:sp>
      <p:sp>
        <p:nvSpPr>
          <p:cNvPr id="1532" name="Google Shape;1532;p14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33" name="Google Shape;1533;p14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1435750" y="376152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討論單字會如何變化</a:t>
            </a:r>
            <a:endParaRPr/>
          </a:p>
        </p:txBody>
      </p:sp>
      <p:sp>
        <p:nvSpPr>
          <p:cNvPr id="1539" name="Google Shape;1539;p15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成人：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「『prewash』的意思是什麼？您是怎麼知道的？」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「它和『wash』有什麼區別？」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15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41" name="Google Shape;1541;p15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孩子：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「這個單詞意味著在您使用它之前先清洗。『Pre-』的意思是之前。」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「Wash 沒有『Pre』，所以它不代表之前。它只意味著清洗它。」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15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43" name="Google Shape;1543;p15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2022-04-13T05:36:23Z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2DF4242C9213424B8D141FF7FB3D4977</vt:lpwstr>
  </property>
  <property fmtid="{D5CDD505-2E9C-101B-9397-08002B2CF9AE}" pid="3" name="KSOProductBuildVer">
    <vt:lpwstr>2052-11.1.0.11365</vt:lpwstr>
  </property>
</Properties>
</file>