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8" r:id="rId4"/>
    <p:sldMasterId id="2147483739" r:id="rId5"/>
    <p:sldMasterId id="2147483740" r:id="rId6"/>
    <p:sldMasterId id="2147483741" r:id="rId7"/>
    <p:sldMasterId id="2147483742" r:id="rId8"/>
    <p:sldMasterId id="2147483743" r:id="rId9"/>
    <p:sldMasterId id="2147483744" r:id="rId10"/>
    <p:sldMasterId id="2147483745" r:id="rId11"/>
    <p:sldMasterId id="2147483746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5" name="Google Shape;138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11:notes"/>
          <p:cNvSpPr/>
          <p:nvPr>
            <p:ph idx="2" type="sldImg"/>
          </p:nvPr>
        </p:nvSpPr>
        <p:spPr>
          <a:xfrm>
            <a:off x="3533775" y="8413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0" name="Google Shape;1480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2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9" name="Google Shape;148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8" name="Google Shape;1498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7" name="Google Shape;1507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6" name="Google Shape;1516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6" name="Google Shape;1526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17:notes"/>
          <p:cNvSpPr/>
          <p:nvPr>
            <p:ph idx="2" type="sldImg"/>
          </p:nvPr>
        </p:nvSpPr>
        <p:spPr>
          <a:xfrm>
            <a:off x="133350" y="106363"/>
            <a:ext cx="2073275" cy="11668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5" name="Google Shape;1535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4" name="Google Shape;1544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7" name="Google Shape;1557;p1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5" name="Google Shape;1565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2" name="Google Shape;1392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7" name="Google Shape;1397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1" name="Google Shape;1411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8" name="Google Shape;1428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1" name="Google Shape;1441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1" name="Google Shape;1461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0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0" name="Google Shape;1470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5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6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4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5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0.jp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3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30.jp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6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4.jpg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5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9.jp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7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5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Relationship Id="rId6" Type="http://schemas.openxmlformats.org/officeDocument/2006/relationships/image" Target="../media/image25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8.jp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7" name="Google Shape;117;p13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18" name="Google Shape;118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" name="Google Shape;119;p13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" name="Google Shape;120;p1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" name="Google Shape;121;p1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1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" name="Google Shape;124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6" name="Google Shape;126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3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29" name="Google Shape;12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32" name="Google Shape;132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3" name="Google Shape;133;p1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1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1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6" name="Google Shape;13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7" name="Google Shape;137;p1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8" name="Google Shape;138;p1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9" name="Google Shape;139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40" name="Google Shape;140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1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1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" name="Google Shape;1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1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9" name="Google Shape;169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1" name="Google Shape;1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73" name="Google Shape;173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4" name="Google Shape;18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" name="Google Shape;188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0" name="Google Shape;1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2" name="Google Shape;19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7" name="Google Shape;21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" name="Google Shape;220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" name="Google Shape;221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3" name="Google Shape;2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5" name="Google Shape;2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9" name="Google Shape;2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1" name="Google Shape;241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5" name="Google Shape;2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7" name="Google Shape;24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5" name="Google Shape;255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7" name="Google Shape;267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3" name="Google Shape;2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8" name="Google Shape;288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9" name="Google Shape;289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9" name="Google Shape;29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1" name="Google Shape;30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4" name="Google Shape;304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9" name="Google Shape;309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Google Shape;325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5" name="Google Shape;345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3" name="Google Shape;35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6" name="Google Shape;35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7" name="Google Shape;35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79" name="Google Shape;379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80" name="Google Shape;380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1" name="Google Shape;381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2" name="Google Shape;382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3" name="Google Shape;383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4" name="Google Shape;384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5" name="Google Shape;385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86" name="Google Shape;386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88" name="Google Shape;388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91" name="Google Shape;391;p31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392" name="Google Shape;392;p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3" name="Google Shape;393;p3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4" name="Google Shape;394;p3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5" name="Google Shape;395;p3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6" name="Google Shape;396;p3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7" name="Google Shape;397;p3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98" name="Google Shape;398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00" name="Google Shape;400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1" name="Google Shape;401;p3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3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3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3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3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6" name="Google Shape;406;p3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7" name="Google Shape;407;p3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8" name="Google Shape;408;p3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411" name="Google Shape;41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2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32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14" name="Google Shape;414;p32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415" name="Google Shape;41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16" name="Google Shape;416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7" name="Google Shape;417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8" name="Google Shape;418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9" name="Google Shape;419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0" name="Google Shape;420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21" name="Google Shape;421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23" name="Google Shape;423;p3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p32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32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p32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32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32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32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33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34" name="Google Shape;434;p33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435" name="Google Shape;435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6" name="Google Shape;436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7" name="Google Shape;437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8" name="Google Shape;438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9" name="Google Shape;439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1" name="Google Shape;441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3" name="Google Shape;443;p3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p33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33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33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33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4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34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34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55" name="Google Shape;45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56" name="Google Shape;45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7" name="Google Shape;45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8" name="Google Shape;45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1" name="Google Shape;46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2" name="Google Shape;46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4" name="Google Shape;46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5" name="Google Shape;465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5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35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1" name="Google Shape;471;p3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Google Shape;472;p35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3" name="Google Shape;473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74" name="Google Shape;474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5" name="Google Shape;475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6" name="Google Shape;476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7" name="Google Shape;477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8" name="Google Shape;478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9" name="Google Shape;479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80" name="Google Shape;480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82" name="Google Shape;482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3" name="Google Shape;483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86" name="Google Shape;486;p3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91" name="Google Shape;491;p36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92" name="Google Shape;492;p36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3" name="Google Shape;493;p3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01" name="Google Shape;501;p38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502" name="Google Shape;502;p38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3" name="Google Shape;503;p38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4" name="Google Shape;504;p38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5" name="Google Shape;505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6" name="Google Shape;506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8" name="Google Shape;508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9" name="Google Shape;509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39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39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23" name="Google Shape;523;p39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24" name="Google Shape;524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5" name="Google Shape;525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6" name="Google Shape;526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7" name="Google Shape;527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28" name="Google Shape;52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1" name="Google Shape;531;p39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34" name="Google Shape;534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535" name="Google Shape;535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36" name="Google Shape;536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7" name="Google Shape;537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8" name="Google Shape;538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39" name="Google Shape;53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0" name="Google Shape;540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41" name="Google Shape;541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2" name="Google Shape;542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1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49" name="Google Shape;549;p4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50" name="Google Shape;550;p4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1" name="Google Shape;551;p4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2" name="Google Shape;552;p4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53" name="Google Shape;553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4" name="Google Shape;55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7" name="Google Shape;557;p4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4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4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4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4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4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4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4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67" name="Google Shape;567;p4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4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69" name="Google Shape;569;p4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70" name="Google Shape;570;p42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71" name="Google Shape;571;p4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2" name="Google Shape;572;p4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3" name="Google Shape;573;p4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74" name="Google Shape;574;p4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75" name="Google Shape;575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4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4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4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4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4" name="Google Shape;584;p4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4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6" name="Google Shape;586;p4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7" name="Google Shape;58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8" name="Google Shape;58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4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44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44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44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44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01" name="Google Shape;601;p4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4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4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5" name="Google Shape;60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0" name="Google Shape;61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1" name="Google Shape;611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9" name="Google Shape;619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1" name="Google Shape;621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2" name="Google Shape;62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3" name="Google Shape;6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8" name="Google Shape;628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2" name="Google Shape;632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8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37" name="Google Shape;637;p4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4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9" name="Google Shape;63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0" name="Google Shape;64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4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2" name="Google Shape;64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48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48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48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8" name="Google Shape;648;p49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9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0" name="Google Shape;650;p4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1" name="Google Shape;651;p49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2" name="Google Shape;652;p49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9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4" name="Google Shape;65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5" name="Google Shape;65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49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9" name="Google Shape;659;p49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49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49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49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49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49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Google Shape;666;p49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7" name="Google Shape;667;p49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49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50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50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50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0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9" name="Google Shape;679;p50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5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52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52"/>
          <p:cNvSpPr txBox="1"/>
          <p:nvPr>
            <p:ph idx="2" type="body"/>
          </p:nvPr>
        </p:nvSpPr>
        <p:spPr>
          <a:xfrm>
            <a:off x="138544" y="1343824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90" name="Google Shape;690;p52"/>
          <p:cNvGrpSpPr/>
          <p:nvPr/>
        </p:nvGrpSpPr>
        <p:grpSpPr>
          <a:xfrm flipH="1">
            <a:off x="328818" y="6196177"/>
            <a:ext cx="8086609" cy="626185"/>
            <a:chOff x="3847875" y="6196177"/>
            <a:chExt cx="8086609" cy="626185"/>
          </a:xfrm>
        </p:grpSpPr>
        <p:cxnSp>
          <p:nvCxnSpPr>
            <p:cNvPr id="691" name="Google Shape;691;p5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2" name="Google Shape;692;p5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3" name="Google Shape;693;p5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4" name="Google Shape;694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695" name="Google Shape;695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person, indoor, table&#10;&#10;Description generated with very high confidence" id="698" name="Google Shape;698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0942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99" name="Google Shape;699;p52"/>
          <p:cNvSpPr/>
          <p:nvPr/>
        </p:nvSpPr>
        <p:spPr>
          <a:xfrm rot="949803">
            <a:off x="5030401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0" name="Google Shape;700;p52"/>
          <p:cNvSpPr/>
          <p:nvPr/>
        </p:nvSpPr>
        <p:spPr>
          <a:xfrm flipH="1" rot="-2036003">
            <a:off x="-64571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1" name="Google Shape;701;p52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2" name="Google Shape;702;p52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53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53"/>
          <p:cNvSpPr txBox="1"/>
          <p:nvPr>
            <p:ph idx="2" type="body"/>
          </p:nvPr>
        </p:nvSpPr>
        <p:spPr>
          <a:xfrm>
            <a:off x="243874" y="1023994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53"/>
          <p:cNvSpPr txBox="1"/>
          <p:nvPr>
            <p:ph idx="3" type="body"/>
          </p:nvPr>
        </p:nvSpPr>
        <p:spPr>
          <a:xfrm>
            <a:off x="3659537" y="1612545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08" name="Google Shape;708;p53"/>
          <p:cNvGrpSpPr/>
          <p:nvPr/>
        </p:nvGrpSpPr>
        <p:grpSpPr>
          <a:xfrm flipH="1">
            <a:off x="318291" y="6196177"/>
            <a:ext cx="8086609" cy="626185"/>
            <a:chOff x="3847875" y="6196177"/>
            <a:chExt cx="8086609" cy="626185"/>
          </a:xfrm>
        </p:grpSpPr>
        <p:cxnSp>
          <p:nvCxnSpPr>
            <p:cNvPr id="709" name="Google Shape;709;p5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0" name="Google Shape;710;p5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1" name="Google Shape;711;p5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12" name="Google Shape;712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13" name="Google Shape;713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4" name="Google Shape;714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6" name="Google Shape;716;p53"/>
          <p:cNvSpPr txBox="1"/>
          <p:nvPr>
            <p:ph idx="4" type="body"/>
          </p:nvPr>
        </p:nvSpPr>
        <p:spPr>
          <a:xfrm>
            <a:off x="6698878" y="1612544"/>
            <a:ext cx="5134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Google Shape;717;p53"/>
          <p:cNvSpPr/>
          <p:nvPr>
            <p:ph idx="5" type="pic"/>
          </p:nvPr>
        </p:nvSpPr>
        <p:spPr>
          <a:xfrm>
            <a:off x="478983" y="3499292"/>
            <a:ext cx="2514600" cy="293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5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20" name="Google Shape;720;p54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721" name="Google Shape;721;p54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2" name="Google Shape;722;p54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23" name="Google Shape;723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24" name="Google Shape;724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25" name="Google Shape;725;p54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26" name="Google Shape;726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7" name="Google Shape;727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8" name="Google Shape;728;p5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5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5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33" name="Google Shape;73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4" name="Google Shape;734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7" name="Google Shape;73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9" name="Google Shape;73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55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55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55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5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5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47" name="Google Shape;747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1" name="Google Shape;75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56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6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56" name="Google Shape;756;p56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5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9" name="Google Shape;759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0" name="Google Shape;760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2" name="Google Shape;76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3" name="Google Shape;76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7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67" name="Google Shape;767;p57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57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57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5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4" name="Google Shape;77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5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5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5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88" name="Google Shape;788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1" name="Google Shape;79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2" name="Google Shape;79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6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96" name="Google Shape;796;p6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7" name="Google Shape;797;p6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8" name="Google Shape;798;p6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9" name="Google Shape;799;p6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6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6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6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5" name="Google Shape;805;p6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06" name="Google Shape;806;p6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0" name="Google Shape;81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13" name="Google Shape;813;p6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6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27" name="Google Shape;82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63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63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63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63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2" name="Google Shape;832;p63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3" name="Google Shape;83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5" name="Google Shape;83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63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7" name="Google Shape;837;p63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63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63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0" name="Google Shape;840;p6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6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63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64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4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4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8" name="Google Shape;848;p64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49" name="Google Shape;849;p64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850" name="Google Shape;850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1" name="Google Shape;851;p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2" name="Google Shape;852;p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3" name="Google Shape;853;p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4" name="Google Shape;854;p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5" name="Google Shape;855;p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56" name="Google Shape;856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8" name="Google Shape;858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59" name="Google Shape;85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62" name="Google Shape;862;p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5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5" name="Google Shape;865;p65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65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65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8" name="Google Shape;868;p65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65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65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65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65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3" name="Google Shape;873;p65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874" name="Google Shape;874;p6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75" name="Google Shape;875;p6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6" name="Google Shape;876;p6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7" name="Google Shape;877;p6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8" name="Google Shape;878;p6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9" name="Google Shape;879;p6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80" name="Google Shape;880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1" name="Google Shape;881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82" name="Google Shape;882;p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6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85" name="Google Shape;88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66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7" name="Google Shape;887;p66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8" name="Google Shape;888;p66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889" name="Google Shape;889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0" name="Google Shape;890;p6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1" name="Google Shape;891;p6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2" name="Google Shape;892;p6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3" name="Google Shape;893;p6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4" name="Google Shape;894;p6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95" name="Google Shape;895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6" name="Google Shape;896;p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97" name="Google Shape;897;p6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8" name="Google Shape;898;p66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9" name="Google Shape;899;p66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0" name="Google Shape;900;p66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6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6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3" name="Google Shape;903;p6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7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7" name="Google Shape;907;p67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8" name="Google Shape;908;p67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909" name="Google Shape;909;p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0" name="Google Shape;910;p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1" name="Google Shape;911;p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2" name="Google Shape;912;p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3" name="Google Shape;913;p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4" name="Google Shape;914;p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15" name="Google Shape;915;p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6" name="Google Shape;916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17" name="Google Shape;917;p6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8" name="Google Shape;918;p67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9" name="Google Shape;919;p67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0" name="Google Shape;920;p67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7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7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68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27" name="Google Shape;927;p6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928" name="Google Shape;928;p6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9" name="Google Shape;929;p6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6" name="Google Shape;936;p70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37" name="Google Shape;937;p7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38" name="Google Shape;938;p7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9" name="Google Shape;939;p7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0" name="Google Shape;940;p7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1" name="Google Shape;941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2" name="Google Shape;942;p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3" name="Google Shape;943;p7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4" name="Google Shape;944;p7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5" name="Google Shape;945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6" name="Google Shape;946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Google Shape;947;p7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7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7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7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7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0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56" name="Google Shape;956;p70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71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71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1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62" name="Google Shape;962;p71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63" name="Google Shape;963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4" name="Google Shape;964;p7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5" name="Google Shape;965;p7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6" name="Google Shape;966;p7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7" name="Google Shape;967;p7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8" name="Google Shape;968;p7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9" name="Google Shape;969;p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0" name="Google Shape;970;p7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71" name="Google Shape;971;p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2" name="Google Shape;972;p71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3" name="Google Shape;973;p71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4" name="Google Shape;974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72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p7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8" name="Google Shape;978;p72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72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2" name="Google Shape;98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72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72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72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4" name="Google Shape;994;p72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7" name="Google Shape;997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8" name="Google Shape;998;p73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3" name="Google Shape;100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5" name="Google Shape;100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73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3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08" name="Google Shape;1008;p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1" name="Google Shape;1011;p7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3" name="Google Shape;101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4" name="Google Shape;1014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1" name="Google Shape;102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Google Shape;1032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3" name="Google Shape;1033;p7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76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76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76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6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5" name="Google Shape;104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6" name="Google Shape;1046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3" name="Google Shape;105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p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9" name="Google Shape;1059;p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0" name="Google Shape;106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1" name="Google Shape;1061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5" name="Google Shape;1065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8" name="Google Shape;1068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6" name="Google Shape;76;p1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7" name="Google Shape;77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Google Shape;78;p1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1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1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1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1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" name="Google Shape;8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" name="Google Shape;85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78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p78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78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6" name="Google Shape;1076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7" name="Google Shape;1077;p78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8" name="Google Shape;1078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9" name="Google Shape;1079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3" name="Google Shape;1083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4" name="Google Shape;108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6" name="Google Shape;1086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8" name="Google Shape;1088;p7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7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7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7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7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7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7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7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7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7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00" name="Google Shape;1100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1" name="Google Shape;1101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6" name="Google Shape;110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1" name="Google Shape;1111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6" name="Google Shape;1116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7" name="Google Shape;1117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8" name="Google Shape;111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p8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8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8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8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8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8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8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8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28" name="Google Shape;1128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4" name="Google Shape;1134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6" name="Google Shape;1136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7" name="Google Shape;1137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8" name="Google Shape;113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p8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81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2" name="Google Shape;1142;p81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p81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p81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1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6" name="Google Shape;1146;p81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7" name="Google Shape;1147;p8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8" name="Google Shape;1148;p81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49" name="Google Shape;1149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50" name="Google Shape;1150;p81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Google Shape;1151;p81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2" name="Google Shape;1152;p81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5" name="Google Shape;1155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7" name="Google Shape;1157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0" name="Google Shape;116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2" name="Google Shape;116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63" name="Google Shape;1163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4" name="Google Shape;1164;p82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p82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" name="Google Shape;116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0" name="Google Shape;1170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1" name="Google Shape;117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4" name="Google Shape;1174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5" name="Google Shape;1175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6" name="Google Shape;1176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7" name="Google Shape;1177;p83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83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1" name="Google Shape;1181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2" name="Google Shape;1182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3" name="Google Shape;1183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4" name="Google Shape;1184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0" name="Google Shape;1190;p84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84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2" name="Google Shape;1192;p84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3" name="Google Shape;1193;p84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84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84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84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" name="Google Shape;1198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9" name="Google Shape;1199;p8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0" name="Google Shape;1200;p8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p8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2" name="Google Shape;120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Google Shape;1203;p8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p8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5" name="Google Shape;120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6" name="Google Shape;120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8" name="Google Shape;1208;p85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" name="Google Shape;1210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1" name="Google Shape;1211;p8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2" name="Google Shape;1212;p8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p8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5" name="Google Shape;1215;p8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6" name="Google Shape;1216;p8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8" name="Google Shape;121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0" name="Google Shape;1220;p8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p8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87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4" name="Google Shape;1224;p87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5" name="Google Shape;1225;p8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" name="Google Shape;9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1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" name="Google Shape;9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8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33" name="Google Shape;1233;p8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34" name="Google Shape;1234;p8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p8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6" name="Google Shape;1236;p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7" name="Google Shape;1237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38" name="Google Shape;1238;p8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9" name="Google Shape;1239;p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0" name="Google Shape;1240;p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1" name="Google Shape;1241;p8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2" name="Google Shape;1242;p89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43" name="Google Shape;1243;p8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p90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7" name="Google Shape;1247;p90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p90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9" name="Google Shape;1249;p90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50" name="Google Shape;1250;p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1" name="Google Shape;1251;p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2" name="Google Shape;1252;p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3" name="Google Shape;1253;p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4" name="Google Shape;1254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5" name="Google Shape;1255;p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6" name="Google Shape;1256;p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7" name="Google Shape;1257;p90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59" name="Google Shape;1259;p91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0" name="Google Shape;1260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91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p91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p91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64" name="Google Shape;1264;p91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65" name="Google Shape;1265;p91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6" name="Google Shape;1266;p91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7" name="Google Shape;1267;p91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68" name="Google Shape;1268;p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69" name="Google Shape;1269;p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0" name="Google Shape;1270;p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1" name="Google Shape;1271;p9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2" name="Google Shape;1272;p91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p91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4" name="Google Shape;1274;p91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p91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6" name="Google Shape;1276;p91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9" name="Google Shape;1279;p9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9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9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82" name="Google Shape;1282;p9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83" name="Google Shape;1283;p9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4" name="Google Shape;1284;p9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5" name="Google Shape;1285;p9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86" name="Google Shape;1286;p9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87" name="Google Shape;1287;p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8" name="Google Shape;1288;p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9" name="Google Shape;1289;p9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0" name="Google Shape;1290;p9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p9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9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5" name="Google Shape;129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6" name="Google Shape;1296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1" name="Google Shape;130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93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93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93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p93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p93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9" name="Google Shape;1309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0" name="Google Shape;1310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1" name="Google Shape;1311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2" name="Google Shape;1312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3" name="Google Shape;1313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94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94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318" name="Google Shape;1318;p94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9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1" name="Google Shape;1321;p9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2" name="Google Shape;1322;p9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3" name="Google Shape;1323;p9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5" name="Google Shape;132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95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9" name="Google Shape;1329;p95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p95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95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96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9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6" name="Google Shape;1336;p9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p9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p9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9" name="Google Shape;133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0" name="Google Shape;134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97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44" name="Google Shape;1344;p97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97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p97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p97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9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0" name="Google Shape;1350;p9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9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2" name="Google Shape;1352;p9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3" name="Google Shape;1353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4" name="Google Shape;1354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98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8" name="Google Shape;1358;p98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98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p98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1" name="Google Shape;1361;p98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2" name="Google Shape;1362;p98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98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98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 1">
  <p:cSld name="1_Custom Layout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2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101" name="Google Shape;101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" name="Google Shape;102;p12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" name="Google Shape;103;p12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12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12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12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7" name="Google Shape;107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9" name="Google Shape;109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404917" y="1721831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2"/>
          <p:cNvSpPr txBox="1"/>
          <p:nvPr>
            <p:ph idx="3" type="body"/>
          </p:nvPr>
        </p:nvSpPr>
        <p:spPr>
          <a:xfrm>
            <a:off x="840262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12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1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9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7" name="Google Shape;1367;p99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68" name="Google Shape;1368;p9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9" name="Google Shape;1369;p9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0" name="Google Shape;1370;p9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1" name="Google Shape;137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2" name="Google Shape;137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5" name="Google Shape;1375;p99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6" name="Google Shape;1376;p99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7" name="Google Shape;1377;p99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8" name="Google Shape;1378;p99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99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99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99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2" name="Google Shape;1382;p99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6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9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67" name="Google Shape;367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8" name="Google Shape;368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6" name="Google Shape;496;p3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7" name="Google Shape;497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7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3" name="Google Shape;683;p5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4" name="Google Shape;684;p51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5" name="Google Shape;685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62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23" name="Google Shape;823;p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69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32" name="Google Shape;932;p6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3" name="Google Shape;933;p69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4" name="Google Shape;934;p6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88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28" name="Google Shape;1228;p8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29" name="Google Shape;1229;p88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p8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Relationship Id="rId4" Type="http://schemas.openxmlformats.org/officeDocument/2006/relationships/image" Target="../media/image5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Relationship Id="rId4" Type="http://schemas.openxmlformats.org/officeDocument/2006/relationships/image" Target="../media/image40.jpg"/><Relationship Id="rId5" Type="http://schemas.openxmlformats.org/officeDocument/2006/relationships/image" Target="../media/image55.jpg"/><Relationship Id="rId6" Type="http://schemas.openxmlformats.org/officeDocument/2006/relationships/image" Target="../media/image39.jpg"/><Relationship Id="rId7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100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0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What if we add… 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10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800" u="none"/>
              <a:t>أضف أو أزل لاحقة وسابقة</a:t>
            </a:r>
            <a:endParaRPr/>
          </a:p>
        </p:txBody>
      </p:sp>
      <p:sp>
        <p:nvSpPr>
          <p:cNvPr id="1483" name="Google Shape;1483;p109"/>
          <p:cNvSpPr txBox="1"/>
          <p:nvPr>
            <p:ph idx="1" type="body"/>
          </p:nvPr>
        </p:nvSpPr>
        <p:spPr>
          <a:xfrm>
            <a:off x="7966383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"دعنا نضيف اللاحقة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“</a:t>
            </a:r>
            <a:r>
              <a:rPr lang="ar"/>
              <a:t>-</a:t>
            </a:r>
            <a:r>
              <a:rPr b="0" i="0" lang="ar" u="none"/>
              <a:t>able". ما الكلمة التي سيكوِّنها ذلك؟"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"ما معنى "washable"؟ كيف غيرت -able كلمة "wash"؟"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4" name="Google Shape;1484;p109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85" name="Google Shape;1485;p109"/>
          <p:cNvSpPr txBox="1"/>
          <p:nvPr>
            <p:ph idx="3" type="body"/>
          </p:nvPr>
        </p:nvSpPr>
        <p:spPr>
          <a:xfrm>
            <a:off x="611935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"Wash-able."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"تعني يمكنك غسله. مثل my shirt is washable (يمكن غسل قميصي). تغير الفعل إلى كلمة واصفة".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86" name="Google Shape;1486;p109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 flipH="1">
            <a:off x="11350983" y="1471675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800" u="none"/>
              <a:t>أضف أو أزل لاحقة وسابقة</a:t>
            </a:r>
            <a:endParaRPr/>
          </a:p>
        </p:txBody>
      </p:sp>
      <p:sp>
        <p:nvSpPr>
          <p:cNvPr id="1492" name="Google Shape;1492;p110"/>
          <p:cNvSpPr txBox="1"/>
          <p:nvPr>
            <p:ph idx="1" type="body"/>
          </p:nvPr>
        </p:nvSpPr>
        <p:spPr>
          <a:xfrm>
            <a:off x="7909708" y="1739549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"دعنا نضيف اللاحقة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“</a:t>
            </a:r>
            <a:r>
              <a:rPr lang="ar"/>
              <a:t>-</a:t>
            </a:r>
            <a:r>
              <a:rPr b="0" i="0" lang="ar" u="none"/>
              <a:t>ness". ما الكلمة التي سيكوِّنها ذلك؟"</a:t>
            </a:r>
            <a:endParaRPr/>
          </a:p>
          <a:p>
            <a:pPr indent="0" lvl="0" marL="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"هذه كلمة غير حقيقية ولكن ماذا يمكن أن تعني كلمة "washness؟" 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3" name="Google Shape;1493;p110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94" name="Google Shape;1494;p110"/>
          <p:cNvSpPr txBox="1"/>
          <p:nvPr>
            <p:ph idx="3" type="body"/>
          </p:nvPr>
        </p:nvSpPr>
        <p:spPr>
          <a:xfrm>
            <a:off x="420624" y="1812700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"Wash-ness."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"إنها اسم. مثل the washness of the shirt was well done (كان غسل القميص جيدًا)."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95" name="Google Shape;1495;p110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 flipH="1">
            <a:off x="11350983" y="1489963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4800" u="none"/>
              <a:t>أضف أو أزل لاحقة وسابقة</a:t>
            </a:r>
            <a:endParaRPr/>
          </a:p>
        </p:txBody>
      </p:sp>
      <p:sp>
        <p:nvSpPr>
          <p:cNvPr id="1501" name="Google Shape;1501;p111"/>
          <p:cNvSpPr txBox="1"/>
          <p:nvPr>
            <p:ph idx="1" type="body"/>
          </p:nvPr>
        </p:nvSpPr>
        <p:spPr>
          <a:xfrm>
            <a:off x="7946284" y="1877492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"هذه بها لاحقة،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"-ly". إذا أزلناها، ما الكلمة التي سيكوِّنها ذلك؟"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"كيف تختلف كلمة "happy" عن "happily"؟"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02" name="Google Shape;1502;p111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happily</a:t>
            </a:r>
            <a:endParaRPr/>
          </a:p>
        </p:txBody>
      </p:sp>
      <p:sp>
        <p:nvSpPr>
          <p:cNvPr id="1503" name="Google Shape;1503;p111"/>
          <p:cNvSpPr txBox="1"/>
          <p:nvPr>
            <p:ph idx="3" type="body"/>
          </p:nvPr>
        </p:nvSpPr>
        <p:spPr>
          <a:xfrm>
            <a:off x="144657" y="1870323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"Happy."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"تصف "happily" كيف تتحدث الشخصية. "Happy" هي صفة تعبر عن شعور الشخصية."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04" name="Google Shape;1504;p111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 flipH="1">
            <a:off x="11350983" y="1453957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112"/>
          <p:cNvSpPr txBox="1"/>
          <p:nvPr>
            <p:ph type="title"/>
          </p:nvPr>
        </p:nvSpPr>
        <p:spPr>
          <a:xfrm>
            <a:off x="2585707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sz="4400" u="none">
                <a:solidFill>
                  <a:srgbClr val="006FB6"/>
                </a:solidFill>
              </a:rPr>
              <a:t>لنتدرب</a:t>
            </a:r>
            <a:endParaRPr/>
          </a:p>
        </p:txBody>
      </p:sp>
      <p:sp>
        <p:nvSpPr>
          <p:cNvPr id="1510" name="Google Shape;1510;p112"/>
          <p:cNvSpPr txBox="1"/>
          <p:nvPr>
            <p:ph idx="2" type="body"/>
          </p:nvPr>
        </p:nvSpPr>
        <p:spPr>
          <a:xfrm>
            <a:off x="8793178" y="788700"/>
            <a:ext cx="3040200" cy="2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درب طفلك على اللعب بالسوابق واللواحق.</a:t>
            </a:r>
            <a:endParaRPr/>
          </a:p>
          <a:p>
            <a:pPr indent="0" lvl="0" marL="508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1" name="Google Shape;1511;p112"/>
          <p:cNvSpPr txBox="1"/>
          <p:nvPr>
            <p:ph idx="3" type="body"/>
          </p:nvPr>
        </p:nvSpPr>
        <p:spPr>
          <a:xfrm>
            <a:off x="5347098" y="1600320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run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sadly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discomfort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true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exhale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eat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play</a:t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readable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2" name="Google Shape;1512;p112"/>
          <p:cNvSpPr txBox="1"/>
          <p:nvPr>
            <p:ph idx="4" type="body"/>
          </p:nvPr>
        </p:nvSpPr>
        <p:spPr>
          <a:xfrm>
            <a:off x="292956" y="1647690"/>
            <a:ext cx="56835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ماذا لو أضفنا أو أزلنا سابقة أو لاحقة إلى…؟</a:t>
            </a:r>
            <a:endParaRPr/>
          </a:p>
          <a:p>
            <a:pPr indent="-279400" lvl="0" marL="45720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ما الذي تعنيه الكلمة الجديدة؟ كيف تعرف؟</a:t>
            </a:r>
            <a:endParaRPr/>
          </a:p>
          <a:p>
            <a:pPr indent="-279400" lvl="0" marL="45720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هل تستطيع استخدامها في جملة؟</a:t>
            </a:r>
            <a:endParaRPr/>
          </a:p>
          <a:p>
            <a:pPr indent="-279400" lvl="0" marL="457200" rtl="1" algn="r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ar" u="none"/>
              <a:t>كيف تختلف عن الكلمة الأصلية؟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Una imagen con un muchacho, niño, joven  Descripción generada con muchísima confianza" id="1513" name="Google Shape;1513;p112"/>
          <p:cNvPicPr preferRelativeResize="0"/>
          <p:nvPr>
            <p:ph idx="5" type="pic"/>
          </p:nvPr>
        </p:nvPicPr>
        <p:blipFill rotWithShape="1">
          <a:blip r:embed="rId3">
            <a:alphaModFix/>
          </a:blip>
          <a:srcRect b="0" l="17845" r="17839" t="0"/>
          <a:stretch/>
        </p:blipFill>
        <p:spPr>
          <a:xfrm>
            <a:off x="9220183" y="2831719"/>
            <a:ext cx="2514600" cy="2935225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13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519" name="Google Shape;1519;p113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ماذا لو أضفنا </a:t>
            </a:r>
            <a:r>
              <a:rPr lang="ar">
                <a:solidFill>
                  <a:srgbClr val="006FB6"/>
                </a:solidFill>
              </a:rPr>
              <a:t>–s </a:t>
            </a:r>
            <a:r>
              <a:rPr b="0" i="0" lang="ar" u="none">
                <a:solidFill>
                  <a:srgbClr val="006FB6"/>
                </a:solidFill>
              </a:rPr>
              <a:t>في نهاية الكلمة؟</a:t>
            </a:r>
            <a:endParaRPr/>
          </a:p>
        </p:txBody>
      </p:sp>
      <p:sp>
        <p:nvSpPr>
          <p:cNvPr id="1520" name="Google Shape;1520;p113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/>
              <a:t>ما السابقة التي يمكنك إضافتها إلى بداية هذه الكلمة؟</a:t>
            </a:r>
            <a:endParaRPr/>
          </a:p>
        </p:txBody>
      </p:sp>
      <p:sp>
        <p:nvSpPr>
          <p:cNvPr id="1521" name="Google Shape;1521;p113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2400" u="none">
                <a:solidFill>
                  <a:srgbClr val="006FB6"/>
                </a:solidFill>
              </a:rPr>
              <a:t>هل يمكنك استخدام بداية أو نهاية الكلمة كدليل على المعنى؟</a:t>
            </a:r>
            <a:endParaRPr sz="2400"/>
          </a:p>
        </p:txBody>
      </p:sp>
      <p:sp>
        <p:nvSpPr>
          <p:cNvPr id="1522" name="Google Shape;1522;p113"/>
          <p:cNvSpPr txBox="1"/>
          <p:nvPr>
            <p:ph idx="4" type="body"/>
          </p:nvPr>
        </p:nvSpPr>
        <p:spPr>
          <a:xfrm>
            <a:off x="84114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ماذا لو أضفت___؟ ما الذي تعنيه الكلمة الجديدة؟</a:t>
            </a:r>
            <a:endParaRPr/>
          </a:p>
        </p:txBody>
      </p:sp>
      <p:pic>
        <p:nvPicPr>
          <p:cNvPr id="1523" name="Google Shape;1523;p113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14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529" name="Google Shape;1529;p114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كيف يتغير معنى الكلمة عندما تضيفين سابقة أو لاحقة؟</a:t>
            </a:r>
            <a:endParaRPr/>
          </a:p>
        </p:txBody>
      </p:sp>
      <p:sp>
        <p:nvSpPr>
          <p:cNvPr id="1530" name="Google Shape;1530;p114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ما اللاحقة التي يمكنك إضافتها إلى هذه الكلمة؟ ما الذي تعنيه الآن؟</a:t>
            </a:r>
            <a:endParaRPr/>
          </a:p>
        </p:txBody>
      </p:sp>
      <p:sp>
        <p:nvSpPr>
          <p:cNvPr id="1531" name="Google Shape;1531;p114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0" lvl="0" marL="23336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كونت كلمة غير حقيقية. ما الذي قد تعنيه؟ كيف تعرفين؟</a:t>
            </a:r>
            <a:endParaRPr/>
          </a:p>
        </p:txBody>
      </p:sp>
      <p:pic>
        <p:nvPicPr>
          <p:cNvPr id="1532" name="Google Shape;1532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pic>
        <p:nvPicPr>
          <p:cNvPr id="1538" name="Google Shape;153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365248" y="1540376"/>
            <a:ext cx="1437300" cy="95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p115"/>
          <p:cNvSpPr txBox="1"/>
          <p:nvPr/>
        </p:nvSpPr>
        <p:spPr>
          <a:xfrm>
            <a:off x="883185" y="161175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دليلاً لمراجعة علامات الترقيم المستخدمة في اللغة الإنجليزية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0" name="Google Shape;1540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1164" y="3233385"/>
            <a:ext cx="1005466" cy="132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15"/>
          <p:cNvSpPr txBox="1"/>
          <p:nvPr>
            <p:ph idx="1" type="body"/>
          </p:nvPr>
        </p:nvSpPr>
        <p:spPr>
          <a:xfrm>
            <a:off x="883185" y="3365668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جرب نمذجة هذه الاستراتيجية باللغة الإنجليزية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547" name="Google Shape;1547;p116"/>
          <p:cNvSpPr txBox="1"/>
          <p:nvPr>
            <p:ph idx="1" type="body"/>
          </p:nvPr>
        </p:nvSpPr>
        <p:spPr>
          <a:xfrm>
            <a:off x="6971115" y="1445156"/>
            <a:ext cx="386878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اختر كلمة.</a:t>
            </a:r>
            <a:endParaRPr sz="3200"/>
          </a:p>
        </p:txBody>
      </p:sp>
      <p:sp>
        <p:nvSpPr>
          <p:cNvPr id="1548" name="Google Shape;1548;p116"/>
          <p:cNvSpPr txBox="1"/>
          <p:nvPr>
            <p:ph idx="4" type="body"/>
          </p:nvPr>
        </p:nvSpPr>
        <p:spPr>
          <a:xfrm>
            <a:off x="1095501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9" name="Google Shape;1549;p116"/>
          <p:cNvSpPr txBox="1"/>
          <p:nvPr>
            <p:ph idx="7" type="body"/>
          </p:nvPr>
        </p:nvSpPr>
        <p:spPr>
          <a:xfrm>
            <a:off x="10955017" y="290116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0" name="Google Shape;1550;p116"/>
          <p:cNvSpPr txBox="1"/>
          <p:nvPr>
            <p:ph idx="13" type="body"/>
          </p:nvPr>
        </p:nvSpPr>
        <p:spPr>
          <a:xfrm>
            <a:off x="4635615" y="142039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51" name="Google Shape;1551;p116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46942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116"/>
          <p:cNvSpPr txBox="1"/>
          <p:nvPr/>
        </p:nvSpPr>
        <p:spPr>
          <a:xfrm>
            <a:off x="10955017" y="44249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475"/>
              <a:buFont typeface="Arial"/>
              <a:buNone/>
            </a:pPr>
            <a:r>
              <a:rPr b="1" i="0" lang="ar" sz="6475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7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116"/>
          <p:cNvSpPr txBox="1"/>
          <p:nvPr>
            <p:ph idx="1" type="body"/>
          </p:nvPr>
        </p:nvSpPr>
        <p:spPr>
          <a:xfrm>
            <a:off x="6877710" y="3029494"/>
            <a:ext cx="3962194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أضف و/أو أزل لاحقة وسابقة. </a:t>
            </a:r>
            <a:endParaRPr sz="3200"/>
          </a:p>
        </p:txBody>
      </p:sp>
      <p:sp>
        <p:nvSpPr>
          <p:cNvPr id="1554" name="Google Shape;1554;p116"/>
          <p:cNvSpPr txBox="1"/>
          <p:nvPr>
            <p:ph idx="1" type="body"/>
          </p:nvPr>
        </p:nvSpPr>
        <p:spPr>
          <a:xfrm>
            <a:off x="6971115" y="4495706"/>
            <a:ext cx="3868789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ناقش كيفية تغير الكلمة. </a:t>
            </a: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17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60" name="Google Shape;1560;p117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61" name="Google Shape;1561;p117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62" name="Google Shape;1562;p117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118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68" name="Google Shape;1568;p1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118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70" name="Google Shape;1570;p11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101"/>
          <p:cNvSpPr txBox="1"/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i="0" lang="ar" sz="4400" u="none"/>
              <a:t>ماذا لو أضفنا…؟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102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400" name="Google Shape;1400;p102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401" name="Google Shape;1401;p102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402" name="Google Shape;1402;p102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403" name="Google Shape;1403;p102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404" name="Google Shape;1404;p102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5" name="Google Shape;1405;p102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02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02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03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4" name="Google Shape;1414;p103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5" name="Google Shape;1415;p103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6" name="Google Shape;1416;p103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17" name="Google Shape;1417;p103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418" name="Google Shape;1418;p103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419" name="Google Shape;1419;p103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420" name="Google Shape;1420;p103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421" name="Google Shape;1421;p103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422" name="Google Shape;1422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3" name="Google Shape;1423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4" name="Google Shape;1424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25" name="Google Shape;1425;p1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04"/>
          <p:cNvSpPr txBox="1"/>
          <p:nvPr>
            <p:ph type="title"/>
          </p:nvPr>
        </p:nvSpPr>
        <p:spPr>
          <a:xfrm>
            <a:off x="3082021" y="99016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ماذا لو أضفنا ___؟</a:t>
            </a:r>
            <a:endParaRPr/>
          </a:p>
        </p:txBody>
      </p:sp>
      <p:sp>
        <p:nvSpPr>
          <p:cNvPr id="1431" name="Google Shape;1431;p104"/>
          <p:cNvSpPr txBox="1"/>
          <p:nvPr>
            <p:ph idx="1" type="body"/>
          </p:nvPr>
        </p:nvSpPr>
        <p:spPr>
          <a:xfrm>
            <a:off x="365760" y="4087285"/>
            <a:ext cx="2999232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استراتيجيات القراءة تشبه الأدوات في صندوق الأدوات.  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432" name="Google Shape;1432;p104"/>
          <p:cNvSpPr txBox="1"/>
          <p:nvPr>
            <p:ph idx="3" type="title"/>
          </p:nvPr>
        </p:nvSpPr>
        <p:spPr>
          <a:xfrm>
            <a:off x="10594842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3" name="Google Shape;1433;p104"/>
          <p:cNvSpPr txBox="1"/>
          <p:nvPr>
            <p:ph idx="5" type="title"/>
          </p:nvPr>
        </p:nvSpPr>
        <p:spPr>
          <a:xfrm>
            <a:off x="10594842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4" name="Google Shape;1434;p104"/>
          <p:cNvSpPr txBox="1"/>
          <p:nvPr>
            <p:ph idx="6" type="body"/>
          </p:nvPr>
        </p:nvSpPr>
        <p:spPr>
          <a:xfrm>
            <a:off x="572997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كلمة.</a:t>
            </a:r>
            <a:endParaRPr/>
          </a:p>
        </p:txBody>
      </p:sp>
      <p:sp>
        <p:nvSpPr>
          <p:cNvPr id="1435" name="Google Shape;1435;p104"/>
          <p:cNvSpPr txBox="1"/>
          <p:nvPr>
            <p:ph idx="7" type="body"/>
          </p:nvPr>
        </p:nvSpPr>
        <p:spPr>
          <a:xfrm>
            <a:off x="572997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أضف و/أو أزل لاحقة وسابقة.</a:t>
            </a:r>
            <a:endParaRPr/>
          </a:p>
        </p:txBody>
      </p:sp>
      <p:sp>
        <p:nvSpPr>
          <p:cNvPr id="1436" name="Google Shape;1436;p104"/>
          <p:cNvSpPr txBox="1"/>
          <p:nvPr>
            <p:ph idx="8" type="body"/>
          </p:nvPr>
        </p:nvSpPr>
        <p:spPr>
          <a:xfrm>
            <a:off x="572995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ناقش كيفية تغير الكلمة. </a:t>
            </a:r>
            <a:endParaRPr/>
          </a:p>
        </p:txBody>
      </p:sp>
      <p:sp>
        <p:nvSpPr>
          <p:cNvPr id="1437" name="Google Shape;1437;p104"/>
          <p:cNvSpPr txBox="1"/>
          <p:nvPr>
            <p:ph idx="13" type="title"/>
          </p:nvPr>
        </p:nvSpPr>
        <p:spPr>
          <a:xfrm>
            <a:off x="10594842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8" name="Google Shape;143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09" y="2384665"/>
            <a:ext cx="2377500" cy="897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05"/>
          <p:cNvSpPr txBox="1"/>
          <p:nvPr>
            <p:ph idx="1" type="body"/>
          </p:nvPr>
        </p:nvSpPr>
        <p:spPr>
          <a:xfrm>
            <a:off x="439359" y="1489802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200" u="none"/>
              <a:t>جزء الكلمة الذي يأتي في بداية الكلمة ويمكن أن يغير معناها</a:t>
            </a:r>
            <a:endParaRPr/>
          </a:p>
        </p:txBody>
      </p:sp>
      <p:sp>
        <p:nvSpPr>
          <p:cNvPr id="1444" name="Google Shape;1444;p105"/>
          <p:cNvSpPr txBox="1"/>
          <p:nvPr>
            <p:ph idx="2" type="body"/>
          </p:nvPr>
        </p:nvSpPr>
        <p:spPr>
          <a:xfrm>
            <a:off x="439359" y="2653440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200" u="none"/>
              <a:t>جزء الكلمة الذي يأتي في نهاية الكلمة ويمكن أن يغير معناها</a:t>
            </a:r>
            <a:endParaRPr/>
          </a:p>
        </p:txBody>
      </p:sp>
      <p:sp>
        <p:nvSpPr>
          <p:cNvPr id="1445" name="Google Shape;1445;p105"/>
          <p:cNvSpPr txBox="1"/>
          <p:nvPr>
            <p:ph idx="5" type="body"/>
          </p:nvPr>
        </p:nvSpPr>
        <p:spPr>
          <a:xfrm>
            <a:off x="8317341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3200" u="none">
                <a:latin typeface="Arial"/>
                <a:ea typeface="Arial"/>
                <a:cs typeface="Arial"/>
                <a:sym typeface="Arial"/>
              </a:rPr>
              <a:t>السابقة</a:t>
            </a:r>
            <a:endParaRPr b="1"/>
          </a:p>
        </p:txBody>
      </p:sp>
      <p:sp>
        <p:nvSpPr>
          <p:cNvPr id="1446" name="Google Shape;1446;p105"/>
          <p:cNvSpPr txBox="1"/>
          <p:nvPr>
            <p:ph idx="6" type="body"/>
          </p:nvPr>
        </p:nvSpPr>
        <p:spPr>
          <a:xfrm>
            <a:off x="8319388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3200" u="none">
                <a:latin typeface="Arial"/>
                <a:ea typeface="Arial"/>
                <a:cs typeface="Arial"/>
                <a:sym typeface="Arial"/>
              </a:rPr>
              <a:t>اللاحقة</a:t>
            </a:r>
            <a:endParaRPr b="1"/>
          </a:p>
        </p:txBody>
      </p:sp>
      <p:sp>
        <p:nvSpPr>
          <p:cNvPr id="1447" name="Google Shape;1447;p10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448" name="Google Shape;1448;p105"/>
          <p:cNvSpPr txBox="1"/>
          <p:nvPr/>
        </p:nvSpPr>
        <p:spPr>
          <a:xfrm>
            <a:off x="372303" y="3848256"/>
            <a:ext cx="8320593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كلمات مختلقة ليس لها معنى، ولكن لها نفس النمط الصوتي لكلمات حقيقية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9" name="Google Shape;1449;p105"/>
          <p:cNvSpPr txBox="1"/>
          <p:nvPr/>
        </p:nvSpPr>
        <p:spPr>
          <a:xfrm>
            <a:off x="8827008" y="3848256"/>
            <a:ext cx="2858524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Calibri"/>
              <a:buNone/>
            </a:pPr>
            <a:r>
              <a:rPr b="1" i="0" lang="ar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الكلمات غير الحقيقية</a:t>
            </a:r>
            <a:endParaRPr b="0" i="0" sz="32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106"/>
          <p:cNvSpPr txBox="1"/>
          <p:nvPr>
            <p:ph type="title"/>
          </p:nvPr>
        </p:nvSpPr>
        <p:spPr>
          <a:xfrm>
            <a:off x="2848425" y="-141512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sz="4400" u="none">
                <a:solidFill>
                  <a:srgbClr val="006FB6"/>
                </a:solidFill>
              </a:rPr>
              <a:t>اختر كلمة</a:t>
            </a:r>
            <a:endParaRPr/>
          </a:p>
        </p:txBody>
      </p:sp>
      <p:sp>
        <p:nvSpPr>
          <p:cNvPr id="1455" name="Google Shape;1455;p106"/>
          <p:cNvSpPr txBox="1"/>
          <p:nvPr>
            <p:ph idx="1" type="body"/>
          </p:nvPr>
        </p:nvSpPr>
        <p:spPr>
          <a:xfrm>
            <a:off x="8756404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النصائح والحيل</a:t>
            </a:r>
            <a:endParaRPr/>
          </a:p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6" name="Google Shape;1456;p106"/>
          <p:cNvSpPr txBox="1"/>
          <p:nvPr>
            <p:ph idx="2" type="body"/>
          </p:nvPr>
        </p:nvSpPr>
        <p:spPr>
          <a:xfrm>
            <a:off x="8853057" y="1176676"/>
            <a:ext cx="3200400" cy="52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لا تستخدم هذه النصيحة مع كل كلمة! </a:t>
            </a:r>
            <a:endParaRPr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اختر كلمة ترى فيها لاحقة أو سابقة.</a:t>
            </a:r>
            <a:endParaRPr/>
          </a:p>
          <a:p>
            <a:pPr indent="-2794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اختر كلمة قصيرة يمكنك الإضافة إليها بسهولة.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7" name="Google Shape;1457;p106"/>
          <p:cNvSpPr txBox="1"/>
          <p:nvPr>
            <p:ph idx="3" type="body"/>
          </p:nvPr>
        </p:nvSpPr>
        <p:spPr>
          <a:xfrm rot="2235226">
            <a:off x="5530499" y="2512907"/>
            <a:ext cx="2859953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الطفل: </a:t>
            </a:r>
            <a:r>
              <a:rPr b="0" i="0" lang="ar" u="none">
                <a:solidFill>
                  <a:srgbClr val="006FB6"/>
                </a:solidFill>
              </a:rPr>
              <a:t>He will wash his clothes tonigh</a:t>
            </a:r>
            <a:r>
              <a:rPr lang="ar">
                <a:solidFill>
                  <a:srgbClr val="006FB6"/>
                </a:solidFill>
              </a:rPr>
              <a:t>t</a:t>
            </a:r>
            <a:endParaRPr/>
          </a:p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8" name="Google Shape;1458;p106"/>
          <p:cNvSpPr txBox="1"/>
          <p:nvPr>
            <p:ph idx="4" type="body"/>
          </p:nvPr>
        </p:nvSpPr>
        <p:spPr>
          <a:xfrm rot="-1957742">
            <a:off x="211916" y="2060435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u="none">
                <a:solidFill>
                  <a:srgbClr val="006FB6"/>
                </a:solidFill>
              </a:rPr>
              <a:t>الشخص البالغ: </a:t>
            </a:r>
            <a:r>
              <a:rPr b="0" i="0" lang="ar" u="none">
                <a:solidFill>
                  <a:srgbClr val="006FB6"/>
                </a:solidFill>
              </a:rPr>
              <a:t>دعنا نتوقف ونلعب بهذه الكلمة.</a:t>
            </a:r>
            <a:endParaRPr/>
          </a:p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 b="1" i="0" u="none">
              <a:solidFill>
                <a:srgbClr val="006FB6"/>
              </a:solidFill>
            </a:endParaRPr>
          </a:p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sz="5400" u="none"/>
              <a:t>أضف أو أزل لاحقة وسابقة</a:t>
            </a:r>
            <a:endParaRPr/>
          </a:p>
        </p:txBody>
      </p:sp>
      <p:sp>
        <p:nvSpPr>
          <p:cNvPr id="1464" name="Google Shape;1464;p107"/>
          <p:cNvSpPr txBox="1"/>
          <p:nvPr>
            <p:ph idx="1" type="body"/>
          </p:nvPr>
        </p:nvSpPr>
        <p:spPr>
          <a:xfrm>
            <a:off x="8325379" y="1768285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"دعنا نضيف السابقة "pre-". ما الكلمة التي سيكوِّنها ذلك؟"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65" name="Google Shape;1465;p107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66" name="Google Shape;1466;p107"/>
          <p:cNvSpPr txBox="1"/>
          <p:nvPr>
            <p:ph idx="3" type="body"/>
          </p:nvPr>
        </p:nvSpPr>
        <p:spPr>
          <a:xfrm>
            <a:off x="399164" y="1768285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ar" u="none"/>
              <a:t>الطفل: </a:t>
            </a:r>
            <a:r>
              <a:rPr lang="ar"/>
              <a:t>"</a:t>
            </a:r>
            <a:r>
              <a:rPr b="0" i="0" lang="ar" u="none"/>
              <a:t>Prewash"</a:t>
            </a:r>
            <a:endParaRPr/>
          </a:p>
        </p:txBody>
      </p:sp>
      <p:pic>
        <p:nvPicPr>
          <p:cNvPr id="1467" name="Google Shape;1467;p107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 flipH="1">
            <a:off x="10195702" y="3999269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0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</a:pPr>
            <a:r>
              <a:rPr b="1" i="0" lang="ar" u="none"/>
              <a:t>ناقش كيفية تغير الكلمة</a:t>
            </a:r>
            <a:endParaRPr/>
          </a:p>
        </p:txBody>
      </p:sp>
      <p:sp>
        <p:nvSpPr>
          <p:cNvPr id="1473" name="Google Shape;1473;p108"/>
          <p:cNvSpPr txBox="1"/>
          <p:nvPr>
            <p:ph idx="1" type="body"/>
          </p:nvPr>
        </p:nvSpPr>
        <p:spPr>
          <a:xfrm>
            <a:off x="7966383" y="1778884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الشخص البالغ: </a:t>
            </a:r>
            <a:r>
              <a:rPr b="0" i="0" lang="ar" u="none"/>
              <a:t>"ما معنى "prewash"؟ كيف تعرف؟"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"كيف تختلف عن "wash"؟"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4" name="Google Shape;1474;p108"/>
          <p:cNvSpPr txBox="1"/>
          <p:nvPr>
            <p:ph idx="2" type="body"/>
          </p:nvPr>
        </p:nvSpPr>
        <p:spPr>
          <a:xfrm>
            <a:off x="4338833" y="1739549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0" i="0" lang="ar" u="none"/>
              <a:t>wash</a:t>
            </a:r>
            <a:endParaRPr/>
          </a:p>
        </p:txBody>
      </p:sp>
      <p:sp>
        <p:nvSpPr>
          <p:cNvPr id="1475" name="Google Shape;1475;p108"/>
          <p:cNvSpPr txBox="1"/>
          <p:nvPr>
            <p:ph idx="3" type="body"/>
          </p:nvPr>
        </p:nvSpPr>
        <p:spPr>
          <a:xfrm>
            <a:off x="518133" y="1793420"/>
            <a:ext cx="3384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1" i="0" lang="ar" u="none"/>
              <a:t>الطفل: </a:t>
            </a:r>
            <a:r>
              <a:rPr b="0" i="0" lang="ar" u="none"/>
              <a:t>"تعني أن تغسله قبل استخدامه. "Pre-" تعني قبل."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b="0" i="0" lang="ar" u="none"/>
              <a:t>"Wash ليس بها "pre" لذا فإنها لا تعني "قبل". تعني أن تنظفه فحسب."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6" name="Google Shape;1476;p108"/>
          <p:cNvSpPr txBox="1"/>
          <p:nvPr>
            <p:ph idx="4" type="body"/>
          </p:nvPr>
        </p:nvSpPr>
        <p:spPr>
          <a:xfrm>
            <a:off x="4338833" y="5286633"/>
            <a:ext cx="35142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77" name="Google Shape;1477;p108"/>
          <p:cNvPicPr preferRelativeResize="0"/>
          <p:nvPr/>
        </p:nvPicPr>
        <p:blipFill rotWithShape="1">
          <a:blip r:embed="rId3">
            <a:alphaModFix/>
          </a:blip>
          <a:srcRect b="-1655" l="0" r="0" t="0"/>
          <a:stretch/>
        </p:blipFill>
        <p:spPr>
          <a:xfrm flipH="1">
            <a:off x="11350983" y="1478251"/>
            <a:ext cx="436100" cy="64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