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41" r:id="rId4"/>
    <p:sldMasterId id="2147483742" r:id="rId5"/>
    <p:sldMasterId id="2147483743" r:id="rId6"/>
    <p:sldMasterId id="2147483744" r:id="rId7"/>
    <p:sldMasterId id="2147483745" r:id="rId8"/>
    <p:sldMasterId id="2147483746" r:id="rId9"/>
    <p:sldMasterId id="2147483747" r:id="rId10"/>
    <p:sldMasterId id="2147483748" r:id="rId11"/>
    <p:sldMasterId id="2147483749" r:id="rId12"/>
    <p:sldMasterId id="2147483750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5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4" name="Google Shape;1384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1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0" name="Google Shape;1490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1" name="Google Shape;1501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1" name="Google Shape;1511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4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0" name="Google Shape;152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1" name="Google Shape;1531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5" name="Google Shape;1545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3" name="Google Shape;1553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1" name="Google Shape;1391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6" name="Google Shape;1396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1" name="Google Shape;1411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8" name="Google Shape;1428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2" name="Google Shape;1442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8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5" name="Google Shape;1455;p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9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7" name="Google Shape;1467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0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0" name="Google Shape;1480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8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31.jp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png"/><Relationship Id="rId3" Type="http://schemas.openxmlformats.org/officeDocument/2006/relationships/image" Target="../media/image33.jp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0.jpg"/><Relationship Id="rId3" Type="http://schemas.openxmlformats.org/officeDocument/2006/relationships/image" Target="../media/image29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Relationship Id="rId3" Type="http://schemas.openxmlformats.org/officeDocument/2006/relationships/image" Target="../media/image33.jp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0.jpg"/><Relationship Id="rId3" Type="http://schemas.openxmlformats.org/officeDocument/2006/relationships/image" Target="../media/image29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31.jp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38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8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8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9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38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7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" name="Google Shape;12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" name="Google Shape;133;p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" name="Google Shape;1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1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6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6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1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96" name="Google Shape;1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3" name="Google Shape;20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9" name="Google Shape;2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20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20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5" name="Google Shape;245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1" name="Google Shape;2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71" name="Google Shape;27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92" name="Google Shape;29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3" name="Google Shape;293;p22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2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4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5" name="Google Shape;3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23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24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24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25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25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25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25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25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25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4" name="Google Shape;344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5" name="Google Shape;3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9" name="Google Shape;34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6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0" name="Google Shape;3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1" name="Google Shape;3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2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2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8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30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30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30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30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3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1" name="Google Shape;3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3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3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4" name="Google Shape;4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6" name="Google Shape;40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32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32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1" name="Google Shape;4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3" name="Google Shape;42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27" name="Google Shape;427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0" name="Google Shape;43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31" name="Google Shape;4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3" name="Google Shape;433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4" name="Google Shape;434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5" name="Google Shape;435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7" name="Google Shape;437;p33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41" name="Google Shape;4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3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3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33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33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7" name="Google Shape;447;p33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5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1" name="Google Shape;4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3" name="Google Shape;453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5" name="Google Shape;455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6" name="Google Shape;456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60" name="Google Shape;4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4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34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3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35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70" name="Google Shape;470;p35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471" name="Google Shape;471;p3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2" name="Google Shape;472;p3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5" name="Google Shape;47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7" name="Google Shape;477;p3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8" name="Google Shape;478;p3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9" name="Google Shape;479;p3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0" name="Google Shape;480;p3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1" name="Google Shape;4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83" name="Google Shape;48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" name="Google Shape;485;p3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" name="Google Shape;486;p36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" name="Google Shape;487;p36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" name="Google Shape;488;p36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36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36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p3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9" name="Google Shape;499;p3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2" name="Google Shape;50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3" name="Google Shape;5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3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3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2" name="Google Shape;512;p3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3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3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3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3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9" name="Google Shape;51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3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1" name="Google Shape;521;p3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2" name="Google Shape;522;p3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3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3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9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39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40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3" name="Google Shape;533;p40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40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40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36" name="Google Shape;536;p4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4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8" name="Google Shape;538;p4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9" name="Google Shape;53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0" name="Google Shape;54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5" name="Google Shape;545;p4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p4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4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8" name="Google Shape;54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9" name="Google Shape;54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1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3" name="Google Shape;553;p41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54" name="Google Shape;554;p41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7" name="Google Shape;557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8" name="Google Shape;558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9" name="Google Shape;559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0" name="Google Shape;56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1" name="Google Shape;56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2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42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42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42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43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1" name="Google Shape;571;p43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2" name="Google Shape;572;p43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3" name="Google Shape;573;p43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8" name="Google Shape;578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0" name="Google Shape;580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1" name="Google Shape;58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2" name="Google Shape;58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5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p45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45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8" name="Google Shape;588;p45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45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2" name="Google Shape;592;p4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3" name="Google Shape;593;p4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4" name="Google Shape;594;p4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5" name="Google Shape;59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6" name="Google Shape;59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6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46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4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46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3" name="Google Shape;603;p4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4" name="Google Shape;604;p4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5" name="Google Shape;605;p46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6" name="Google Shape;606;p4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47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10" name="Google Shape;610;p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3" name="Google Shape;61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4" name="Google Shape;6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7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7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7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7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7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7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7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7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31" name="Google Shape;631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4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4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4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4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4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4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4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4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4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4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4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4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0" name="Google Shape;65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51" name="Google Shape;65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7" name="Google Shape;657;p50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0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61" name="Google Shape;66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0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50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50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50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50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50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0" name="Google Shape;68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4" name="Google Shape;684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5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9" name="Google Shape;689;p5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1" name="Google Shape;691;p5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92" name="Google Shape;69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7" name="Google Shape;697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8" name="Google Shape;69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0" name="Google Shape;700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53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8" name="Google Shape;708;p53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09" name="Google Shape;70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p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1" name="Google Shape;711;p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2" name="Google Shape;712;p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3" name="Google Shape;713;p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5" name="Google Shape;71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7" name="Google Shape;717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21" name="Google Shape;721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4" name="Google Shape;724;p5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5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5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5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8" name="Google Shape;728;p5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9" name="Google Shape;729;p5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0" name="Google Shape;730;p5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1" name="Google Shape;731;p5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32" name="Google Shape;732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3" name="Google Shape;733;p5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5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5" name="Google Shape;735;p5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6" name="Google Shape;736;p5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5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8" name="Google Shape;73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3" name="Google Shape;743;p5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5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45" name="Google Shape;745;p5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46" name="Google Shape;746;p5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7" name="Google Shape;747;p5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7385" l="547" r="-546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7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5" name="Google Shape;755;p5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5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5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9" name="Google Shape;75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57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763" name="Google Shape;763;p57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57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765" name="Google Shape;765;p57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57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7" name="Google Shape;767;p57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58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58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2" name="Google Shape;772;p5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3" name="Google Shape;773;p5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4" name="Google Shape;774;p5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5" name="Google Shape;775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6" name="Google Shape;77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79" name="Google Shape;77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80" name="Google Shape;780;p58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58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58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58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p58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59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59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p59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0" name="Google Shape;790;p5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1" name="Google Shape;791;p5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2" name="Google Shape;792;p5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3" name="Google Shape;79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4" name="Google Shape;79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9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59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9" name="Google Shape;799;p59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59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60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60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60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60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07" name="Google Shape;807;p6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8" name="Google Shape;808;p6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9" name="Google Shape;809;p6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0" name="Google Shape;81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1" name="Google Shape;81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1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6" name="Google Shape;81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7" name="Google Shape;817;p6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8" name="Google Shape;818;p6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9" name="Google Shape;819;p6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0" name="Google Shape;82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2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25" name="Google Shape;825;p62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6" name="Google Shape;826;p62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p62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8" name="Google Shape;82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9" name="Google Shape;82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3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4" name="Google Shape;834;p63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5" name="Google Shape;835;p63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6" name="Google Shape;836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8" name="Google Shape;838;p63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9" name="Google Shape;83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4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3" name="Google Shape;843;p64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64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5" name="Google Shape;845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6" name="Google Shape;84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p64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8" name="Google Shape;84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4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64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852" name="Google Shape;852;p64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0" name="Google Shape;860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1" name="Google Shape;861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2" name="Google Shape;862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3" name="Google Shape;86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7" name="Google Shape;86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6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9" name="Google Shape;869;p6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6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p6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p6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6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6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6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6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66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Google Shape;878;p66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66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2" name="Google Shape;882;p6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6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84" name="Google Shape;88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5" name="Google Shape;885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6" name="Google Shape;886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7" name="Google Shape;887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8" name="Google Shape;888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0" name="Google Shape;89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2" name="Google Shape;892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8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8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p6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6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7" name="Google Shape;897;p6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68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9" name="Google Shape;899;p68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68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68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8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3" name="Google Shape;90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4" name="Google Shape;904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5" name="Google Shape;905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9" name="Google Shape;9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1" name="Google Shape;91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6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5" name="Google Shape;915;p6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7" name="Google Shape;917;p6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8" name="Google Shape;91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9" name="Google Shape;919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0" name="Google Shape;920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4" name="Google Shape;9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6" name="Google Shape;926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7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7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5" name="Google Shape;935;p7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6" name="Google Shape;93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0" name="Google Shape;950;p7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8" name="Google Shape;95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0" name="Google Shape;960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4" name="Google Shape;96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6" name="Google Shape;96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2" name="Google Shape;97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4" name="Google Shape;974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5" name="Google Shape;975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6" name="Google Shape;97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8" name="Google Shape;978;p7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9" name="Google Shape;979;p7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0" name="Google Shape;980;p7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3" name="Google Shape;983;p7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4" name="Google Shape;984;p7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5" name="Google Shape;985;p7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86" name="Google Shape;986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9" name="Google Shape;989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0" name="Google Shape;990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1" name="Google Shape;991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2" name="Google Shape;99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6" name="Google Shape;996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8" name="Google Shape;998;p7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9" name="Google Shape;999;p7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0" name="Google Shape;1000;p7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1" name="Google Shape;1001;p7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2" name="Google Shape;1002;p7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7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4" name="Google Shape;1004;p7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5" name="Google Shape;1005;p7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3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07" name="Google Shape;1007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08" name="Google Shape;1008;p73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73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73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3" name="Google Shape;1013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4" name="Google Shape;1014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5" name="Google Shape;1015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8" name="Google Shape;101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0" name="Google Shape;1020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2" name="Google Shape;1022;p74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74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6" name="Google Shape;1026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8" name="Google Shape;1028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9" name="Google Shape;102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1" name="Google Shape;1031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2" name="Google Shape;1032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3" name="Google Shape;1033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9" name="Google Shape;1039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0" name="Google Shape;1040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1" name="Google Shape;1041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2" name="Google Shape;104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4" name="Google Shape;1044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6" name="Google Shape;1046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8" name="Google Shape;1048;p76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9" name="Google Shape;1049;p76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0" name="Google Shape;1050;p76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1" name="Google Shape;1051;p76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2" name="Google Shape;1052;p76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3" name="Google Shape;1053;p76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2" name="Google Shape;1062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3" name="Google Shape;106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4" name="Google Shape;1064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77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3" name="Google Shape;1073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5" name="Google Shape;1075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9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2" name="Google Shape;1082;p79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3" name="Google Shape;108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91" name="Google Shape;1091;p8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2" name="Google Shape;1092;p8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4" name="Google Shape;109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8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6" name="Google Shape;1096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8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p8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00" name="Google Shape;1100;p8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8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3" name="Google Shape;1103;p82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p82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05" name="Google Shape;1105;p8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6" name="Google Shape;1106;p8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7" name="Google Shape;1107;p8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8" name="Google Shape;1108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9" name="Google Shape;110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112" name="Google Shape;1112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13" name="Google Shape;1113;p82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82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82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6" name="Google Shape;1116;p82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7" name="Google Shape;1117;p82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0" name="Google Shape;1120;p83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83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83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23" name="Google Shape;1123;p8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4" name="Google Shape;1124;p8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5" name="Google Shape;1125;p8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6" name="Google Shape;112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7" name="Google Shape;112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83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1" name="Google Shape;1131;p83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2" name="Google Shape;1132;p83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3" name="Google Shape;1133;p83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8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6" name="Google Shape;1136;p8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7" name="Google Shape;1137;p8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8" name="Google Shape;1138;p8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40" name="Google Shape;1140;p8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1" name="Google Shape;1141;p8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2" name="Google Shape;1142;p8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3" name="Google Shape;1143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4" name="Google Shape;114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8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49" name="Google Shape;114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0" name="Google Shape;1150;p8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1" name="Google Shape;1151;p8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2" name="Google Shape;1152;p8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3" name="Google Shape;115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5" name="Google Shape;1155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8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58" name="Google Shape;1158;p8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8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0" name="Google Shape;1160;p8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1" name="Google Shape;1161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2" name="Google Shape;116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8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7" name="Google Shape;1167;p8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8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1" name="Google Shape;1171;p8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2" name="Google Shape;117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8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76" name="Google Shape;1176;p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7" name="Google Shape;1177;p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8" name="Google Shape;117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9" name="Google Shape;117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0" name="Google Shape;1180;p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1" name="Google Shape;118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8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8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p8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1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1"/>
          <p:cNvCxnSpPr>
            <a:endCxn id="90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3" name="Google Shape;1193;p90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94" name="Google Shape;1194;p90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95" name="Google Shape;1195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6" name="Google Shape;1196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7" name="Google Shape;1197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8" name="Google Shape;1198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9" name="Google Shape;119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90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5" name="Google Shape;1205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6" name="Google Shape;1206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7" name="Google Shape;1207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8" name="Google Shape;1208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9" name="Google Shape;120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13" name="Google Shape;1213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4" name="Google Shape;1214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5" name="Google Shape;1215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92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222" name="Google Shape;1222;p92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3" name="Google Shape;1223;p92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224" name="Google Shape;1224;p92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25" name="Google Shape;1225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6" name="Google Shape;1226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7" name="Google Shape;1227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8" name="Google Shape;1228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9" name="Google Shape;122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9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35" name="Google Shape;123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6" name="Google Shape;1236;p9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7" name="Google Shape;1237;p9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8" name="Google Shape;1238;p9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9" name="Google Shape;1239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1" name="Google Shape;1241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9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9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9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p9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6" name="Google Shape;1246;p9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9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9" name="Google Shape;1249;p9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9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1" name="Google Shape;1251;p9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2" name="Google Shape;125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94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57" name="Google Shape;1257;p94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8" name="Google Shape;1258;p94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9" name="Google Shape;1259;p94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0" name="Google Shape;1260;p94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1" name="Google Shape;1261;p94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2" name="Google Shape;1262;p94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3" name="Google Shape;1263;p94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94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94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9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8" name="Google Shape;1268;p9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p9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9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2" name="Google Shape;127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9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6" name="Google Shape;1276;p9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9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9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0" name="Google Shape;1280;p9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1" name="Google Shape;1281;p9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2" name="Google Shape;1282;p9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3" name="Google Shape;128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4" name="Google Shape;128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6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88" name="Google Shape;1288;p96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9" name="Google Shape;1289;p96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0" name="Google Shape;1290;p96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3" name="Google Shape;1293;p97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4" name="Google Shape;1294;p97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97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97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9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9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1" name="Google Shape;1301;p9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2" name="Google Shape;1302;p9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3" name="Google Shape;1303;p9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4" name="Google Shape;1304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5" name="Google Shape;130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99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309" name="Google Shape;1309;p99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p99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1" name="Google Shape;1311;p99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2" name="Google Shape;1312;p99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2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" name="Google Shape;102;p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" name="Google Shape;104;p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" name="Google Shape;10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11" name="Google Shape;11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0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5" name="Google Shape;1315;p10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6" name="Google Shape;1316;p10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7" name="Google Shape;1317;p10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8" name="Google Shape;1318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9" name="Google Shape;131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00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323" name="Google Shape;1323;p100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4" name="Google Shape;1324;p100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p100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p100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p100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8" name="Google Shape;1328;p100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9" name="Google Shape;1329;p100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2" name="Google Shape;1332;p101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33" name="Google Shape;1333;p10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p10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5" name="Google Shape;1335;p10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6" name="Google Shape;1336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01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p101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p101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p101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p101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p101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6" name="Google Shape;1346;p101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7" name="Google Shape;1347;p101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9" name="Google Shape;1349;p102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0" name="Google Shape;1350;p102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1" name="Google Shape;1351;p10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52" name="Google Shape;1352;p10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3" name="Google Shape;1353;p10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p10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5" name="Google Shape;1355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6" name="Google Shape;135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102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0" name="Google Shape;1360;p102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61" name="Google Shape;1361;p102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2" name="Google Shape;1362;p102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02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102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102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102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7" name="Google Shape;1367;p102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p102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9" name="Google Shape;1369;p102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0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2" name="Google Shape;1372;p10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p10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p10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6" name="Google Shape;137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03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0" name="Google Shape;1380;p103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81" name="Google Shape;1381;p10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2.xml"/><Relationship Id="rId16" Type="http://schemas.openxmlformats.org/officeDocument/2006/relationships/theme" Target="../theme/theme10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21" Type="http://schemas.openxmlformats.org/officeDocument/2006/relationships/theme" Target="../theme/theme6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2" Type="http://schemas.openxmlformats.org/officeDocument/2006/relationships/theme" Target="../theme/theme8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3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6" Type="http://schemas.openxmlformats.org/officeDocument/2006/relationships/theme" Target="../theme/theme11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89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8" name="Google Shape;1188;p89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9" name="Google Shape;1189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90" name="Google Shape;1190;p8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9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2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4" name="Google Shape;494;p37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6" name="Google Shape;496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8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7" name="Google Shape;627;p4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8" name="Google Shape;628;p4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6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0" name="Google Shape;750;p5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5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5" name="Google Shape;855;p6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6" name="Google Shape;856;p65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p6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0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6" name="Google Shape;1086;p80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7" name="Google Shape;1087;p8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8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Relationship Id="rId4" Type="http://schemas.openxmlformats.org/officeDocument/2006/relationships/image" Target="../media/image55.jpg"/><Relationship Id="rId5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6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Relationship Id="rId4" Type="http://schemas.openxmlformats.org/officeDocument/2006/relationships/image" Target="../media/image43.jpg"/><Relationship Id="rId5" Type="http://schemas.openxmlformats.org/officeDocument/2006/relationships/image" Target="../media/image49.jpg"/><Relationship Id="rId6" Type="http://schemas.openxmlformats.org/officeDocument/2006/relationships/image" Target="../media/image46.jpg"/><Relationship Id="rId7" Type="http://schemas.openxmlformats.org/officeDocument/2006/relationships/image" Target="../media/image4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Relationship Id="rId4" Type="http://schemas.openxmlformats.org/officeDocument/2006/relationships/image" Target="../media/image62.png"/><Relationship Id="rId5" Type="http://schemas.openxmlformats.org/officeDocument/2006/relationships/image" Target="../media/image5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04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"/>
              <a:t>Workshop guide</a:t>
            </a:r>
            <a:endParaRPr/>
          </a:p>
        </p:txBody>
      </p:sp>
      <p:sp>
        <p:nvSpPr>
          <p:cNvPr id="1387" name="Google Shape;1387;p10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">
                <a:solidFill>
                  <a:srgbClr val="006FB6"/>
                </a:solidFill>
              </a:rPr>
              <a:t>Cover with your finger</a:t>
            </a:r>
            <a:endParaRPr/>
          </a:p>
        </p:txBody>
      </p:sp>
      <p:sp>
        <p:nvSpPr>
          <p:cNvPr id="1388" name="Google Shape;1388;p10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9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" sz="39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" sz="39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" sz="39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" sz="39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en">
                <a:solidFill>
                  <a:srgbClr val="006FB6"/>
                </a:solidFill>
              </a:rPr>
              <a:t>Hãy dùng ngón tay</a:t>
            </a:r>
            <a:endParaRPr/>
          </a:p>
        </p:txBody>
      </p:sp>
      <p:pic>
        <p:nvPicPr>
          <p:cNvPr descr="A close up of many different vegetables on display&#10;&#10;Description automatically generated" id="1493" name="Google Shape;1493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&#10;&#10;Description generated with very high confidence" id="1494" name="Google Shape;1494;p11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95" name="Google Shape;1495;p113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sz="2800"/>
          </a:p>
        </p:txBody>
      </p:sp>
      <p:sp>
        <p:nvSpPr>
          <p:cNvPr id="1496" name="Google Shape;1496;p113"/>
          <p:cNvSpPr txBox="1"/>
          <p:nvPr>
            <p:ph idx="4" type="body"/>
          </p:nvPr>
        </p:nvSpPr>
        <p:spPr>
          <a:xfrm>
            <a:off x="371844" y="125130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lang="en"/>
              <a:t>Con có cách nào dùng để </a:t>
            </a:r>
            <a:r>
              <a:rPr b="1" lang="en"/>
              <a:t>hình dung ra từ này</a:t>
            </a:r>
            <a:r>
              <a:rPr lang="en"/>
              <a:t> không?</a:t>
            </a:r>
            <a:endParaRPr/>
          </a:p>
        </p:txBody>
      </p:sp>
      <p:cxnSp>
        <p:nvCxnSpPr>
          <p:cNvPr id="1497" name="Google Shape;1497;p113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498" name="Google Shape;1498;p1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660425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14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Đọc sách = trò chuyện (K-1)</a:t>
            </a:r>
            <a:endParaRPr/>
          </a:p>
        </p:txBody>
      </p:sp>
      <p:sp>
        <p:nvSpPr>
          <p:cNvPr id="1504" name="Google Shape;1504;p114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Hãy dùng ngón tay. Che lại một phần của từ đó. Còn lại là gì?</a:t>
            </a:r>
            <a:endParaRPr/>
          </a:p>
        </p:txBody>
      </p:sp>
      <p:sp>
        <p:nvSpPr>
          <p:cNvPr id="1505" name="Google Shape;1505;p114"/>
          <p:cNvSpPr txBox="1"/>
          <p:nvPr>
            <p:ph idx="2" type="body"/>
          </p:nvPr>
        </p:nvSpPr>
        <p:spPr>
          <a:xfrm>
            <a:off x="3728932" y="4724938"/>
            <a:ext cx="3650813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">
                <a:solidFill>
                  <a:srgbClr val="006FB6"/>
                </a:solidFill>
              </a:rPr>
              <a:t>Dùng ngón tay và chỉ vào từng phần của từ khi phát âm.</a:t>
            </a:r>
            <a:endParaRPr/>
          </a:p>
        </p:txBody>
      </p:sp>
      <p:sp>
        <p:nvSpPr>
          <p:cNvPr id="1506" name="Google Shape;1506;p114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có thể tách từ đó thành hai phần nhỏ hơn không?</a:t>
            </a:r>
            <a:endParaRPr/>
          </a:p>
        </p:txBody>
      </p:sp>
      <p:sp>
        <p:nvSpPr>
          <p:cNvPr id="1507" name="Google Shape;1507;p114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">
                <a:solidFill>
                  <a:srgbClr val="006FB6"/>
                </a:solidFill>
              </a:rPr>
              <a:t>Có gợi ý chữ cái nào để hiểu được từ này không?</a:t>
            </a:r>
            <a:endParaRPr/>
          </a:p>
        </p:txBody>
      </p:sp>
      <p:pic>
        <p:nvPicPr>
          <p:cNvPr id="1508" name="Google Shape;1508;p114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15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Đọc sách = trò chuyện (2-3)</a:t>
            </a:r>
            <a:endParaRPr/>
          </a:p>
        </p:txBody>
      </p:sp>
      <p:sp>
        <p:nvSpPr>
          <p:cNvPr id="1514" name="Google Shape;1514;p115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Có thể dùng gợi ý nào trong từ để hiểu được từ này?</a:t>
            </a:r>
            <a:endParaRPr/>
          </a:p>
        </p:txBody>
      </p:sp>
      <p:sp>
        <p:nvSpPr>
          <p:cNvPr id="1515" name="Google Shape;1515;p115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có thấy từ ngắn hơn nào bên trong từ đó không?</a:t>
            </a:r>
            <a:endParaRPr/>
          </a:p>
        </p:txBody>
      </p:sp>
      <p:sp>
        <p:nvSpPr>
          <p:cNvPr id="1516" name="Google Shape;1516;p115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">
                <a:solidFill>
                  <a:srgbClr val="006FB6"/>
                </a:solidFill>
              </a:rPr>
              <a:t>Con có thể tách từ đó thành các âm tiết không? Mỗi âm tiết đó tạo nên âm gì?</a:t>
            </a:r>
            <a:endParaRPr/>
          </a:p>
        </p:txBody>
      </p:sp>
      <p:pic>
        <p:nvPicPr>
          <p:cNvPr id="1517" name="Google Shape;1517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Gia đình đa ngôn ngữ</a:t>
            </a:r>
            <a:endParaRPr/>
          </a:p>
        </p:txBody>
      </p:sp>
      <p:sp>
        <p:nvSpPr>
          <p:cNvPr id="1523" name="Google Shape;1523;p11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" sz="2800"/>
              <a:t>Sử dụng hướng dẫn để xem lại dấu chấm câu được dùng bằng tiếng Anh </a:t>
            </a:r>
            <a:endParaRPr sz="2800"/>
          </a:p>
        </p:txBody>
      </p:sp>
      <p:sp>
        <p:nvSpPr>
          <p:cNvPr id="1524" name="Google Shape;1524;p11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" sz="2800"/>
              <a:t>Sử dụng tự điển, app, hoặc trang web để xem các từ </a:t>
            </a:r>
            <a:endParaRPr sz="2800"/>
          </a:p>
        </p:txBody>
      </p:sp>
      <p:sp>
        <p:nvSpPr>
          <p:cNvPr id="1525" name="Google Shape;1525;p116"/>
          <p:cNvSpPr txBox="1"/>
          <p:nvPr>
            <p:ph idx="2" type="body"/>
          </p:nvPr>
        </p:nvSpPr>
        <p:spPr>
          <a:xfrm>
            <a:off x="4588042" y="39634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" sz="2800"/>
              <a:t>Chia nhỏ từng phần của những chữ để giúp phát âm những từ ngữ chưa biết. </a:t>
            </a:r>
            <a:endParaRPr sz="2800"/>
          </a:p>
        </p:txBody>
      </p:sp>
      <p:pic>
        <p:nvPicPr>
          <p:cNvPr id="1526" name="Google Shape;1526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/>
              <a:t>Giờ thực hành</a:t>
            </a:r>
            <a:endParaRPr/>
          </a:p>
        </p:txBody>
      </p:sp>
      <p:sp>
        <p:nvSpPr>
          <p:cNvPr id="1534" name="Google Shape;1534;p117"/>
          <p:cNvSpPr txBox="1"/>
          <p:nvPr>
            <p:ph idx="1" type="body"/>
          </p:nvPr>
        </p:nvSpPr>
        <p:spPr>
          <a:xfrm>
            <a:off x="1639564" y="1450614"/>
            <a:ext cx="3797984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Dùng ngón tay để tìm các phần của từ.</a:t>
            </a:r>
            <a:endParaRPr/>
          </a:p>
        </p:txBody>
      </p:sp>
      <p:sp>
        <p:nvSpPr>
          <p:cNvPr id="1535" name="Google Shape;1535;p117"/>
          <p:cNvSpPr txBox="1"/>
          <p:nvPr>
            <p:ph idx="2" type="body"/>
          </p:nvPr>
        </p:nvSpPr>
        <p:spPr>
          <a:xfrm>
            <a:off x="1628000" y="2592251"/>
            <a:ext cx="4900122" cy="17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en" sz="3200"/>
              <a:t>Dùng ngón tay để tìm những từ ngắn mà con biết.</a:t>
            </a:r>
            <a:endParaRPr/>
          </a:p>
        </p:txBody>
      </p:sp>
      <p:sp>
        <p:nvSpPr>
          <p:cNvPr id="1536" name="Google Shape;1536;p117"/>
          <p:cNvSpPr txBox="1"/>
          <p:nvPr>
            <p:ph idx="3" type="body"/>
          </p:nvPr>
        </p:nvSpPr>
        <p:spPr>
          <a:xfrm>
            <a:off x="1655375" y="4523475"/>
            <a:ext cx="33939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Dùng ngón tay để tách các từ ghép.</a:t>
            </a:r>
            <a:endParaRPr/>
          </a:p>
        </p:txBody>
      </p:sp>
      <p:sp>
        <p:nvSpPr>
          <p:cNvPr id="1537" name="Google Shape;1537;p117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" sz="6475"/>
              <a:t>1</a:t>
            </a:r>
            <a:endParaRPr/>
          </a:p>
        </p:txBody>
      </p:sp>
      <p:sp>
        <p:nvSpPr>
          <p:cNvPr id="1538" name="Google Shape;1538;p117"/>
          <p:cNvSpPr txBox="1"/>
          <p:nvPr>
            <p:ph idx="5" type="body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" sz="6475"/>
              <a:t>3</a:t>
            </a:r>
            <a:endParaRPr/>
          </a:p>
        </p:txBody>
      </p:sp>
      <p:sp>
        <p:nvSpPr>
          <p:cNvPr id="1539" name="Google Shape;1539;p117"/>
          <p:cNvSpPr txBox="1"/>
          <p:nvPr>
            <p:ph idx="7" type="body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" sz="6475"/>
              <a:t>2</a:t>
            </a:r>
            <a:endParaRPr/>
          </a:p>
        </p:txBody>
      </p:sp>
      <p:sp>
        <p:nvSpPr>
          <p:cNvPr id="1540" name="Google Shape;1540;p117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" sz="3000"/>
              <a:t>Gọi cô nhé nếu con có câu hỏi nào!</a:t>
            </a:r>
            <a:endParaRPr/>
          </a:p>
        </p:txBody>
      </p:sp>
      <p:sp>
        <p:nvSpPr>
          <p:cNvPr id="1541" name="Google Shape;1541;p117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42" name="Google Shape;1542;p117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"/>
              <a:t>Suy Ngẫm  </a:t>
            </a:r>
            <a:endParaRPr/>
          </a:p>
        </p:txBody>
      </p:sp>
      <p:sp>
        <p:nvSpPr>
          <p:cNvPr id="1548" name="Google Shape;1548;p118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"/>
              <a:t>Hãy chia sẻ cách quý vị có thể sử dụng mẹo đọc này ở nhà.</a:t>
            </a:r>
            <a:endParaRPr/>
          </a:p>
        </p:txBody>
      </p:sp>
      <p:sp>
        <p:nvSpPr>
          <p:cNvPr id="1549" name="Google Shape;1549;p1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550" name="Google Shape;1550;p1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11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Xin hãy đóng góp ý kiến</a:t>
            </a:r>
            <a:endParaRPr/>
          </a:p>
        </p:txBody>
      </p:sp>
      <p:pic>
        <p:nvPicPr>
          <p:cNvPr id="1556" name="Google Shape;1556;p1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p11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" sz="2400"/>
              <a:t>Nhận xét của quý vị sẽ giúp cho thời gian chúng ta cùng học tập càng hữu ích hơn!</a:t>
            </a:r>
            <a:endParaRPr/>
          </a:p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558" name="Google Shape;1558;p11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05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" sz="4400"/>
              <a:t>Dùng ngón tay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06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Chào mừng</a:t>
            </a:r>
            <a:endParaRPr/>
          </a:p>
        </p:txBody>
      </p:sp>
      <p:sp>
        <p:nvSpPr>
          <p:cNvPr id="1399" name="Google Shape;1399;p106"/>
          <p:cNvSpPr txBox="1"/>
          <p:nvPr>
            <p:ph idx="3" type="body"/>
          </p:nvPr>
        </p:nvSpPr>
        <p:spPr>
          <a:xfrm>
            <a:off x="1660582" y="2653440"/>
            <a:ext cx="416109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80" lvl="0" marL="304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Hướng dẫn cách đọc</a:t>
            </a:r>
            <a:endParaRPr/>
          </a:p>
        </p:txBody>
      </p:sp>
      <p:sp>
        <p:nvSpPr>
          <p:cNvPr id="1400" name="Google Shape;1400;p106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60" lvl="0" marL="609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Giờ thực hành</a:t>
            </a:r>
            <a:endParaRPr/>
          </a:p>
        </p:txBody>
      </p:sp>
      <p:sp>
        <p:nvSpPr>
          <p:cNvPr id="1401" name="Google Shape;1401;p10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Chương trình buổi học</a:t>
            </a:r>
            <a:endParaRPr/>
          </a:p>
        </p:txBody>
      </p:sp>
      <p:sp>
        <p:nvSpPr>
          <p:cNvPr id="1402" name="Google Shape;1402;p106"/>
          <p:cNvSpPr txBox="1"/>
          <p:nvPr>
            <p:ph idx="5" type="body"/>
          </p:nvPr>
        </p:nvSpPr>
        <p:spPr>
          <a:xfrm>
            <a:off x="1660583" y="4992079"/>
            <a:ext cx="416109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Suy ngẫm &amp; cập nhật</a:t>
            </a:r>
            <a:endParaRPr/>
          </a:p>
        </p:txBody>
      </p:sp>
      <p:pic>
        <p:nvPicPr>
          <p:cNvPr id="1403" name="Google Shape;1403;p106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06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06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06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07" name="Google Shape;1407;p106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8" name="Google Shape;1408;p106"/>
          <p:cNvSpPr txBox="1"/>
          <p:nvPr/>
        </p:nvSpPr>
        <p:spPr>
          <a:xfrm>
            <a:off x="9677400" y="3352800"/>
            <a:ext cx="1671918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"Mình đã học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85D08"/>
                </a:solidFill>
                <a:latin typeface="Calibri"/>
                <a:ea typeface="Calibri"/>
                <a:cs typeface="Calibri"/>
                <a:sym typeface="Calibri"/>
              </a:rPr>
              <a:t>được cách thêm vào những chữ khó!"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07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14" name="Google Shape;1414;p107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15" name="Google Shape;1415;p107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16" name="Google Shape;1416;p107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17" name="Google Shape;1417;p107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/>
              <a:t>Chuẩn bị.</a:t>
            </a:r>
            <a:endParaRPr/>
          </a:p>
        </p:txBody>
      </p:sp>
      <p:sp>
        <p:nvSpPr>
          <p:cNvPr id="1418" name="Google Shape;1418;p107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/>
              <a:t>Có mặt.</a:t>
            </a:r>
            <a:endParaRPr/>
          </a:p>
        </p:txBody>
      </p:sp>
      <p:sp>
        <p:nvSpPr>
          <p:cNvPr id="1419" name="Google Shape;1419;p107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/>
              <a:t>Hãy tỏ ra lịch sự</a:t>
            </a:r>
            <a:endParaRPr/>
          </a:p>
        </p:txBody>
      </p:sp>
      <p:sp>
        <p:nvSpPr>
          <p:cNvPr id="1420" name="Google Shape;1420;p107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" sz="3200"/>
              <a:t>Hỏi những thắc mắc.</a:t>
            </a:r>
            <a:endParaRPr/>
          </a:p>
        </p:txBody>
      </p:sp>
      <p:sp>
        <p:nvSpPr>
          <p:cNvPr id="1421" name="Google Shape;1421;p10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Hướng dẫn buổi học</a:t>
            </a:r>
            <a:endParaRPr/>
          </a:p>
        </p:txBody>
      </p:sp>
      <p:pic>
        <p:nvPicPr>
          <p:cNvPr descr="Icon&#10;&#10;Description automatically generated" id="1422" name="Google Shape;142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3" name="Google Shape;142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4" name="Google Shape;1424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5" name="Google Shape;1425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0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">
                <a:solidFill>
                  <a:srgbClr val="006FB6"/>
                </a:solidFill>
              </a:rPr>
              <a:t>Dùng ngón tay</a:t>
            </a:r>
            <a:endParaRPr/>
          </a:p>
        </p:txBody>
      </p:sp>
      <p:sp>
        <p:nvSpPr>
          <p:cNvPr id="1431" name="Google Shape;1431;p108"/>
          <p:cNvSpPr txBox="1"/>
          <p:nvPr>
            <p:ph idx="1" type="body"/>
          </p:nvPr>
        </p:nvSpPr>
        <p:spPr>
          <a:xfrm>
            <a:off x="9222900" y="4204589"/>
            <a:ext cx="24972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"/>
              <a:t>Dùng ngón tay có thể giúp con và mắt con theo dõi các từ trên trang.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32" name="Google Shape;1432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10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434" name="Google Shape;1434;p10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435" name="Google Shape;1435;p108"/>
          <p:cNvSpPr txBox="1"/>
          <p:nvPr>
            <p:ph idx="6" type="body"/>
          </p:nvPr>
        </p:nvSpPr>
        <p:spPr>
          <a:xfrm>
            <a:off x="1340849" y="1350300"/>
            <a:ext cx="6599383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Dùng ngón tay để tìm các phần của từ.</a:t>
            </a:r>
            <a:endParaRPr/>
          </a:p>
        </p:txBody>
      </p:sp>
      <p:sp>
        <p:nvSpPr>
          <p:cNvPr id="1436" name="Google Shape;1436;p108"/>
          <p:cNvSpPr txBox="1"/>
          <p:nvPr>
            <p:ph idx="7" type="body"/>
          </p:nvPr>
        </p:nvSpPr>
        <p:spPr>
          <a:xfrm>
            <a:off x="1340850" y="2472625"/>
            <a:ext cx="6414188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Dùng ngón tay để tìm những từ ngắn mà con biết.</a:t>
            </a:r>
            <a:endParaRPr/>
          </a:p>
        </p:txBody>
      </p:sp>
      <p:sp>
        <p:nvSpPr>
          <p:cNvPr id="1437" name="Google Shape;1437;p108"/>
          <p:cNvSpPr txBox="1"/>
          <p:nvPr>
            <p:ph idx="8" type="body"/>
          </p:nvPr>
        </p:nvSpPr>
        <p:spPr>
          <a:xfrm>
            <a:off x="1340838" y="3624715"/>
            <a:ext cx="6252154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Dùng ngón tay để tách các từ ghép.</a:t>
            </a:r>
            <a:endParaRPr/>
          </a:p>
        </p:txBody>
      </p:sp>
      <p:sp>
        <p:nvSpPr>
          <p:cNvPr id="1438" name="Google Shape;1438;p10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39" name="Google Shape;1439;p10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0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 sz="3000"/>
              <a:t>một phần từ nhỏ có một nguyên âm</a:t>
            </a:r>
            <a:endParaRPr/>
          </a:p>
        </p:txBody>
      </p:sp>
      <p:sp>
        <p:nvSpPr>
          <p:cNvPr id="1445" name="Google Shape;1445;p10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/>
              <a:t>từ được tạo thành từ hai từ ghép lại với nhau (ví dụ: sunshine)</a:t>
            </a:r>
            <a:endParaRPr/>
          </a:p>
        </p:txBody>
      </p:sp>
      <p:sp>
        <p:nvSpPr>
          <p:cNvPr id="1446" name="Google Shape;1446;p10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"/>
              <a:t>là khi chia nhỏ âm trong từ để giúp đọc được từ đó</a:t>
            </a:r>
            <a:endParaRPr/>
          </a:p>
        </p:txBody>
      </p:sp>
      <p:sp>
        <p:nvSpPr>
          <p:cNvPr id="1447" name="Google Shape;1447;p10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48" name="Google Shape;1448;p10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" sz="4000"/>
              <a:t>Âm tiết</a:t>
            </a:r>
            <a:endParaRPr/>
          </a:p>
        </p:txBody>
      </p:sp>
      <p:sp>
        <p:nvSpPr>
          <p:cNvPr id="1449" name="Google Shape;1449;p10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" sz="4000"/>
              <a:t>Từ</a:t>
            </a:r>
            <a:r>
              <a:rPr lang="en"/>
              <a:t> </a:t>
            </a:r>
            <a:r>
              <a:rPr b="1" lang="en" sz="4000"/>
              <a:t>ghép</a:t>
            </a:r>
            <a:endParaRPr/>
          </a:p>
        </p:txBody>
      </p:sp>
      <p:sp>
        <p:nvSpPr>
          <p:cNvPr id="1450" name="Google Shape;1450;p10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" sz="4000"/>
              <a:t>Giải mã</a:t>
            </a:r>
            <a:endParaRPr/>
          </a:p>
        </p:txBody>
      </p:sp>
      <p:sp>
        <p:nvSpPr>
          <p:cNvPr id="1451" name="Google Shape;1451;p10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52" name="Google Shape;1452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1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" sz="4400">
                <a:solidFill>
                  <a:srgbClr val="006FB6"/>
                </a:solidFill>
              </a:rPr>
              <a:t>Dùng ngón tay để tìm các phần của từ</a:t>
            </a:r>
            <a:endParaRPr/>
          </a:p>
        </p:txBody>
      </p:sp>
      <p:sp>
        <p:nvSpPr>
          <p:cNvPr id="1458" name="Google Shape;1458;p110"/>
          <p:cNvSpPr txBox="1"/>
          <p:nvPr>
            <p:ph idx="1" type="body"/>
          </p:nvPr>
        </p:nvSpPr>
        <p:spPr>
          <a:xfrm>
            <a:off x="164898" y="937549"/>
            <a:ext cx="2937218" cy="2491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Char char="•"/>
            </a:pPr>
            <a:r>
              <a:rPr lang="en" sz="3200"/>
              <a:t>Nếu đây là ý tưởng mới cho trẻ, hãy làm mẫu bằng các ngón tay của quý vị, sau đó hãy để trẻ làm thử!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A picture containing outdoor, grass, bird, small&#10;&#10;Description automatically generated" id="1459" name="Google Shape;1459;p11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5840798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110"/>
          <p:cNvSpPr txBox="1"/>
          <p:nvPr>
            <p:ph idx="4" type="body"/>
          </p:nvPr>
        </p:nvSpPr>
        <p:spPr>
          <a:xfrm>
            <a:off x="3657600" y="1947062"/>
            <a:ext cx="2407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"/>
              <a:t>“Con có thấy các thành phần từ nào tự con biết là các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1" name="Google Shape;1461;p110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en"/>
              <a:t>“Con biết |a| và |n| đọc là ‘an’ còn ‘p’ và ‘l’ và ‘an’ và ‘t’ đọc là ‘plant’!”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2" name="Google Shape;1462;p110"/>
          <p:cNvSpPr txBox="1"/>
          <p:nvPr>
            <p:ph idx="6" type="body"/>
          </p:nvPr>
        </p:nvSpPr>
        <p:spPr>
          <a:xfrm>
            <a:off x="-1" y="129891"/>
            <a:ext cx="3536683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i="0" lang="en" sz="3200" u="none" cap="none" strike="noStrike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pic>
        <p:nvPicPr>
          <p:cNvPr id="1463" name="Google Shape;1463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10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1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" sz="4400">
                <a:solidFill>
                  <a:srgbClr val="006FB6"/>
                </a:solidFill>
              </a:rPr>
              <a:t>Dùng ngón tay để tìm các từ ngắn</a:t>
            </a:r>
            <a:endParaRPr/>
          </a:p>
        </p:txBody>
      </p:sp>
      <p:pic>
        <p:nvPicPr>
          <p:cNvPr descr="A picture containing person, indoor, table, food&#10;&#10;Description automatically generated" id="1470" name="Google Shape;1470;p1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111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large orange fruit&#10;&#10;Description automatically generated" id="1472" name="Google Shape;1472;p11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111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"/>
              <a:t>“Con có thấy các từ ngắn nào tự con biết là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4" name="Google Shape;1474;p111"/>
          <p:cNvSpPr txBox="1"/>
          <p:nvPr>
            <p:ph idx="5" type="body"/>
          </p:nvPr>
        </p:nvSpPr>
        <p:spPr>
          <a:xfrm>
            <a:off x="9630729" y="1947061"/>
            <a:ext cx="2514600" cy="362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"/>
              <a:t>“Con thấy từ ‘pump.’ Nó giúp con biết từ đó! Giờ con có thể đọc được cả từ - </a:t>
            </a:r>
            <a:r>
              <a:rPr i="1" lang="en"/>
              <a:t>pumpkin</a:t>
            </a:r>
            <a:r>
              <a:rPr lang="en"/>
              <a:t>.”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5" name="Google Shape;1475;p111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76" name="Google Shape;1476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11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" sz="4000"/>
              <a:t>Dùng ngón tay để tìm các từ ghép </a:t>
            </a:r>
            <a:endParaRPr/>
          </a:p>
        </p:txBody>
      </p:sp>
      <p:sp>
        <p:nvSpPr>
          <p:cNvPr id="1483" name="Google Shape;1483;p112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lang="en" sz="3000"/>
              <a:t>Trẻ: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en" sz="3000"/>
              <a:t>“Con thấy từ ‘sun’ và con thấy được từ ‘rise.’  Ghép lại với nhau sẽ tạo ra từ dài hơn, ‘sunrise.’”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484" name="Google Shape;1484;p112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lang="en" sz="3000"/>
              <a:t>Người lớn: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" sz="3000"/>
              <a:t>“Con có thấy các từ nào tự con biết là từ khó không?”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erson standing in front of a mountain&#10;&#10;Description automatically generated" id="1485" name="Google Shape;1485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6" name="Google Shape;148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12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38325" y="431392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