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1" r:id="rId1"/>
    <p:sldMasterId id="2147483742" r:id="rId2"/>
    <p:sldMasterId id="2147483743" r:id="rId3"/>
    <p:sldMasterId id="2147483744" r:id="rId4"/>
    <p:sldMasterId id="2147483745" r:id="rId5"/>
    <p:sldMasterId id="2147483746" r:id="rId6"/>
    <p:sldMasterId id="2147483747" r:id="rId7"/>
    <p:sldMasterId id="2147483748" r:id="rId8"/>
    <p:sldMasterId id="2147483749" r:id="rId9"/>
  </p:sldMasterIdLst>
  <p:notesMasterIdLst>
    <p:notesMasterId r:id="rId27"/>
  </p:notesMasterIdLst>
  <p:sldIdLst>
    <p:sldId id="256" r:id="rId10"/>
    <p:sldId id="257" r:id="rId11"/>
    <p:sldId id="258" r:id="rId12"/>
    <p:sldId id="27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in.it/vbvxj7nrnb5g57" TargetMode="External"/><Relationship Id="rId3" Type="http://schemas.openxmlformats.org/officeDocument/2006/relationships/hyperlink" Target="https://youtu.be/VIjS_DFq4Z8" TargetMode="External"/><Relationship Id="rId7" Type="http://schemas.openxmlformats.org/officeDocument/2006/relationships/hyperlink" Target="http://www.wordreference.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youtu.be/u7jQ8FELbIo" TargetMode="External"/><Relationship Id="rId5" Type="http://schemas.openxmlformats.org/officeDocument/2006/relationships/hyperlink" Target="https://youtu.be/RkVbqGjJxBM" TargetMode="External"/><Relationship Id="rId4" Type="http://schemas.openxmlformats.org/officeDocument/2006/relationships/hyperlink" Target="https://youtu.be/kyMC4vAVL_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marR="0" lvl="0" indent="0" algn="l" rtl="0">
              <a:lnSpc>
                <a:spcPct val="100000"/>
              </a:lnSpc>
              <a:spcBef>
                <a:spcPts val="0"/>
              </a:spcBef>
              <a:spcAft>
                <a:spcPts val="0"/>
              </a:spcAft>
              <a:buSzPts val="1400"/>
              <a:buNone/>
            </a:pPr>
            <a:r>
              <a:rPr lang="en-US"/>
              <a:t>This is a </a:t>
            </a:r>
            <a:r>
              <a:rPr lang="en-US" b="1"/>
              <a:t>figure out the word </a:t>
            </a:r>
            <a:r>
              <a:rPr lang="en-US"/>
              <a:t>workshop. A foundational skill of learning to read is phonemic awareness. This workshop gives families questions they can use during reading to help their child make explicit mind-body connections to the letters and their sounds. This will reinforce a child’s phonemic awareness and decoding skills. In this workshop, families learn to pause and see the sounds</a:t>
            </a:r>
            <a:r>
              <a:rPr lang="en-US" b="1"/>
              <a:t>.</a:t>
            </a:r>
            <a:r>
              <a:rPr lang="en-US"/>
              <a:t>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Small mirrors for families without phones </a:t>
            </a:r>
            <a:endParaRPr/>
          </a:p>
          <a:p>
            <a:pPr marL="457200" marR="0" lvl="0" indent="-279400" algn="l" rtl="0">
              <a:lnSpc>
                <a:spcPct val="100000"/>
              </a:lnSpc>
              <a:spcBef>
                <a:spcPts val="0"/>
              </a:spcBef>
              <a:spcAft>
                <a:spcPts val="0"/>
              </a:spcAft>
              <a:buSzPts val="800"/>
              <a:buFont typeface="Calibri"/>
              <a:buChar char="●"/>
            </a:pPr>
            <a:r>
              <a:rPr lang="en-US"/>
              <a:t>Books for families to use during the reading tip explanation and practice time. This strategy works with both fiction and nonfiction texts.</a:t>
            </a:r>
            <a:endParaRPr/>
          </a:p>
          <a:p>
            <a:pPr marL="457200" marR="0" lvl="0" indent="-279400" algn="l" rtl="0">
              <a:lnSpc>
                <a:spcPct val="100000"/>
              </a:lnSpc>
              <a:spcBef>
                <a:spcPts val="0"/>
              </a:spcBef>
              <a:spcAft>
                <a:spcPts val="0"/>
              </a:spcAft>
              <a:buSzPts val="800"/>
              <a:buFont typeface="Calibri"/>
              <a:buChar char="●"/>
            </a:pPr>
            <a:r>
              <a:rPr lang="en-US"/>
              <a:t>A copy of a page or paragraph from a text the children are currently reading with words highlighted (See the “Pause at a tricky word”)</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pause and see the sounds. </a:t>
            </a:r>
            <a:endParaRPr/>
          </a:p>
          <a:p>
            <a:pPr marL="457200" lvl="0" indent="-298450" algn="l" rtl="0">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lang="en-US" i="1"/>
              <a:t>at</a:t>
            </a:r>
            <a:r>
              <a:rPr lang="en-US"/>
              <a:t> them.</a:t>
            </a:r>
            <a:endParaRPr/>
          </a:p>
          <a:p>
            <a:pPr marL="457200" lvl="0" indent="-298450" algn="l" rtl="0">
              <a:lnSpc>
                <a:spcPct val="100000"/>
              </a:lnSpc>
              <a:spcBef>
                <a:spcPts val="0"/>
              </a:spcBef>
              <a:spcAft>
                <a:spcPts val="0"/>
              </a:spcAft>
              <a:buSzPts val="1100"/>
              <a:buFont typeface="Calibri"/>
              <a:buChar char="•"/>
            </a:pPr>
            <a:r>
              <a:rPr lang="en-US" sz="1200" b="0" i="0" u="none" strike="noStrike" cap="none">
                <a:solidFill>
                  <a:schemeClr val="dk1"/>
                </a:solidFill>
                <a:latin typeface="Calibri"/>
                <a:ea typeface="Calibri"/>
                <a:cs typeface="Calibri"/>
                <a:sym typeface="Calibri"/>
              </a:rPr>
              <a:t>Study the slides in the reading tip section. Think through how you will model and guide practice for</a:t>
            </a:r>
            <a:r>
              <a:rPr lang="en-US" b="0" u="none"/>
              <a:t> </a:t>
            </a:r>
            <a:r>
              <a:rPr lang="en-US"/>
              <a:t>pause and see the sounds.</a:t>
            </a:r>
            <a:r>
              <a:rPr lang="en-US" sz="1200" b="0" i="0" u="none" strike="noStrike" cap="none">
                <a:solidFill>
                  <a:schemeClr val="dk1"/>
                </a:solidFill>
                <a:latin typeface="Calibri"/>
                <a:ea typeface="Calibri"/>
                <a:cs typeface="Calibri"/>
                <a:sym typeface="Calibri"/>
              </a:rPr>
              <a:t> </a:t>
            </a:r>
            <a:endParaRPr/>
          </a:p>
          <a:p>
            <a:pPr marL="914400" lvl="1" indent="-311150" algn="l" rtl="0">
              <a:lnSpc>
                <a:spcPct val="100000"/>
              </a:lnSpc>
              <a:spcBef>
                <a:spcPts val="0"/>
              </a:spcBef>
              <a:spcAft>
                <a:spcPts val="0"/>
              </a:spcAft>
              <a:buSzPts val="1300"/>
              <a:buFont typeface="Calibri"/>
              <a:buChar char="•"/>
            </a:pPr>
            <a:r>
              <a:rPr lang="en-US"/>
              <a:t>Prepare a page or paragraph from a text the children are reading in your class</a:t>
            </a:r>
            <a:endParaRPr/>
          </a:p>
          <a:p>
            <a:pPr marL="457200" lvl="0" indent="-279400" algn="l" rtl="0">
              <a:lnSpc>
                <a:spcPct val="100000"/>
              </a:lnSpc>
              <a:spcBef>
                <a:spcPts val="0"/>
              </a:spcBef>
              <a:spcAft>
                <a:spcPts val="0"/>
              </a:spcAft>
              <a:buClr>
                <a:schemeClr val="dk1"/>
              </a:buClr>
              <a:buSzPts val="800"/>
              <a:buChar char="●"/>
            </a:pPr>
            <a:r>
              <a:rPr lang="en-US"/>
              <a:t>Familiarize yourself with the physical articulation of long and short vowels and some of the commonly confused consonants. Think through how to explain the basics to families. These videos may be helpful to you:</a:t>
            </a:r>
            <a:endParaRPr/>
          </a:p>
          <a:p>
            <a:pPr marL="914400" lvl="1" indent="-279400" algn="l" rtl="0">
              <a:lnSpc>
                <a:spcPct val="100000"/>
              </a:lnSpc>
              <a:spcBef>
                <a:spcPts val="0"/>
              </a:spcBef>
              <a:spcAft>
                <a:spcPts val="0"/>
              </a:spcAft>
              <a:buClr>
                <a:schemeClr val="dk1"/>
              </a:buClr>
              <a:buSzPts val="800"/>
              <a:buChar char="●"/>
            </a:pPr>
            <a:r>
              <a:rPr lang="en-US"/>
              <a:t>Vowels:</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3"/>
              </a:rPr>
              <a:t>https://youtu.be/VIjS_DFq4Z8</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4"/>
              </a:rPr>
              <a:t>https://youtu.be/kyMC4vAVL_k</a:t>
            </a:r>
            <a:endParaRPr/>
          </a:p>
          <a:p>
            <a:pPr marL="914400" lvl="1" indent="-279400" algn="l" rtl="0">
              <a:lnSpc>
                <a:spcPct val="100000"/>
              </a:lnSpc>
              <a:spcBef>
                <a:spcPts val="0"/>
              </a:spcBef>
              <a:spcAft>
                <a:spcPts val="0"/>
              </a:spcAft>
              <a:buClr>
                <a:schemeClr val="dk1"/>
              </a:buClr>
              <a:buSzPts val="800"/>
              <a:buChar char="●"/>
            </a:pPr>
            <a:r>
              <a:rPr lang="en-US"/>
              <a:t>All sounds</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5"/>
              </a:rPr>
              <a:t>https://youtu.be/RkVbqGjJxBM	</a:t>
            </a:r>
            <a:endParaRPr/>
          </a:p>
          <a:p>
            <a:pPr marL="914400" lvl="1" indent="-279400" algn="l" rtl="0">
              <a:lnSpc>
                <a:spcPct val="100000"/>
              </a:lnSpc>
              <a:spcBef>
                <a:spcPts val="0"/>
              </a:spcBef>
              <a:spcAft>
                <a:spcPts val="0"/>
              </a:spcAft>
              <a:buClr>
                <a:schemeClr val="dk1"/>
              </a:buClr>
              <a:buSzPts val="800"/>
              <a:buChar char="●"/>
            </a:pPr>
            <a:r>
              <a:rPr lang="en-US"/>
              <a:t>More scientific explanation</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6"/>
              </a:rPr>
              <a:t>https://youtu.be/u7jQ8FELbIo</a:t>
            </a:r>
            <a:endParaRPr i="1"/>
          </a:p>
          <a:p>
            <a:pPr marL="0" lvl="0" indent="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Consider changing the practice words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the “Check in on literacy terms” slide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1150" algn="l" rtl="0">
              <a:lnSpc>
                <a:spcPct val="100000"/>
              </a:lnSpc>
              <a:spcBef>
                <a:spcPts val="0"/>
              </a:spcBef>
              <a:spcAft>
                <a:spcPts val="0"/>
              </a:spcAft>
              <a:buSzPts val="1300"/>
              <a:buFont typeface="Calibri"/>
              <a:buChar char="•"/>
            </a:pPr>
            <a:r>
              <a:rPr lang="en-US"/>
              <a:t>Choose the appropriate “Reading = conversation” slide. </a:t>
            </a:r>
            <a:endParaRPr/>
          </a:p>
          <a:p>
            <a:pPr marL="914400" marR="0" lvl="1" indent="-311150" algn="l" rtl="0">
              <a:lnSpc>
                <a:spcPct val="100000"/>
              </a:lnSpc>
              <a:spcBef>
                <a:spcPts val="0"/>
              </a:spcBef>
              <a:spcAft>
                <a:spcPts val="0"/>
              </a:spcAft>
              <a:buSzPts val="1300"/>
              <a:buFont typeface="Calibri"/>
              <a:buChar char="•"/>
            </a:pPr>
            <a:r>
              <a:rPr lang="en-US"/>
              <a:t>Put pictures on the “Practice watching your mouth” slide or invite families to use letters cards.</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1150" algn="l" rtl="0">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marL="914400" lvl="1" indent="-311150" algn="l" rtl="0">
              <a:lnSpc>
                <a:spcPct val="100000"/>
              </a:lnSpc>
              <a:spcBef>
                <a:spcPts val="0"/>
              </a:spcBef>
              <a:spcAft>
                <a:spcPts val="0"/>
              </a:spcAft>
              <a:buClr>
                <a:schemeClr val="dk1"/>
              </a:buClr>
              <a:buSzPts val="1300"/>
              <a:buFont typeface="Calibri"/>
              <a:buChar char="•"/>
            </a:pPr>
            <a:r>
              <a:rPr lang="en-US"/>
              <a:t>Change the “Watch your mouth make each sound” slide to have more advanced word parts such as common blends, digraphs, and affixes. However, don’t discount the value of helping children who may have struggled with letter-sound correspondence make a specific mind-body connection with beginning sounds. This can be a breakthrough for some children.</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914400" lvl="1" indent="-311150" algn="l" rtl="0">
              <a:lnSpc>
                <a:spcPct val="100000"/>
              </a:lnSpc>
              <a:spcBef>
                <a:spcPts val="0"/>
              </a:spcBef>
              <a:spcAft>
                <a:spcPts val="0"/>
              </a:spcAft>
              <a:buSzPts val="1300"/>
              <a:buFont typeface="Calibri"/>
              <a:buChar char="•"/>
            </a:pPr>
            <a:r>
              <a:rPr lang="en-US"/>
              <a:t>This is a difficult workshop for families new to the English language and is more appropriate for families with some familiarity with the language. To support families consider the following ideas:​</a:t>
            </a:r>
            <a:endParaRPr/>
          </a:p>
          <a:p>
            <a:pPr marL="914400" lvl="1" indent="-311150" algn="l" rtl="0">
              <a:lnSpc>
                <a:spcPct val="100000"/>
              </a:lnSpc>
              <a:spcBef>
                <a:spcPts val="0"/>
              </a:spcBef>
              <a:spcAft>
                <a:spcPts val="0"/>
              </a:spcAft>
              <a:buSzPts val="1300"/>
              <a:buFont typeface="Calibri"/>
              <a:buChar char="•"/>
            </a:pPr>
            <a:r>
              <a:rPr lang="en-US"/>
              <a:t>Explicitly discuss how letters and their sounds vary across languages and invite families to make comparisons and connections.</a:t>
            </a:r>
            <a:endParaRPr/>
          </a:p>
          <a:p>
            <a:pPr marL="914400" lvl="1" indent="-311150" algn="l" rtl="0">
              <a:lnSpc>
                <a:spcPct val="100000"/>
              </a:lnSpc>
              <a:spcBef>
                <a:spcPts val="0"/>
              </a:spcBef>
              <a:spcAft>
                <a:spcPts val="0"/>
              </a:spcAft>
              <a:buSzPts val="1300"/>
              <a:buFont typeface="Calibri"/>
              <a:buChar char="•"/>
            </a:pPr>
            <a:r>
              <a:rPr lang="en-US"/>
              <a:t>Remind families that learning to be literate in another language takes time and patience. </a:t>
            </a:r>
            <a:r>
              <a:rPr lang="en-US" u="sng"/>
              <a:t>Stress the important role they play in their child’s development, namely as someone who encourages them to keep trying and keep going. </a:t>
            </a:r>
            <a:r>
              <a:rPr lang="en-US"/>
              <a:t>​ Even if they don’t know the word the child is trying to read, they can encourage the child to keep persevering and trying different strategies. This is super valuable!​</a:t>
            </a:r>
            <a:endParaRPr/>
          </a:p>
          <a:p>
            <a:pPr marL="914400" lvl="1" indent="-311150" algn="l" rtl="0">
              <a:lnSpc>
                <a:spcPct val="100000"/>
              </a:lnSpc>
              <a:spcBef>
                <a:spcPts val="0"/>
              </a:spcBef>
              <a:spcAft>
                <a:spcPts val="0"/>
              </a:spcAft>
              <a:buSzPts val="1300"/>
              <a:buFont typeface="Calibri"/>
              <a:buChar char="•"/>
            </a:pPr>
            <a:r>
              <a:rPr lang="en-US"/>
              <a:t>Choosing words to practice on may be daunting for adults new to the English language. Consider photocopying more of the text and highlighting words with which families can practice the strategy. Then provide a translation of some of the words.​</a:t>
            </a:r>
            <a:endParaRPr/>
          </a:p>
          <a:p>
            <a:pPr marL="914400" lvl="1" indent="-311150" algn="l" rtl="0">
              <a:lnSpc>
                <a:spcPct val="100000"/>
              </a:lnSpc>
              <a:spcBef>
                <a:spcPts val="0"/>
              </a:spcBef>
              <a:spcAft>
                <a:spcPts val="0"/>
              </a:spcAft>
              <a:buSzPts val="1300"/>
              <a:buFont typeface="Calibri"/>
              <a:buChar char="•"/>
            </a:pPr>
            <a:r>
              <a:rPr lang="en-US"/>
              <a:t>Remind families that a dictionary, website or app (like </a:t>
            </a:r>
            <a:r>
              <a:rPr lang="en-US" u="sng">
                <a:solidFill>
                  <a:schemeClr val="hlink"/>
                </a:solidFill>
                <a:hlinkClick r:id="rId7"/>
              </a:rPr>
              <a:t>www.wordreference.com</a:t>
            </a:r>
            <a:r>
              <a:rPr lang="en-US"/>
              <a:t>) can help them check to make sure their child is getting the words.​</a:t>
            </a:r>
            <a:endParaRPr/>
          </a:p>
          <a:p>
            <a:pPr marL="914400" lvl="1" indent="-311150" algn="l" rtl="0">
              <a:lnSpc>
                <a:spcPct val="100000"/>
              </a:lnSpc>
              <a:spcBef>
                <a:spcPts val="0"/>
              </a:spcBef>
              <a:spcAft>
                <a:spcPts val="0"/>
              </a:spcAft>
              <a:buSzPts val="1300"/>
              <a:buFont typeface="Calibri"/>
              <a:buChar char="•"/>
            </a:pPr>
            <a:r>
              <a:rPr lang="en-US"/>
              <a:t>Depending on the first language of the families, you may want to briefly explain the concept of phonics and chunking out words to sound out. ​For romance languages (such as French and Spanish) this will likely be a familiar concept. ​</a:t>
            </a:r>
            <a:endParaRPr/>
          </a:p>
          <a:p>
            <a:pPr marL="914400" lvl="1" indent="-311150" algn="l" rtl="0">
              <a:lnSpc>
                <a:spcPct val="100000"/>
              </a:lnSpc>
              <a:spcBef>
                <a:spcPts val="0"/>
              </a:spcBef>
              <a:spcAft>
                <a:spcPts val="0"/>
              </a:spcAft>
              <a:buSzPts val="1300"/>
              <a:buFont typeface="Calibri"/>
              <a:buChar char="•"/>
            </a:pPr>
            <a:r>
              <a:rPr lang="en-US"/>
              <a:t>Consider distributing a pronunciation guide (such as the Spanish to English pronunciation chart at </a:t>
            </a:r>
            <a:r>
              <a:rPr lang="en-US" u="sng">
                <a:solidFill>
                  <a:schemeClr val="hlink"/>
                </a:solidFill>
                <a:hlinkClick r:id="rId8"/>
              </a:rPr>
              <a:t>https://pin.it/vbvxj7nrnb5g57</a:t>
            </a:r>
            <a:r>
              <a:rPr lang="en-US"/>
              <a:t>) for families to use.​</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100"/>
              <a:buFont typeface="Arial"/>
              <a:buNone/>
            </a:pPr>
            <a:r>
              <a:rPr lang="en-US"/>
              <a:t>Welcome: 10 mins</a:t>
            </a:r>
            <a:endParaRPr/>
          </a:p>
          <a:p>
            <a:pPr marL="0" lvl="0" indent="0" algn="l" rtl="0">
              <a:lnSpc>
                <a:spcPct val="100000"/>
              </a:lnSpc>
              <a:spcBef>
                <a:spcPts val="0"/>
              </a:spcBef>
              <a:spcAft>
                <a:spcPts val="0"/>
              </a:spcAft>
              <a:buClr>
                <a:schemeClr val="dk1"/>
              </a:buClr>
              <a:buSzPts val="1100"/>
              <a:buFont typeface="Arial"/>
              <a:buNone/>
            </a:pPr>
            <a:r>
              <a:rPr lang="en-US"/>
              <a:t>Reading tip: 15-20 mins</a:t>
            </a:r>
            <a:endParaRPr/>
          </a:p>
          <a:p>
            <a:pPr marL="0" lvl="0" indent="0" algn="l" rtl="0">
              <a:lnSpc>
                <a:spcPct val="100000"/>
              </a:lnSpc>
              <a:spcBef>
                <a:spcPts val="0"/>
              </a:spcBef>
              <a:spcAft>
                <a:spcPts val="0"/>
              </a:spcAft>
              <a:buClr>
                <a:schemeClr val="dk1"/>
              </a:buClr>
              <a:buSzPts val="1100"/>
              <a:buFont typeface="Arial"/>
              <a:buNone/>
            </a:pPr>
            <a:r>
              <a:rPr lang="en-US"/>
              <a:t>Practice: 15-20 mins</a:t>
            </a:r>
            <a:endParaRPr/>
          </a:p>
          <a:p>
            <a:pPr marL="0" lvl="0" indent="0" algn="l" rtl="0">
              <a:lnSpc>
                <a:spcPct val="100000"/>
              </a:lnSpc>
              <a:spcBef>
                <a:spcPts val="0"/>
              </a:spcBef>
              <a:spcAft>
                <a:spcPts val="0"/>
              </a:spcAft>
              <a:buClr>
                <a:schemeClr val="dk1"/>
              </a:buClr>
              <a:buSzPts val="1100"/>
              <a:buFont typeface="Arial"/>
              <a:buNone/>
            </a:pPr>
            <a:r>
              <a:rPr lang="en-US"/>
              <a:t>Reflection and updates: 10 mins</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a:t>https://bit.ly/SBCfeedbackform.</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358" name="Google Shape;1358;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b="1" u="none"/>
              <a:t>Invite families to use the word list to practice </a:t>
            </a:r>
            <a:r>
              <a:rPr lang="en-US" u="none"/>
              <a:t>watching their mouth move. </a:t>
            </a:r>
            <a:endParaRPr/>
          </a:p>
          <a:p>
            <a:pPr marL="914400" marR="0" lvl="1" indent="-279400" algn="l" rtl="0">
              <a:lnSpc>
                <a:spcPct val="100000"/>
              </a:lnSpc>
              <a:spcBef>
                <a:spcPts val="0"/>
              </a:spcBef>
              <a:spcAft>
                <a:spcPts val="0"/>
              </a:spcAft>
              <a:buSzPts val="800"/>
              <a:buChar char="●"/>
            </a:pPr>
            <a:r>
              <a:rPr lang="en-US" u="none"/>
              <a:t>This may be done as a whole group, </a:t>
            </a:r>
            <a:r>
              <a:rPr lang="en-US"/>
              <a:t>in </a:t>
            </a:r>
            <a:r>
              <a:rPr lang="en-US" u="none"/>
              <a:t>small groups</a:t>
            </a:r>
            <a:r>
              <a:rPr lang="en-US"/>
              <a:t>, </a:t>
            </a:r>
            <a:r>
              <a:rPr lang="en-US" u="none"/>
              <a:t>or as pairs.</a:t>
            </a:r>
            <a:endParaRPr/>
          </a:p>
          <a:p>
            <a:pPr marL="457200" marR="0" lvl="0" indent="-279400" algn="l" rtl="0">
              <a:lnSpc>
                <a:spcPct val="100000"/>
              </a:lnSpc>
              <a:spcBef>
                <a:spcPts val="0"/>
              </a:spcBef>
              <a:spcAft>
                <a:spcPts val="0"/>
              </a:spcAft>
              <a:buSzPts val="800"/>
              <a:buChar char="●"/>
            </a:pPr>
            <a:r>
              <a:rPr lang="en-US" u="none"/>
              <a:t>Debrief as a whole group or in small groups.</a:t>
            </a:r>
            <a:endParaRPr u="none"/>
          </a:p>
          <a:p>
            <a:pPr marL="914400" lvl="1" indent="-279400" algn="l" rtl="0">
              <a:lnSpc>
                <a:spcPct val="100000"/>
              </a:lnSpc>
              <a:spcBef>
                <a:spcPts val="0"/>
              </a:spcBef>
              <a:spcAft>
                <a:spcPts val="0"/>
              </a:spcAft>
              <a:buSzPts val="800"/>
              <a:buChar char="●"/>
            </a:pPr>
            <a:r>
              <a:rPr lang="en-US"/>
              <a:t>►</a:t>
            </a:r>
            <a:r>
              <a:rPr lang="en-US" i="1"/>
              <a:t>Especially for Multilingual families:</a:t>
            </a:r>
            <a:r>
              <a:rPr lang="en-US"/>
              <a:t> Provide sentence stems to support Multilingual families in participating in whole-group discussion. </a:t>
            </a:r>
            <a:endParaRPr/>
          </a:p>
          <a:p>
            <a:pPr marL="457200" marR="0" lvl="0" indent="-139700" algn="l" rtl="0">
              <a:lnSpc>
                <a:spcPct val="100000"/>
              </a:lnSpc>
              <a:spcBef>
                <a:spcPts val="0"/>
              </a:spcBef>
              <a:spcAft>
                <a:spcPts val="0"/>
              </a:spcAft>
              <a:buSzPts val="1400"/>
              <a:buFont typeface="Arial"/>
              <a:buNone/>
            </a:pPr>
            <a:endParaRPr sz="1200"/>
          </a:p>
          <a:p>
            <a:pPr marL="0" marR="0" lvl="0" indent="0" algn="l" rtl="0">
              <a:lnSpc>
                <a:spcPct val="100000"/>
              </a:lnSpc>
              <a:spcBef>
                <a:spcPts val="0"/>
              </a:spcBef>
              <a:spcAft>
                <a:spcPts val="0"/>
              </a:spcAft>
              <a:buSzPts val="1400"/>
              <a:buNone/>
            </a:pPr>
            <a:r>
              <a:rPr lang="en-US" sz="1200" i="0" u="sng" strike="noStrike" cap="none">
                <a:solidFill>
                  <a:schemeClr val="dk1"/>
                </a:solidFill>
              </a:rPr>
              <a:t>Sample script:</a:t>
            </a:r>
            <a:endParaRPr sz="1200" i="0" u="none" strike="noStrike" cap="none">
              <a:solidFill>
                <a:schemeClr val="dk1"/>
              </a:solidFill>
            </a:endParaRPr>
          </a:p>
          <a:p>
            <a:pPr marL="0" marR="0" lvl="0" indent="0" algn="l" rtl="0">
              <a:lnSpc>
                <a:spcPct val="100000"/>
              </a:lnSpc>
              <a:spcBef>
                <a:spcPts val="0"/>
              </a:spcBef>
              <a:spcAft>
                <a:spcPts val="0"/>
              </a:spcAft>
              <a:buSzPts val="1400"/>
              <a:buNone/>
            </a:pPr>
            <a:r>
              <a:rPr lang="en-US" sz="1200" i="1"/>
              <a:t>I’m going to read “ship” and “shop” very slowly. What do you notice? How is my mouth moving differently? </a:t>
            </a:r>
            <a:r>
              <a:rPr lang="en-US"/>
              <a:t>[E</a:t>
            </a:r>
            <a:r>
              <a:rPr lang="en-US" sz="1200" i="0"/>
              <a:t>licit response</a:t>
            </a:r>
            <a:r>
              <a:rPr lang="en-US"/>
              <a:t>].</a:t>
            </a:r>
            <a:endParaRPr/>
          </a:p>
          <a:p>
            <a:pPr marL="0" marR="0" lvl="0" indent="0" algn="l" rtl="0">
              <a:lnSpc>
                <a:spcPct val="100000"/>
              </a:lnSpc>
              <a:spcBef>
                <a:spcPts val="0"/>
              </a:spcBef>
              <a:spcAft>
                <a:spcPts val="0"/>
              </a:spcAft>
              <a:buSzPts val="1400"/>
              <a:buNone/>
            </a:pPr>
            <a:r>
              <a:rPr lang="en-US" sz="1200" i="1"/>
              <a:t>Notice how my mouth opens wider when I say the “o” in shop than when I say the “</a:t>
            </a:r>
            <a:r>
              <a:rPr lang="en-US" i="1"/>
              <a:t>i</a:t>
            </a:r>
            <a:r>
              <a:rPr lang="en-US" sz="1200" i="1"/>
              <a:t>” in ship. Now you try with your child. Read both words very slowly, sound</a:t>
            </a:r>
            <a:r>
              <a:rPr lang="en-US" i="1"/>
              <a:t>-</a:t>
            </a:r>
            <a:r>
              <a:rPr lang="en-US" sz="1200" i="1"/>
              <a:t>by</a:t>
            </a:r>
            <a:r>
              <a:rPr lang="en-US" i="1"/>
              <a:t>-</a:t>
            </a:r>
            <a:r>
              <a:rPr lang="en-US" sz="1200" i="1"/>
              <a:t>sound, and watch for how your mouth move differently.</a:t>
            </a:r>
            <a:endParaRPr/>
          </a:p>
          <a:p>
            <a:pPr marL="0" marR="0" lvl="0" indent="0" algn="l" rtl="0">
              <a:lnSpc>
                <a:spcPct val="100000"/>
              </a:lnSpc>
              <a:spcBef>
                <a:spcPts val="0"/>
              </a:spcBef>
              <a:spcAft>
                <a:spcPts val="0"/>
              </a:spcAft>
              <a:buSzPts val="1400"/>
              <a:buNone/>
            </a:pPr>
            <a:r>
              <a:rPr lang="en-US" sz="1200" i="0"/>
              <a:t>[Wait for families to try</a:t>
            </a:r>
            <a:r>
              <a:rPr lang="en-US"/>
              <a:t>].</a:t>
            </a:r>
            <a:endParaRPr/>
          </a:p>
          <a:p>
            <a:pPr marL="0" marR="0" lvl="0" indent="0" algn="l" rtl="0">
              <a:lnSpc>
                <a:spcPct val="100000"/>
              </a:lnSpc>
              <a:spcBef>
                <a:spcPts val="0"/>
              </a:spcBef>
              <a:spcAft>
                <a:spcPts val="0"/>
              </a:spcAft>
              <a:buSzPts val="1400"/>
              <a:buNone/>
            </a:pPr>
            <a:r>
              <a:rPr lang="en-US" sz="1200" i="1"/>
              <a:t>After your child has looked at the way their mouth moves for each sound in the tricky word, invite them to put it all together quickly. Say “ship” and “shop.”</a:t>
            </a:r>
            <a:endParaRPr/>
          </a:p>
          <a:p>
            <a:pPr marL="0" marR="0" lvl="0" indent="0" algn="l" rtl="0">
              <a:lnSpc>
                <a:spcPct val="100000"/>
              </a:lnSpc>
              <a:spcBef>
                <a:spcPts val="0"/>
              </a:spcBef>
              <a:spcAft>
                <a:spcPts val="0"/>
              </a:spcAft>
              <a:buSzPts val="1400"/>
              <a:buNone/>
            </a:pPr>
            <a:r>
              <a:rPr lang="en-US" sz="1200" i="0"/>
              <a:t>[Wait for families to try</a:t>
            </a:r>
            <a:r>
              <a:rPr lang="en-US"/>
              <a:t>].</a:t>
            </a:r>
            <a:endParaRPr/>
          </a:p>
          <a:p>
            <a:pPr marL="0" marR="0" lvl="0" indent="0" algn="l" rtl="0">
              <a:lnSpc>
                <a:spcPct val="100000"/>
              </a:lnSpc>
              <a:spcBef>
                <a:spcPts val="0"/>
              </a:spcBef>
              <a:spcAft>
                <a:spcPts val="0"/>
              </a:spcAft>
              <a:buSzPts val="1400"/>
              <a:buNone/>
            </a:pPr>
            <a:r>
              <a:rPr lang="en-US" sz="1200" i="1"/>
              <a:t>Now you’re going to do the rest of this list with your child and we’ll talk about what you and your child noticed in a few minutes.</a:t>
            </a:r>
            <a:endParaRPr/>
          </a:p>
          <a:p>
            <a:pPr marL="0" marR="0" lvl="0" indent="0" algn="l" rtl="0">
              <a:lnSpc>
                <a:spcPct val="100000"/>
              </a:lnSpc>
              <a:spcBef>
                <a:spcPts val="0"/>
              </a:spcBef>
              <a:spcAft>
                <a:spcPts val="0"/>
              </a:spcAft>
              <a:buSzPts val="1400"/>
              <a:buNone/>
            </a:pPr>
            <a:r>
              <a:rPr lang="en-US" sz="1200"/>
              <a:t>[Debrief].</a:t>
            </a:r>
            <a:endParaRPr sz="1200"/>
          </a:p>
          <a:p>
            <a:pPr marL="457200" marR="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Voy a leer “ship” (barco) y “shop” (tienda) muy lentamente. ¿Qué observa? ¿Como se mueve mi boca para cada palabra? </a:t>
            </a:r>
            <a:r>
              <a:rPr lang="en-US"/>
              <a:t>[Elicit response].</a:t>
            </a:r>
            <a:endParaRPr/>
          </a:p>
          <a:p>
            <a:pPr marL="0" lvl="0" indent="0" algn="l" rtl="0">
              <a:lnSpc>
                <a:spcPct val="100000"/>
              </a:lnSpc>
              <a:spcBef>
                <a:spcPts val="0"/>
              </a:spcBef>
              <a:spcAft>
                <a:spcPts val="0"/>
              </a:spcAft>
              <a:buClr>
                <a:schemeClr val="dk1"/>
              </a:buClr>
              <a:buSzPts val="1400"/>
              <a:buFont typeface="Arial"/>
              <a:buNone/>
            </a:pPr>
            <a:r>
              <a:rPr lang="en-US" i="1"/>
              <a:t>Puede notar como mi boca se abre más cuando digo la “o” en “shop” comparado con cuando digo la “i” en “ship”. Ahora inténtelo con su hijo. Lea las dos palabras muy lentamente, sonido por sonido, y observe cómo se mueve la boca para cada palabra. </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Después de que su hijo observe cómo se mueve su boca para cada sonido en una palabra complicada, debe de decir todos los sonidos juntos rápidamente. Diga “ship” y “shop”. </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Ahora, va a hacer las palabras que quedan en la lista con su hijo y vamos a platicar sobre lo que usted y su hijo notan en algunos minutos. </a:t>
            </a:r>
            <a:endParaRPr/>
          </a:p>
          <a:p>
            <a:pPr marL="0" lvl="0" indent="0" algn="l" rtl="0">
              <a:lnSpc>
                <a:spcPct val="100000"/>
              </a:lnSpc>
              <a:spcBef>
                <a:spcPts val="0"/>
              </a:spcBef>
              <a:spcAft>
                <a:spcPts val="0"/>
              </a:spcAft>
              <a:buClr>
                <a:schemeClr val="dk1"/>
              </a:buClr>
              <a:buSzPts val="1400"/>
              <a:buFont typeface="Arial"/>
              <a:buNone/>
            </a:pPr>
            <a:r>
              <a:rPr lang="en-US"/>
              <a:t>[Debrief].</a:t>
            </a:r>
            <a:endParaRPr/>
          </a:p>
          <a:p>
            <a:pPr marL="457200" marR="0" lvl="1" indent="0" algn="l" rtl="0">
              <a:lnSpc>
                <a:spcPct val="100000"/>
              </a:lnSpc>
              <a:spcBef>
                <a:spcPts val="0"/>
              </a:spcBef>
              <a:spcAft>
                <a:spcPts val="0"/>
              </a:spcAft>
              <a:buClr>
                <a:schemeClr val="dk1"/>
              </a:buClr>
              <a:buSzPts val="1200"/>
              <a:buFont typeface="Arial"/>
              <a:buNone/>
            </a:pPr>
            <a:endParaRPr sz="120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10: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Use the slide to </a:t>
            </a:r>
            <a:r>
              <a:rPr lang="en-US" b="1">
                <a:solidFill>
                  <a:schemeClr val="dk1"/>
                </a:solidFill>
              </a:rPr>
              <a:t>model the last step—</a:t>
            </a:r>
            <a:r>
              <a:rPr lang="en-US">
                <a:solidFill>
                  <a:schemeClr val="dk1"/>
                </a:solidFill>
              </a:rPr>
              <a:t>putting the sounds together in a word.</a:t>
            </a:r>
            <a:endParaRPr sz="1200" i="0" u="sng" strike="noStrike" cap="none">
              <a:solidFill>
                <a:schemeClr val="dk1"/>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marL="457200" lvl="0" indent="-228600" algn="l" rtl="0">
              <a:lnSpc>
                <a:spcPct val="100000"/>
              </a:lnSpc>
              <a:spcBef>
                <a:spcPts val="0"/>
              </a:spcBef>
              <a:spcAft>
                <a:spcPts val="0"/>
              </a:spcAft>
              <a:buSzPts val="1400"/>
              <a:buNone/>
            </a:pPr>
            <a:endParaRPr/>
          </a:p>
        </p:txBody>
      </p:sp>
      <p:sp>
        <p:nvSpPr>
          <p:cNvPr id="1466" name="Google Shape;1466;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476" name="Google Shape;1476;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6" name="Google Shape;1496;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one-on-one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a:t>
            </a:r>
            <a:r>
              <a:rPr lang="en-US"/>
              <a:t>-</a:t>
            </a:r>
            <a:r>
              <a:rPr lang="en-US" sz="1200" b="0" i="0" u="none" strike="noStrike" cap="none">
                <a:solidFill>
                  <a:schemeClr val="dk1"/>
                </a:solidFill>
                <a:latin typeface="Calibri"/>
                <a:ea typeface="Calibri"/>
                <a:cs typeface="Calibri"/>
                <a:sym typeface="Calibri"/>
              </a:rPr>
              <a:t>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0" name="Google Shape;1510;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18" name="Google Shape;1518;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365" name="Google Shape;1365;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370" name="Google Shape;1370;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391" name="Google Shape;1391;p4: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Today’s tip is:</a:t>
            </a:r>
            <a:endParaRPr i="1"/>
          </a:p>
          <a:p>
            <a:pPr marL="457200" lvl="0" indent="-279400" algn="l" rtl="0">
              <a:lnSpc>
                <a:spcPct val="100000"/>
              </a:lnSpc>
              <a:spcBef>
                <a:spcPts val="0"/>
              </a:spcBef>
              <a:spcAft>
                <a:spcPts val="0"/>
              </a:spcAft>
              <a:buSzPts val="800"/>
              <a:buChar char="●"/>
            </a:pPr>
            <a:r>
              <a:rPr lang="en-US" i="1"/>
              <a:t>First, we’ll talk about tricky words to choose. This is not a tip you do with every tricky word.</a:t>
            </a:r>
            <a:endParaRPr i="1"/>
          </a:p>
          <a:p>
            <a:pPr marL="457200" lvl="0" indent="-279400" algn="l" rtl="0">
              <a:lnSpc>
                <a:spcPct val="100000"/>
              </a:lnSpc>
              <a:spcBef>
                <a:spcPts val="0"/>
              </a:spcBef>
              <a:spcAft>
                <a:spcPts val="0"/>
              </a:spcAft>
              <a:buSzPts val="800"/>
              <a:buChar char="●"/>
            </a:pPr>
            <a:r>
              <a:rPr lang="en-US" i="1"/>
              <a:t>Then, we’ll talk about how the mouth moves and feels differently with each sound.</a:t>
            </a:r>
            <a:endParaRPr i="1"/>
          </a:p>
          <a:p>
            <a:pPr marL="457200" lvl="0" indent="-279400" algn="l" rtl="0">
              <a:lnSpc>
                <a:spcPct val="100000"/>
              </a:lnSpc>
              <a:spcBef>
                <a:spcPts val="0"/>
              </a:spcBef>
              <a:spcAft>
                <a:spcPts val="0"/>
              </a:spcAft>
              <a:buSzPts val="800"/>
              <a:buChar char="●"/>
            </a:pPr>
            <a:r>
              <a:rPr lang="en-US" i="1"/>
              <a:t>Finally, you’ll remind your child to put it all together.</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Slowing down and sounding out unfamiliar words is natural for readers. That's a good reading habit to develop and will help your child figure out harder and harder words. You can ask questions to help them remember to take time to think about how a word looks and “feels” in their mouth. That mind-body connection is important for beginning readers.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100"/>
              <a:buFont typeface="Arial"/>
              <a:buNone/>
            </a:pPr>
            <a:r>
              <a:rPr lang="en-US" i="1"/>
              <a:t>El consejo de hoy es:</a:t>
            </a:r>
            <a:endParaRPr i="1"/>
          </a:p>
          <a:p>
            <a:pPr marL="457200" lvl="0" indent="-279400" algn="l" rtl="0">
              <a:lnSpc>
                <a:spcPct val="100000"/>
              </a:lnSpc>
              <a:spcBef>
                <a:spcPts val="0"/>
              </a:spcBef>
              <a:spcAft>
                <a:spcPts val="0"/>
              </a:spcAft>
              <a:buSzPts val="800"/>
              <a:buChar char="●"/>
            </a:pPr>
            <a:r>
              <a:rPr lang="en-US" i="1"/>
              <a:t>Primero vamos a hablar sobre cuales palabras complicadas se debe de escoger. Este consejo no funciona con cualquier palabra complicada. </a:t>
            </a:r>
            <a:endParaRPr i="1"/>
          </a:p>
          <a:p>
            <a:pPr marL="457200" lvl="0" indent="-279400" algn="l" rtl="0">
              <a:lnSpc>
                <a:spcPct val="100000"/>
              </a:lnSpc>
              <a:spcBef>
                <a:spcPts val="0"/>
              </a:spcBef>
              <a:spcAft>
                <a:spcPts val="0"/>
              </a:spcAft>
              <a:buSzPts val="800"/>
              <a:buChar char="●"/>
            </a:pPr>
            <a:r>
              <a:rPr lang="en-US" i="1"/>
              <a:t>Luego vamos a hablar sobre cómo se mueve la boca y como se siente diferente con cada sonido. </a:t>
            </a:r>
            <a:endParaRPr i="1"/>
          </a:p>
          <a:p>
            <a:pPr marL="457200" lvl="0" indent="-279400" algn="l" rtl="0">
              <a:lnSpc>
                <a:spcPct val="100000"/>
              </a:lnSpc>
              <a:spcBef>
                <a:spcPts val="0"/>
              </a:spcBef>
              <a:spcAft>
                <a:spcPts val="0"/>
              </a:spcAft>
              <a:buSzPts val="800"/>
              <a:buChar char="●"/>
            </a:pPr>
            <a:r>
              <a:rPr lang="en-US" i="1"/>
              <a:t>Por ultimo, usted le va a recordar a su hijo que hay que juntar los sonidos de la palabra.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SzPts val="1100"/>
              <a:buNone/>
            </a:pPr>
            <a:r>
              <a:rPr lang="en-US" i="1"/>
              <a:t>Ir despacio y decir cada sonido de una palabra poca conocida es natural para los lectores. Es un buen hábito de la lectura que su hijo debe de desarrollar. Le va a ayudar a su hijo cuando necesita descifrar palabras más y más difíciles. Usted puede hacerle preguntas para ayudarle a recordar que necesita tomar tiempo para pensar sobre cómo la palabra aparece y “se siente” en su boca. La conexión entre la mente y el cuerpo es importante para los lectores principiantes. </a:t>
            </a:r>
            <a:endParaRPr i="1"/>
          </a:p>
        </p:txBody>
      </p:sp>
      <p:sp>
        <p:nvSpPr>
          <p:cNvPr id="1408" name="Google Shape;1408;p5: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6: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1" name="Google Shape;1421;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7:notes"/>
          <p:cNvSpPr>
            <a:spLocks noGrp="1" noRot="1" noChangeAspect="1"/>
          </p:cNvSpPr>
          <p:nvPr>
            <p:ph type="sldImg" idx="2"/>
          </p:nvPr>
        </p:nvSpPr>
        <p:spPr>
          <a:xfrm>
            <a:off x="3533775" y="127000"/>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1" name="Google Shape;1431;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marR="0" lvl="0" indent="-279400" algn="l" rtl="0">
              <a:lnSpc>
                <a:spcPct val="100000"/>
              </a:lnSpc>
              <a:spcBef>
                <a:spcPts val="0"/>
              </a:spcBef>
              <a:spcAft>
                <a:spcPts val="0"/>
              </a:spcAft>
              <a:buClr>
                <a:schemeClr val="dk1"/>
              </a:buClr>
              <a:buSzPts val="800"/>
              <a:buChar char="●"/>
            </a:pPr>
            <a:r>
              <a:rPr lang="en-US">
                <a:solidFill>
                  <a:schemeClr val="dk1"/>
                </a:solidFill>
              </a:rPr>
              <a:t>Use the slide page to </a:t>
            </a:r>
            <a:r>
              <a:rPr lang="en-US" b="1">
                <a:solidFill>
                  <a:schemeClr val="dk1"/>
                </a:solidFill>
              </a:rPr>
              <a:t>model and explain why “complex” is a good word to try and coach through</a:t>
            </a:r>
            <a:r>
              <a:rPr lang="en-US">
                <a:solidFill>
                  <a:schemeClr val="dk1"/>
                </a:solidFill>
              </a:rPr>
              <a:t>.</a:t>
            </a:r>
            <a:endParaRPr/>
          </a:p>
          <a:p>
            <a:pPr marL="914400" marR="0" lvl="1" indent="-279400" algn="l" rtl="0">
              <a:lnSpc>
                <a:spcPct val="100000"/>
              </a:lnSpc>
              <a:spcBef>
                <a:spcPts val="0"/>
              </a:spcBef>
              <a:spcAft>
                <a:spcPts val="0"/>
              </a:spcAft>
              <a:buClr>
                <a:schemeClr val="dk1"/>
              </a:buClr>
              <a:buSzPts val="800"/>
              <a:buFont typeface="Calibri"/>
              <a:buChar char="●"/>
            </a:pPr>
            <a:r>
              <a:rPr lang="en-US" sz="1200">
                <a:solidFill>
                  <a:schemeClr val="dk1"/>
                </a:solidFill>
              </a:rPr>
              <a:t>The child in this model is mixing up the sounds. They are saying the /ew/ (in “new”) instead of a short /o/ and the /b/ sounds for the /p/ sound.</a:t>
            </a:r>
            <a:endParaRPr sz="1200"/>
          </a:p>
          <a:p>
            <a:pPr marL="914400" marR="0" lvl="1" indent="-279400" algn="l" rtl="0">
              <a:lnSpc>
                <a:spcPct val="100000"/>
              </a:lnSpc>
              <a:spcBef>
                <a:spcPts val="0"/>
              </a:spcBef>
              <a:spcAft>
                <a:spcPts val="0"/>
              </a:spcAft>
              <a:buClr>
                <a:schemeClr val="dk1"/>
              </a:buClr>
              <a:buSzPts val="800"/>
              <a:buChar char="●"/>
            </a:pPr>
            <a:r>
              <a:rPr lang="en-US" sz="1200" b="1">
                <a:solidFill>
                  <a:schemeClr val="dk1"/>
                </a:solidFill>
              </a:rPr>
              <a:t>Display a paragraph </a:t>
            </a:r>
            <a:r>
              <a:rPr lang="en-US" sz="1200">
                <a:solidFill>
                  <a:schemeClr val="dk1"/>
                </a:solidFill>
              </a:rPr>
              <a:t>from the text the class is reading, and highlight 2 or 3 words you would choose to watch your mouth move.</a:t>
            </a:r>
            <a:endParaRPr sz="1200"/>
          </a:p>
          <a:p>
            <a:pPr marL="914400" marR="0" lvl="1" indent="-279400" algn="l" rtl="0">
              <a:lnSpc>
                <a:spcPct val="100000"/>
              </a:lnSpc>
              <a:spcBef>
                <a:spcPts val="0"/>
              </a:spcBef>
              <a:spcAft>
                <a:spcPts val="0"/>
              </a:spcAft>
              <a:buClr>
                <a:schemeClr val="dk1"/>
              </a:buClr>
              <a:buSzPts val="800"/>
              <a:buFont typeface="Calibri"/>
              <a:buChar char="●"/>
            </a:pPr>
            <a:r>
              <a:rPr lang="en-US" sz="1200" i="0">
                <a:solidFill>
                  <a:schemeClr val="dk1"/>
                </a:solidFill>
              </a:rPr>
              <a:t>The criteria you may share with families are:</a:t>
            </a:r>
            <a:endParaRPr sz="1200"/>
          </a:p>
          <a:p>
            <a:pPr marL="1371600" lvl="2" indent="-279400" algn="l" rtl="0">
              <a:lnSpc>
                <a:spcPct val="100000"/>
              </a:lnSpc>
              <a:spcBef>
                <a:spcPts val="0"/>
              </a:spcBef>
              <a:spcAft>
                <a:spcPts val="0"/>
              </a:spcAft>
              <a:buClr>
                <a:schemeClr val="dk1"/>
              </a:buClr>
              <a:buSzPts val="800"/>
              <a:buFont typeface="Calibri"/>
              <a:buChar char="●"/>
            </a:pPr>
            <a:r>
              <a:rPr lang="en-US" sz="1200" i="0">
                <a:solidFill>
                  <a:schemeClr val="dk1"/>
                </a:solidFill>
              </a:rPr>
              <a:t>It’s a word that your child is likely to see again.</a:t>
            </a:r>
            <a:endParaRPr sz="1200" i="0">
              <a:solidFill>
                <a:schemeClr val="dk1"/>
              </a:solidFill>
            </a:endParaRPr>
          </a:p>
          <a:p>
            <a:pPr marL="1828800" lvl="3" indent="-279400" algn="l" rtl="0">
              <a:lnSpc>
                <a:spcPct val="100000"/>
              </a:lnSpc>
              <a:spcBef>
                <a:spcPts val="0"/>
              </a:spcBef>
              <a:spcAft>
                <a:spcPts val="0"/>
              </a:spcAft>
              <a:buClr>
                <a:schemeClr val="dk1"/>
              </a:buClr>
              <a:buSzPts val="800"/>
              <a:buFont typeface="Calibri"/>
              <a:buChar char="●"/>
            </a:pPr>
            <a:r>
              <a:rPr lang="en-US" sz="1200" i="0">
                <a:solidFill>
                  <a:schemeClr val="dk1"/>
                </a:solidFill>
              </a:rPr>
              <a:t>If the children are older, stress the importance of academic vocabulary such as </a:t>
            </a:r>
            <a:r>
              <a:rPr lang="en-US" sz="1200" i="1">
                <a:solidFill>
                  <a:schemeClr val="dk1"/>
                </a:solidFill>
              </a:rPr>
              <a:t>complex</a:t>
            </a:r>
            <a:r>
              <a:rPr lang="en-US" sz="1200" i="0">
                <a:solidFill>
                  <a:schemeClr val="dk1"/>
                </a:solidFill>
              </a:rPr>
              <a:t>, </a:t>
            </a:r>
            <a:r>
              <a:rPr lang="en-US" sz="1200" i="1">
                <a:solidFill>
                  <a:schemeClr val="dk1"/>
                </a:solidFill>
              </a:rPr>
              <a:t>summarize</a:t>
            </a:r>
            <a:r>
              <a:rPr lang="en-US" sz="1200" i="0">
                <a:solidFill>
                  <a:schemeClr val="dk1"/>
                </a:solidFill>
              </a:rPr>
              <a:t>, </a:t>
            </a:r>
            <a:r>
              <a:rPr lang="en-US"/>
              <a:t>and </a:t>
            </a:r>
            <a:r>
              <a:rPr lang="en-US" sz="1200" i="1">
                <a:solidFill>
                  <a:schemeClr val="dk1"/>
                </a:solidFill>
              </a:rPr>
              <a:t>describe</a:t>
            </a:r>
            <a:r>
              <a:rPr lang="en-US" sz="1200" i="0">
                <a:solidFill>
                  <a:schemeClr val="dk1"/>
                </a:solidFill>
              </a:rPr>
              <a:t>—words that we use in schools a lot.</a:t>
            </a:r>
            <a:endParaRPr sz="1200"/>
          </a:p>
          <a:p>
            <a:pPr marL="1828800" lvl="3" indent="-279400" algn="l" rtl="0">
              <a:lnSpc>
                <a:spcPct val="100000"/>
              </a:lnSpc>
              <a:spcBef>
                <a:spcPts val="0"/>
              </a:spcBef>
              <a:spcAft>
                <a:spcPts val="0"/>
              </a:spcAft>
              <a:buClr>
                <a:schemeClr val="dk1"/>
              </a:buClr>
              <a:buSzPts val="800"/>
              <a:buFont typeface="Calibri"/>
              <a:buChar char="●"/>
            </a:pPr>
            <a:r>
              <a:rPr lang="en-US" sz="1200" i="0">
                <a:solidFill>
                  <a:schemeClr val="dk1"/>
                </a:solidFill>
              </a:rPr>
              <a:t>If children are younger, you may want to talk about high frequency words or “sight words”.</a:t>
            </a:r>
            <a:endParaRPr sz="1200"/>
          </a:p>
          <a:p>
            <a:pPr marL="1371600" lvl="2" indent="-279400" algn="l" rtl="0">
              <a:lnSpc>
                <a:spcPct val="100000"/>
              </a:lnSpc>
              <a:spcBef>
                <a:spcPts val="0"/>
              </a:spcBef>
              <a:spcAft>
                <a:spcPts val="0"/>
              </a:spcAft>
              <a:buClr>
                <a:schemeClr val="dk1"/>
              </a:buClr>
              <a:buSzPts val="800"/>
              <a:buFont typeface="Calibri"/>
              <a:buChar char="●"/>
            </a:pPr>
            <a:r>
              <a:rPr lang="en-US" sz="1200" i="0">
                <a:solidFill>
                  <a:schemeClr val="dk1"/>
                </a:solidFill>
              </a:rPr>
              <a:t>It’s a longer word with lots of different sounds but is not too difficult because the sounds match the letters. </a:t>
            </a:r>
            <a:endParaRPr sz="1200"/>
          </a:p>
          <a:p>
            <a:pPr marL="1371600" lvl="2" indent="-279400" algn="l" rtl="0">
              <a:lnSpc>
                <a:spcPct val="100000"/>
              </a:lnSpc>
              <a:spcBef>
                <a:spcPts val="0"/>
              </a:spcBef>
              <a:spcAft>
                <a:spcPts val="0"/>
              </a:spcAft>
              <a:buClr>
                <a:schemeClr val="dk1"/>
              </a:buClr>
              <a:buSzPts val="800"/>
              <a:buFont typeface="Calibri"/>
              <a:buChar char="●"/>
            </a:pPr>
            <a:r>
              <a:rPr lang="en-US" sz="1200">
                <a:solidFill>
                  <a:schemeClr val="dk1"/>
                </a:solidFill>
              </a:rPr>
              <a:t>►Be sensitive to the fact that some </a:t>
            </a:r>
            <a:r>
              <a:rPr lang="en-US"/>
              <a:t>Multilingual</a:t>
            </a:r>
            <a:r>
              <a:rPr lang="en-US" sz="1200">
                <a:solidFill>
                  <a:schemeClr val="dk1"/>
                </a:solidFill>
              </a:rPr>
              <a:t> families may not have the necessary schema to choose a word based on this criteria.</a:t>
            </a:r>
            <a:endParaRPr sz="1200"/>
          </a:p>
          <a:p>
            <a:pPr marL="1828800" lvl="3" indent="-279400" algn="l" rtl="0">
              <a:lnSpc>
                <a:spcPct val="100000"/>
              </a:lnSpc>
              <a:spcBef>
                <a:spcPts val="0"/>
              </a:spcBef>
              <a:spcAft>
                <a:spcPts val="0"/>
              </a:spcAft>
              <a:buClr>
                <a:schemeClr val="dk1"/>
              </a:buClr>
              <a:buSzPts val="800"/>
              <a:buFont typeface="Calibri"/>
              <a:buChar char="●"/>
            </a:pPr>
            <a:r>
              <a:rPr lang="en-US" sz="1200">
                <a:solidFill>
                  <a:schemeClr val="dk1"/>
                </a:solidFill>
              </a:rPr>
              <a:t>Take time to explicitly reassure them that this technique will work with any word. </a:t>
            </a:r>
            <a:endParaRPr sz="1200"/>
          </a:p>
          <a:p>
            <a:pPr marL="1828800" lvl="3" indent="-279400" algn="l" rtl="0">
              <a:lnSpc>
                <a:spcPct val="100000"/>
              </a:lnSpc>
              <a:spcBef>
                <a:spcPts val="0"/>
              </a:spcBef>
              <a:spcAft>
                <a:spcPts val="0"/>
              </a:spcAft>
              <a:buClr>
                <a:schemeClr val="dk1"/>
              </a:buClr>
              <a:buSzPts val="800"/>
              <a:buFont typeface="Calibri"/>
              <a:buChar char="●"/>
            </a:pPr>
            <a:r>
              <a:rPr lang="en-US" sz="1200">
                <a:solidFill>
                  <a:schemeClr val="dk1"/>
                </a:solidFill>
              </a:rPr>
              <a:t>If possible, reading with a translating tool (like Google Translate) or a dictionary handy will be helpful for them as the coach.</a:t>
            </a:r>
            <a:endParaRPr sz="1200"/>
          </a:p>
          <a:p>
            <a:pPr marL="1828800" lvl="3" indent="-279400" algn="l" rtl="0">
              <a:lnSpc>
                <a:spcPct val="100000"/>
              </a:lnSpc>
              <a:spcBef>
                <a:spcPts val="0"/>
              </a:spcBef>
              <a:spcAft>
                <a:spcPts val="0"/>
              </a:spcAft>
              <a:buClr>
                <a:schemeClr val="dk1"/>
              </a:buClr>
              <a:buSzPts val="800"/>
              <a:buFont typeface="Calibri"/>
              <a:buChar char="●"/>
            </a:pPr>
            <a:r>
              <a:rPr lang="en-US"/>
              <a:t>Remind them</a:t>
            </a:r>
            <a:r>
              <a:rPr lang="en-US" sz="1200">
                <a:solidFill>
                  <a:schemeClr val="dk1"/>
                </a:solidFill>
              </a:rPr>
              <a:t> that if their child is struggling with many words on the page, the book may not be appropriate and they can choose another one.</a:t>
            </a:r>
            <a:endParaRPr sz="1200" i="0">
              <a:solidFill>
                <a:schemeClr val="dk1"/>
              </a:solidFill>
            </a:endParaRPr>
          </a:p>
          <a:p>
            <a:pPr marL="914400" lvl="1" indent="-279400" algn="l" rtl="0">
              <a:lnSpc>
                <a:spcPct val="100000"/>
              </a:lnSpc>
              <a:spcBef>
                <a:spcPts val="0"/>
              </a:spcBef>
              <a:spcAft>
                <a:spcPts val="0"/>
              </a:spcAft>
              <a:buClr>
                <a:schemeClr val="dk1"/>
              </a:buClr>
              <a:buSzPts val="800"/>
              <a:buFont typeface="Calibri"/>
              <a:buChar char="●"/>
            </a:pPr>
            <a:r>
              <a:rPr lang="en-US" sz="1200" i="0">
                <a:solidFill>
                  <a:schemeClr val="dk1"/>
                </a:solidFill>
              </a:rPr>
              <a:t>Remind families that they don’t need to do this for every tricky </a:t>
            </a:r>
            <a:r>
              <a:rPr lang="en-US" i="0">
                <a:solidFill>
                  <a:schemeClr val="dk1"/>
                </a:solidFill>
              </a:rPr>
              <a:t>word that their child encounters. </a:t>
            </a:r>
            <a:endParaRPr/>
          </a:p>
          <a:p>
            <a:pPr marL="1371600" lvl="2" indent="-279400" algn="l" rtl="0">
              <a:lnSpc>
                <a:spcPct val="100000"/>
              </a:lnSpc>
              <a:spcBef>
                <a:spcPts val="0"/>
              </a:spcBef>
              <a:spcAft>
                <a:spcPts val="0"/>
              </a:spcAft>
              <a:buClr>
                <a:schemeClr val="dk1"/>
              </a:buClr>
              <a:buSzPts val="800"/>
              <a:buFont typeface="Calibri"/>
              <a:buChar char="●"/>
            </a:pPr>
            <a:r>
              <a:rPr lang="en-US" i="0">
                <a:solidFill>
                  <a:schemeClr val="dk1"/>
                </a:solidFill>
              </a:rPr>
              <a:t>If the child if struggling with many words on the page, they may need to read a different book and come back to that one later.</a:t>
            </a:r>
            <a:endParaRPr/>
          </a:p>
          <a:p>
            <a:pPr marL="457200" marR="0" lvl="0" indent="-228600" algn="l" rtl="0">
              <a:lnSpc>
                <a:spcPct val="100000"/>
              </a:lnSpc>
              <a:spcBef>
                <a:spcPts val="0"/>
              </a:spcBef>
              <a:spcAft>
                <a:spcPts val="0"/>
              </a:spcAft>
              <a:buClr>
                <a:srgbClr val="000000"/>
              </a:buClr>
              <a:buSzPts val="1400"/>
              <a:buFont typeface="Arial"/>
              <a:buNone/>
            </a:pPr>
            <a:endParaRPr sz="1200" i="0" u="sng" strike="noStrike" cap="none">
              <a:solidFill>
                <a:schemeClr val="dk1"/>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8: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0" name="Google Shape;1440;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sz="1200" i="0" u="none" strike="noStrike" cap="none">
              <a:solidFill>
                <a:schemeClr val="dk1"/>
              </a:solidFill>
            </a:endParaRPr>
          </a:p>
          <a:p>
            <a:pPr marL="457200" marR="0" lvl="0" indent="-279400" algn="l" rtl="0">
              <a:lnSpc>
                <a:spcPct val="100000"/>
              </a:lnSpc>
              <a:spcBef>
                <a:spcPts val="0"/>
              </a:spcBef>
              <a:spcAft>
                <a:spcPts val="0"/>
              </a:spcAft>
              <a:buSzPts val="800"/>
              <a:buChar char="●"/>
            </a:pPr>
            <a:r>
              <a:rPr lang="en-US" u="none"/>
              <a:t>Invite families to take out their phones and put their camera on selfie mode or distribute small mirrors.</a:t>
            </a:r>
            <a:endParaRPr/>
          </a:p>
          <a:p>
            <a:pPr marL="457200" marR="0" lvl="0" indent="-279400" algn="l" rtl="0">
              <a:lnSpc>
                <a:spcPct val="100000"/>
              </a:lnSpc>
              <a:spcBef>
                <a:spcPts val="0"/>
              </a:spcBef>
              <a:spcAft>
                <a:spcPts val="0"/>
              </a:spcAft>
              <a:buSzPts val="800"/>
              <a:buChar char="●"/>
            </a:pPr>
            <a:r>
              <a:rPr lang="en-US" b="1" u="none"/>
              <a:t>Lead a short discussion (with practice) </a:t>
            </a:r>
            <a:r>
              <a:rPr lang="en-US" u="none"/>
              <a:t>on the </a:t>
            </a:r>
            <a:r>
              <a:rPr lang="en-US" i="1" u="none"/>
              <a:t>look</a:t>
            </a:r>
            <a:r>
              <a:rPr lang="en-US" u="none"/>
              <a:t> and </a:t>
            </a:r>
            <a:r>
              <a:rPr lang="en-US" i="1" u="none"/>
              <a:t>feel</a:t>
            </a:r>
            <a:r>
              <a:rPr lang="en-US" u="none"/>
              <a:t> of both the short and long vowels and some of the commonly confused consonants. </a:t>
            </a:r>
            <a:endParaRPr/>
          </a:p>
          <a:p>
            <a:pPr marL="914400" marR="0" lvl="1" indent="-279400" algn="l" rtl="0">
              <a:lnSpc>
                <a:spcPct val="100000"/>
              </a:lnSpc>
              <a:spcBef>
                <a:spcPts val="0"/>
              </a:spcBef>
              <a:spcAft>
                <a:spcPts val="0"/>
              </a:spcAft>
              <a:buSzPts val="800"/>
              <a:buChar char="●"/>
            </a:pPr>
            <a:r>
              <a:rPr lang="en-US" u="none"/>
              <a:t>Explain how it feels (see the “Main points” section below) and then invite families to practice the letters and describe what they see in the mirror. </a:t>
            </a:r>
            <a:endParaRPr/>
          </a:p>
          <a:p>
            <a:pPr marL="914400" marR="0" lvl="1" indent="-279400" algn="l" rtl="0">
              <a:lnSpc>
                <a:spcPct val="100000"/>
              </a:lnSpc>
              <a:spcBef>
                <a:spcPts val="0"/>
              </a:spcBef>
              <a:spcAft>
                <a:spcPts val="0"/>
              </a:spcAft>
              <a:buSzPts val="800"/>
              <a:buChar char="●"/>
            </a:pPr>
            <a:r>
              <a:rPr lang="en-US" u="none"/>
              <a:t>If families are enjoying it, you may want to do more letters. </a:t>
            </a:r>
            <a:endParaRPr/>
          </a:p>
          <a:p>
            <a:pPr marL="914400" marR="0" lvl="1" indent="-279400" algn="l" rtl="0">
              <a:lnSpc>
                <a:spcPct val="100000"/>
              </a:lnSpc>
              <a:spcBef>
                <a:spcPts val="0"/>
              </a:spcBef>
              <a:spcAft>
                <a:spcPts val="0"/>
              </a:spcAft>
              <a:buSzPts val="800"/>
              <a:buChar char="●"/>
            </a:pPr>
            <a:r>
              <a:rPr lang="en-US" u="none"/>
              <a:t>You may also want to revise this slide based on the needs of the students in your class. Older students may also talk about blends and digraphs.</a:t>
            </a:r>
            <a:endParaRPr/>
          </a:p>
          <a:p>
            <a:pPr marL="914400" marR="0" lvl="1" indent="-279400" algn="l" rtl="0">
              <a:lnSpc>
                <a:spcPct val="100000"/>
              </a:lnSpc>
              <a:spcBef>
                <a:spcPts val="0"/>
              </a:spcBef>
              <a:spcAft>
                <a:spcPts val="0"/>
              </a:spcAft>
              <a:buSzPts val="800"/>
              <a:buChar char="●"/>
            </a:pPr>
            <a:r>
              <a:rPr lang="en-US" u="none"/>
              <a:t>Main points:</a:t>
            </a:r>
            <a:endParaRPr/>
          </a:p>
          <a:p>
            <a:pPr marL="1371600" marR="0" lvl="2" indent="-279400" algn="l" rtl="0">
              <a:lnSpc>
                <a:spcPct val="100000"/>
              </a:lnSpc>
              <a:spcBef>
                <a:spcPts val="0"/>
              </a:spcBef>
              <a:spcAft>
                <a:spcPts val="0"/>
              </a:spcAft>
              <a:buSzPts val="800"/>
              <a:buChar char="●"/>
            </a:pPr>
            <a:r>
              <a:rPr lang="en-US"/>
              <a:t>Short</a:t>
            </a:r>
            <a:r>
              <a:rPr lang="en-US" u="none"/>
              <a:t> vowels sounds are made by passing air through a more relaxed mouth</a:t>
            </a:r>
            <a:r>
              <a:rPr lang="en-US"/>
              <a:t>, while long</a:t>
            </a:r>
            <a:r>
              <a:rPr lang="en-US" u="none"/>
              <a:t> vowels are made by passing air with a more constricted mouth</a:t>
            </a:r>
            <a:r>
              <a:rPr lang="en-US"/>
              <a:t>. </a:t>
            </a:r>
            <a:r>
              <a:rPr lang="en-US" u="none"/>
              <a:t>(</a:t>
            </a:r>
            <a:r>
              <a:rPr lang="en-US"/>
              <a:t>T</a:t>
            </a:r>
            <a:r>
              <a:rPr lang="en-US" u="none"/>
              <a:t>his is especially easy to see in in “o” and “u</a:t>
            </a:r>
            <a:r>
              <a:rPr lang="en-US"/>
              <a:t>.”</a:t>
            </a:r>
            <a:r>
              <a:rPr lang="en-US" u="none"/>
              <a:t>)</a:t>
            </a:r>
            <a:endParaRPr/>
          </a:p>
          <a:p>
            <a:pPr marL="1371600" marR="0" lvl="2" indent="-279400" algn="l" rtl="0">
              <a:lnSpc>
                <a:spcPct val="100000"/>
              </a:lnSpc>
              <a:spcBef>
                <a:spcPts val="0"/>
              </a:spcBef>
              <a:spcAft>
                <a:spcPts val="0"/>
              </a:spcAft>
              <a:buSzPts val="800"/>
              <a:buChar char="●"/>
            </a:pPr>
            <a:r>
              <a:rPr lang="en-US" u="none"/>
              <a:t>G is made in the back of the throat (</a:t>
            </a:r>
            <a:r>
              <a:rPr lang="en-US" i="1" u="none"/>
              <a:t>game</a:t>
            </a:r>
            <a:r>
              <a:rPr lang="en-US" u="none"/>
              <a:t>), and J is made in the front of your mouth (</a:t>
            </a:r>
            <a:r>
              <a:rPr lang="en-US" i="1" u="none"/>
              <a:t>jug</a:t>
            </a:r>
            <a:r>
              <a:rPr lang="en-US" u="none"/>
              <a:t>)</a:t>
            </a:r>
            <a:endParaRPr/>
          </a:p>
          <a:p>
            <a:pPr marL="1371600" marR="0" lvl="2" indent="-279400" algn="l" rtl="0">
              <a:lnSpc>
                <a:spcPct val="100000"/>
              </a:lnSpc>
              <a:spcBef>
                <a:spcPts val="0"/>
              </a:spcBef>
              <a:spcAft>
                <a:spcPts val="0"/>
              </a:spcAft>
              <a:buSzPts val="800"/>
              <a:buChar char="●"/>
            </a:pPr>
            <a:r>
              <a:rPr lang="en-US" u="none"/>
              <a:t>T is made behind the teeth (</a:t>
            </a:r>
            <a:r>
              <a:rPr lang="en-US" i="1" u="none"/>
              <a:t>tight</a:t>
            </a:r>
            <a:r>
              <a:rPr lang="en-US" u="none"/>
              <a:t>), and K is made in back of the mouth (</a:t>
            </a:r>
            <a:r>
              <a:rPr lang="en-US" i="1" u="none"/>
              <a:t>kite</a:t>
            </a:r>
            <a:r>
              <a:rPr lang="en-US" u="none"/>
              <a:t>).</a:t>
            </a:r>
            <a:endParaRPr/>
          </a:p>
          <a:p>
            <a:pPr marL="1371600" marR="0" lvl="2" indent="-279400" algn="l" rtl="0">
              <a:lnSpc>
                <a:spcPct val="100000"/>
              </a:lnSpc>
              <a:spcBef>
                <a:spcPts val="0"/>
              </a:spcBef>
              <a:spcAft>
                <a:spcPts val="0"/>
              </a:spcAft>
              <a:buSzPts val="800"/>
              <a:buChar char="●"/>
            </a:pPr>
            <a:r>
              <a:rPr lang="en-US" u="none"/>
              <a:t>P is made with mainly air (</a:t>
            </a:r>
            <a:r>
              <a:rPr lang="en-US" i="1" u="none"/>
              <a:t>pad</a:t>
            </a:r>
            <a:r>
              <a:rPr lang="en-US" u="none"/>
              <a:t>), while B is made with a sound (</a:t>
            </a:r>
            <a:r>
              <a:rPr lang="en-US" i="1" u="none"/>
              <a:t>bad</a:t>
            </a:r>
            <a:r>
              <a:rPr lang="en-US" u="none"/>
              <a:t>). (</a:t>
            </a:r>
            <a:r>
              <a:rPr lang="en-US"/>
              <a:t>P</a:t>
            </a:r>
            <a:r>
              <a:rPr lang="en-US" u="none"/>
              <a:t>ut your hand on your throat and you can feel it vibrate for B and not for P.)</a:t>
            </a:r>
            <a:endParaRPr/>
          </a:p>
          <a:p>
            <a:pPr marL="1371600" marR="0" lvl="2" indent="-279400" algn="l" rtl="0">
              <a:lnSpc>
                <a:spcPct val="100000"/>
              </a:lnSpc>
              <a:spcBef>
                <a:spcPts val="0"/>
              </a:spcBef>
              <a:spcAft>
                <a:spcPts val="0"/>
              </a:spcAft>
              <a:buSzPts val="800"/>
              <a:buChar char="●"/>
            </a:pPr>
            <a:r>
              <a:rPr lang="en-US" u="none"/>
              <a:t>F is made with mainly air through the lips (</a:t>
            </a:r>
            <a:r>
              <a:rPr lang="en-US" i="1" u="none"/>
              <a:t>fat</a:t>
            </a:r>
            <a:r>
              <a:rPr lang="en-US" u="none"/>
              <a:t>)</a:t>
            </a:r>
            <a:r>
              <a:rPr lang="en-US"/>
              <a:t>, </a:t>
            </a:r>
            <a:r>
              <a:rPr lang="en-US" u="none"/>
              <a:t>and V is made with a similar mouth position but with a sound (</a:t>
            </a:r>
            <a:r>
              <a:rPr lang="en-US" i="1" u="none"/>
              <a:t>vat</a:t>
            </a:r>
            <a:r>
              <a:rPr lang="en-US" u="none"/>
              <a:t>). (</a:t>
            </a:r>
            <a:r>
              <a:rPr lang="en-US"/>
              <a:t>P</a:t>
            </a:r>
            <a:r>
              <a:rPr lang="en-US" u="none"/>
              <a:t>ut your hand on your throat and you can feel it vibrate for V and not for F.)</a:t>
            </a:r>
            <a:endParaRPr sz="1200" u="none">
              <a:solidFill>
                <a:schemeClr val="dk1"/>
              </a:solidFill>
            </a:endParaRPr>
          </a:p>
          <a:p>
            <a:pPr marL="914400" marR="0" lvl="1" indent="-279400" algn="l" rtl="0">
              <a:lnSpc>
                <a:spcPct val="100000"/>
              </a:lnSpc>
              <a:spcBef>
                <a:spcPts val="0"/>
              </a:spcBef>
              <a:spcAft>
                <a:spcPts val="0"/>
              </a:spcAft>
              <a:buClr>
                <a:schemeClr val="dk1"/>
              </a:buClr>
              <a:buSzPts val="800"/>
              <a:buChar char="●"/>
            </a:pPr>
            <a:r>
              <a:rPr lang="en-US">
                <a:solidFill>
                  <a:schemeClr val="dk1"/>
                </a:solidFill>
              </a:rPr>
              <a:t>►</a:t>
            </a:r>
            <a:r>
              <a:rPr lang="en-US" i="1">
                <a:solidFill>
                  <a:schemeClr val="dk1"/>
                </a:solidFill>
              </a:rPr>
              <a:t>Especially for </a:t>
            </a:r>
            <a:r>
              <a:rPr lang="en-US" i="1"/>
              <a:t>Multilingual</a:t>
            </a:r>
            <a:r>
              <a:rPr lang="en-US" i="1">
                <a:solidFill>
                  <a:schemeClr val="dk1"/>
                </a:solidFill>
              </a:rPr>
              <a:t> families</a:t>
            </a:r>
            <a:r>
              <a:rPr lang="en-US">
                <a:solidFill>
                  <a:schemeClr val="dk1"/>
                </a:solidFill>
              </a:rPr>
              <a:t>. </a:t>
            </a:r>
            <a:r>
              <a:rPr lang="en-US" sz="1200">
                <a:solidFill>
                  <a:schemeClr val="dk1"/>
                </a:solidFill>
              </a:rPr>
              <a:t>Instead of asking them to come up with the letter sound, clearly articulate it and say, “This is how we pronounce this letter in English. Does anyone want to explain how you pronounce this letter in another language?” Then, as a class, compare the different way the letter </a:t>
            </a:r>
            <a:r>
              <a:rPr lang="en-US" sz="1200" i="1">
                <a:solidFill>
                  <a:schemeClr val="dk1"/>
                </a:solidFill>
              </a:rPr>
              <a:t>looks</a:t>
            </a:r>
            <a:r>
              <a:rPr lang="en-US" sz="1200">
                <a:solidFill>
                  <a:schemeClr val="dk1"/>
                </a:solidFill>
              </a:rPr>
              <a:t> and </a:t>
            </a:r>
            <a:r>
              <a:rPr lang="en-US" sz="1200" i="1">
                <a:solidFill>
                  <a:schemeClr val="dk1"/>
                </a:solidFill>
              </a:rPr>
              <a:t>feels </a:t>
            </a:r>
            <a:r>
              <a:rPr lang="en-US" sz="1200">
                <a:solidFill>
                  <a:schemeClr val="dk1"/>
                </a:solidFill>
              </a:rPr>
              <a:t>in your mouth in different languages. Encourage families to do this exercise with their children. Being explicit about how languages are articulated differently helps children navigate the two languages more easily.</a:t>
            </a:r>
            <a:endParaRPr/>
          </a:p>
          <a:p>
            <a:pPr marL="457200" marR="0" lvl="0" indent="-228600" algn="l" rtl="0">
              <a:lnSpc>
                <a:spcPct val="100000"/>
              </a:lnSpc>
              <a:spcBef>
                <a:spcPts val="0"/>
              </a:spcBef>
              <a:spcAft>
                <a:spcPts val="0"/>
              </a:spcAft>
              <a:buSzPts val="1400"/>
              <a:buNone/>
            </a:pPr>
            <a:endParaRPr sz="1200" i="0" u="none" strike="noStrike" cap="none">
              <a:solidFill>
                <a:schemeClr val="dk1"/>
              </a:solidFill>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59"/>
        <p:cNvGrpSpPr/>
        <p:nvPr/>
      </p:nvGrpSpPr>
      <p:grpSpPr>
        <a:xfrm>
          <a:off x="0" y="0"/>
          <a:ext cx="0" cy="0"/>
          <a:chOff x="0" y="0"/>
          <a:chExt cx="0" cy="0"/>
        </a:xfrm>
      </p:grpSpPr>
      <p:sp>
        <p:nvSpPr>
          <p:cNvPr id="360" name="Google Shape;360;p2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1" name="Google Shape;361;p2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2" name="Google Shape;362;p28"/>
          <p:cNvPicPr preferRelativeResize="0"/>
          <p:nvPr/>
        </p:nvPicPr>
        <p:blipFill rotWithShape="1">
          <a:blip r:embed="rId2">
            <a:alphaModFix/>
          </a:blip>
          <a:srcRect/>
          <a:stretch/>
        </p:blipFill>
        <p:spPr>
          <a:xfrm>
            <a:off x="9220261" y="169846"/>
            <a:ext cx="2816352" cy="856742"/>
          </a:xfrm>
          <a:prstGeom prst="rect">
            <a:avLst/>
          </a:prstGeom>
          <a:noFill/>
          <a:ln>
            <a:noFill/>
          </a:ln>
        </p:spPr>
      </p:pic>
      <p:cxnSp>
        <p:nvCxnSpPr>
          <p:cNvPr id="363" name="Google Shape;363;p28"/>
          <p:cNvCxnSpPr>
            <a:endCxn id="360"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4" name="Google Shape;364;p28"/>
          <p:cNvPicPr preferRelativeResize="0"/>
          <p:nvPr/>
        </p:nvPicPr>
        <p:blipFill rotWithShape="1">
          <a:blip r:embed="rId2">
            <a:alphaModFix/>
          </a:blip>
          <a:srcRect/>
          <a:stretch/>
        </p:blipFill>
        <p:spPr>
          <a:xfrm>
            <a:off x="9220261" y="169846"/>
            <a:ext cx="2816352" cy="856742"/>
          </a:xfrm>
          <a:prstGeom prst="rect">
            <a:avLst/>
          </a:prstGeom>
          <a:noFill/>
          <a:ln>
            <a:noFill/>
          </a:ln>
        </p:spPr>
      </p:pic>
      <p:sp>
        <p:nvSpPr>
          <p:cNvPr id="365" name="Google Shape;365;p2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6" name="Google Shape;366;p2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7" name="Google Shape;367;p2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3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3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3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3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3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3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3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3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2" name="Google Shape;382;p3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4" name="Google Shape;384;p3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5" name="Google Shape;385;p3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3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3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8" name="Google Shape;388;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0" name="Google Shape;390;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391"/>
        <p:cNvGrpSpPr/>
        <p:nvPr/>
      </p:nvGrpSpPr>
      <p:grpSpPr>
        <a:xfrm>
          <a:off x="0" y="0"/>
          <a:ext cx="0" cy="0"/>
          <a:chOff x="0" y="0"/>
          <a:chExt cx="0" cy="0"/>
        </a:xfrm>
      </p:grpSpPr>
      <p:sp>
        <p:nvSpPr>
          <p:cNvPr id="392" name="Google Shape;392;p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93" name="Google Shape;393;p3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95" name="Google Shape;395;p3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6" name="Google Shape;396;p3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7" name="Google Shape;397;p3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98" name="Google Shape;398;p3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99" name="Google Shape;399;p3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01" name="Google Shape;401;p3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02" name="Google Shape;402;p3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3" name="Google Shape;403;p3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4" name="Google Shape;404;p3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5" name="Google Shape;405;p3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6" name="Google Shape;406;p3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7" name="Google Shape;407;p3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8" name="Google Shape;408;p3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09" name="Google Shape;409;p3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0"/>
        <p:cNvGrpSpPr/>
        <p:nvPr/>
      </p:nvGrpSpPr>
      <p:grpSpPr>
        <a:xfrm>
          <a:off x="0" y="0"/>
          <a:ext cx="0" cy="0"/>
          <a:chOff x="0" y="0"/>
          <a:chExt cx="0" cy="0"/>
        </a:xfrm>
      </p:grpSpPr>
      <p:sp>
        <p:nvSpPr>
          <p:cNvPr id="411" name="Google Shape;411;p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12" name="Google Shape;412;p32"/>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13" name="Google Shape;413;p3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5" name="Google Shape;415;p3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6" name="Google Shape;416;p3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7" name="Google Shape;417;p3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8" name="Google Shape;418;p3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19" name="Google Shape;419;p3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3" name="Google Shape;423;p3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6" name="Google Shape;426;p3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3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8" name="Google Shape;428;p3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9" name="Google Shape;429;p3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32" name="Google Shape;432;p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3" name="Google Shape;433;p3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8" name="Google Shape;438;p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9" name="Google Shape;439;p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2" name="Google Shape;442;p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3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3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3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48"/>
        <p:cNvGrpSpPr/>
        <p:nvPr/>
      </p:nvGrpSpPr>
      <p:grpSpPr>
        <a:xfrm>
          <a:off x="0" y="0"/>
          <a:ext cx="0" cy="0"/>
          <a:chOff x="0" y="0"/>
          <a:chExt cx="0" cy="0"/>
        </a:xfrm>
      </p:grpSpPr>
      <p:sp>
        <p:nvSpPr>
          <p:cNvPr id="449" name="Google Shape;449;p3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50" name="Google Shape;450;p3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1" name="Google Shape;451;p3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 name="Google Shape;452;p3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3" name="Google Shape;453;p3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54" name="Google Shape;454;p3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3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7" name="Google Shape;457;p3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8" name="Google Shape;458;p3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9" name="Google Shape;459;p3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0" name="Google Shape;460;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2" name="Google Shape;462;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66"/>
        <p:cNvGrpSpPr/>
        <p:nvPr/>
      </p:nvGrpSpPr>
      <p:grpSpPr>
        <a:xfrm>
          <a:off x="0" y="0"/>
          <a:ext cx="0" cy="0"/>
          <a:chOff x="0" y="0"/>
          <a:chExt cx="0" cy="0"/>
        </a:xfrm>
      </p:grpSpPr>
      <p:sp>
        <p:nvSpPr>
          <p:cNvPr id="467" name="Google Shape;467;p3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35"/>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9" name="Google Shape;469;p3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0" name="Google Shape;470;p35"/>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71" name="Google Shape;471;p3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3" name="Google Shape;473;p3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4" name="Google Shape;474;p3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5" name="Google Shape;475;p3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6" name="Google Shape;476;p3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7" name="Google Shape;477;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79" name="Google Shape;479;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83" name="Google Shape;483;p35"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84"/>
        <p:cNvGrpSpPr/>
        <p:nvPr/>
      </p:nvGrpSpPr>
      <p:grpSpPr>
        <a:xfrm>
          <a:off x="0" y="0"/>
          <a:ext cx="0" cy="0"/>
          <a:chOff x="0" y="0"/>
          <a:chExt cx="0" cy="0"/>
        </a:xfrm>
      </p:grpSpPr>
      <p:sp>
        <p:nvSpPr>
          <p:cNvPr id="485" name="Google Shape;485;p36"/>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36"/>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36"/>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90" name="Google Shape;490;p3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96"/>
        <p:cNvGrpSpPr/>
        <p:nvPr/>
      </p:nvGrpSpPr>
      <p:grpSpPr>
        <a:xfrm>
          <a:off x="0" y="0"/>
          <a:ext cx="0" cy="0"/>
          <a:chOff x="0" y="0"/>
          <a:chExt cx="0" cy="0"/>
        </a:xfrm>
      </p:grpSpPr>
      <p:sp>
        <p:nvSpPr>
          <p:cNvPr id="497" name="Google Shape;497;p3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8" name="Google Shape;498;p3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9" name="Google Shape;499;p3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00" name="Google Shape;500;p3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01" name="Google Shape;501;p3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02" name="Google Shape;502;p3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05" name="Google Shape;505;p38"/>
          <p:cNvSpPr>
            <a:spLocks noGrp="1"/>
          </p:cNvSpPr>
          <p:nvPr>
            <p:ph type="pic" idx="2"/>
          </p:nvPr>
        </p:nvSpPr>
        <p:spPr>
          <a:xfrm>
            <a:off x="9282749" y="1283634"/>
            <a:ext cx="2377440" cy="3172968"/>
          </a:xfrm>
          <a:prstGeom prst="rect">
            <a:avLst/>
          </a:prstGeom>
          <a:noFill/>
          <a:ln>
            <a:noFill/>
          </a:ln>
        </p:spPr>
      </p:sp>
      <p:sp>
        <p:nvSpPr>
          <p:cNvPr id="506" name="Google Shape;506;p3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3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3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3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3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1" name="Google Shape;511;p3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2" name="Google Shape;512;p3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3" name="Google Shape;513;p3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4" name="Google Shape;514;p3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7" name="Google Shape;517;p3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8" name="Google Shape;518;p3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19" name="Google Shape;519;p3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20" name="Google Shape;520;p3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1" name="Google Shape;521;p3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524" name="Google Shape;524;p39"/>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12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5" name="Google Shape;525;p39"/>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6" name="Google Shape;526;p39"/>
          <p:cNvSpPr txBox="1">
            <a:spLocks noGrp="1"/>
          </p:cNvSpPr>
          <p:nvPr>
            <p:ph type="body" idx="3"/>
          </p:nvPr>
        </p:nvSpPr>
        <p:spPr>
          <a:xfrm>
            <a:off x="9222900" y="1587499"/>
            <a:ext cx="2377500" cy="31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27"/>
        <p:cNvGrpSpPr/>
        <p:nvPr/>
      </p:nvGrpSpPr>
      <p:grpSpPr>
        <a:xfrm>
          <a:off x="0" y="0"/>
          <a:ext cx="0" cy="0"/>
          <a:chOff x="0" y="0"/>
          <a:chExt cx="0" cy="0"/>
        </a:xfrm>
      </p:grpSpPr>
      <p:sp>
        <p:nvSpPr>
          <p:cNvPr id="528" name="Google Shape;528;p4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9" name="Google Shape;529;p4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1" name="Google Shape;531;p4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32" name="Google Shape;532;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3" name="Google Shape;533;p4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35" name="Google Shape;535;p4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36" name="Google Shape;536;p40"/>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4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40"/>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0"/>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40"/>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41"/>
        <p:cNvGrpSpPr/>
        <p:nvPr/>
      </p:nvGrpSpPr>
      <p:grpSpPr>
        <a:xfrm>
          <a:off x="0" y="0"/>
          <a:ext cx="0" cy="0"/>
          <a:chOff x="0" y="0"/>
          <a:chExt cx="0" cy="0"/>
        </a:xfrm>
      </p:grpSpPr>
      <p:sp>
        <p:nvSpPr>
          <p:cNvPr id="542" name="Google Shape;542;p4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3" name="Google Shape;543;p4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4" name="Google Shape;544;p4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45" name="Google Shape;545;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6" name="Google Shape;546;p4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7" name="Google Shape;547;p4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9" name="Google Shape;549;p4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50" name="Google Shape;550;p4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41"/>
          <p:cNvSpPr>
            <a:spLocks noGrp="1"/>
          </p:cNvSpPr>
          <p:nvPr>
            <p:ph type="pic" idx="2"/>
          </p:nvPr>
        </p:nvSpPr>
        <p:spPr>
          <a:xfrm>
            <a:off x="8832388" y="1251284"/>
            <a:ext cx="3251581" cy="2498913"/>
          </a:xfrm>
          <a:prstGeom prst="rect">
            <a:avLst/>
          </a:prstGeom>
          <a:noFill/>
          <a:ln>
            <a:noFill/>
          </a:ln>
        </p:spPr>
      </p:sp>
      <p:sp>
        <p:nvSpPr>
          <p:cNvPr id="552" name="Google Shape;552;p4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53"/>
        <p:cNvGrpSpPr/>
        <p:nvPr/>
      </p:nvGrpSpPr>
      <p:grpSpPr>
        <a:xfrm>
          <a:off x="0" y="0"/>
          <a:ext cx="0" cy="0"/>
          <a:chOff x="0" y="0"/>
          <a:chExt cx="0" cy="0"/>
        </a:xfrm>
      </p:grpSpPr>
      <p:sp>
        <p:nvSpPr>
          <p:cNvPr id="554" name="Google Shape;554;p4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5" name="Google Shape;555;p4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6" name="Google Shape;556;p4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4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58" name="Google Shape;558;p4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59" name="Google Shape;559;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0" name="Google Shape;560;p4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1" name="Google Shape;561;p4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2" name="Google Shape;562;p42"/>
          <p:cNvSpPr>
            <a:spLocks noGrp="1"/>
          </p:cNvSpPr>
          <p:nvPr>
            <p:ph type="pic" idx="2"/>
          </p:nvPr>
        </p:nvSpPr>
        <p:spPr>
          <a:xfrm>
            <a:off x="9093038" y="1058781"/>
            <a:ext cx="2715768" cy="2715768"/>
          </a:xfrm>
          <a:prstGeom prst="rect">
            <a:avLst/>
          </a:prstGeom>
          <a:noFill/>
          <a:ln>
            <a:noFill/>
          </a:ln>
        </p:spPr>
      </p:sp>
      <p:sp>
        <p:nvSpPr>
          <p:cNvPr id="563" name="Google Shape;563;p4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4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4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4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4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4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4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70"/>
        <p:cNvGrpSpPr/>
        <p:nvPr/>
      </p:nvGrpSpPr>
      <p:grpSpPr>
        <a:xfrm>
          <a:off x="0" y="0"/>
          <a:ext cx="0" cy="0"/>
          <a:chOff x="0" y="0"/>
          <a:chExt cx="0" cy="0"/>
        </a:xfrm>
      </p:grpSpPr>
      <p:sp>
        <p:nvSpPr>
          <p:cNvPr id="571" name="Google Shape;571;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43"/>
          <p:cNvSpPr>
            <a:spLocks noGrp="1"/>
          </p:cNvSpPr>
          <p:nvPr>
            <p:ph type="pic" idx="2"/>
          </p:nvPr>
        </p:nvSpPr>
        <p:spPr>
          <a:xfrm>
            <a:off x="8953152" y="1444919"/>
            <a:ext cx="2916936" cy="2596896"/>
          </a:xfrm>
          <a:prstGeom prst="rect">
            <a:avLst/>
          </a:prstGeom>
          <a:noFill/>
          <a:ln>
            <a:noFill/>
          </a:ln>
        </p:spPr>
      </p:sp>
      <p:sp>
        <p:nvSpPr>
          <p:cNvPr id="573" name="Google Shape;573;p43"/>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4" name="Google Shape;574;p4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5" name="Google Shape;575;p4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4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7" name="Google Shape;577;p4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8" name="Google Shape;578;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4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0" name="Google Shape;580;p4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1" name="Google Shape;581;p43"/>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582"/>
        <p:cNvGrpSpPr/>
        <p:nvPr/>
      </p:nvGrpSpPr>
      <p:grpSpPr>
        <a:xfrm>
          <a:off x="0" y="0"/>
          <a:ext cx="0" cy="0"/>
          <a:chOff x="0" y="0"/>
          <a:chExt cx="0" cy="0"/>
        </a:xfrm>
      </p:grpSpPr>
      <p:sp>
        <p:nvSpPr>
          <p:cNvPr id="583" name="Google Shape;583;p44"/>
          <p:cNvSpPr>
            <a:spLocks noGrp="1"/>
          </p:cNvSpPr>
          <p:nvPr>
            <p:ph type="pic" idx="2"/>
          </p:nvPr>
        </p:nvSpPr>
        <p:spPr>
          <a:xfrm>
            <a:off x="9810967" y="1562916"/>
            <a:ext cx="1152144" cy="1143000"/>
          </a:xfrm>
          <a:prstGeom prst="rect">
            <a:avLst/>
          </a:prstGeom>
          <a:noFill/>
          <a:ln>
            <a:noFill/>
          </a:ln>
        </p:spPr>
      </p:sp>
      <p:sp>
        <p:nvSpPr>
          <p:cNvPr id="584" name="Google Shape;584;p44"/>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44"/>
          <p:cNvSpPr>
            <a:spLocks noGrp="1"/>
          </p:cNvSpPr>
          <p:nvPr>
            <p:ph type="pic" idx="3"/>
          </p:nvPr>
        </p:nvSpPr>
        <p:spPr>
          <a:xfrm>
            <a:off x="9757009" y="3260706"/>
            <a:ext cx="1216152" cy="987552"/>
          </a:xfrm>
          <a:prstGeom prst="rect">
            <a:avLst/>
          </a:prstGeom>
          <a:noFill/>
          <a:ln>
            <a:noFill/>
          </a:ln>
        </p:spPr>
      </p:sp>
      <p:sp>
        <p:nvSpPr>
          <p:cNvPr id="586" name="Google Shape;586;p44"/>
          <p:cNvSpPr>
            <a:spLocks noGrp="1"/>
          </p:cNvSpPr>
          <p:nvPr>
            <p:ph type="pic" idx="4"/>
          </p:nvPr>
        </p:nvSpPr>
        <p:spPr>
          <a:xfrm>
            <a:off x="9810967" y="4777725"/>
            <a:ext cx="1143000" cy="1143000"/>
          </a:xfrm>
          <a:prstGeom prst="rect">
            <a:avLst/>
          </a:prstGeom>
          <a:noFill/>
          <a:ln>
            <a:noFill/>
          </a:ln>
        </p:spPr>
      </p:sp>
      <p:cxnSp>
        <p:nvCxnSpPr>
          <p:cNvPr id="587" name="Google Shape;587;p4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8" name="Google Shape;588;p4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9" name="Google Shape;589;p4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0" name="Google Shape;590;p4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1" name="Google Shape;591;p4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94" name="Google Shape;594;p4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95"/>
        <p:cNvGrpSpPr/>
        <p:nvPr/>
      </p:nvGrpSpPr>
      <p:grpSpPr>
        <a:xfrm>
          <a:off x="0" y="0"/>
          <a:ext cx="0" cy="0"/>
          <a:chOff x="0" y="0"/>
          <a:chExt cx="0" cy="0"/>
        </a:xfrm>
      </p:grpSpPr>
      <p:sp>
        <p:nvSpPr>
          <p:cNvPr id="596" name="Google Shape;596;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7" name="Google Shape;597;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9" name="Google Shape;599;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01" name="Google Shape;601;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2" name="Google Shape;602;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3" name="Google Shape;603;p4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4" name="Google Shape;604;p45"/>
          <p:cNvSpPr>
            <a:spLocks noGrp="1"/>
          </p:cNvSpPr>
          <p:nvPr>
            <p:ph type="pic" idx="2"/>
          </p:nvPr>
        </p:nvSpPr>
        <p:spPr>
          <a:xfrm>
            <a:off x="9209369" y="1251283"/>
            <a:ext cx="2404501" cy="2950013"/>
          </a:xfrm>
          <a:prstGeom prst="rect">
            <a:avLst/>
          </a:prstGeom>
          <a:noFill/>
          <a:ln>
            <a:noFill/>
          </a:ln>
        </p:spPr>
      </p:sp>
      <p:sp>
        <p:nvSpPr>
          <p:cNvPr id="605" name="Google Shape;605;p45"/>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45"/>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45"/>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8"/>
        <p:cNvGrpSpPr/>
        <p:nvPr/>
      </p:nvGrpSpPr>
      <p:grpSpPr>
        <a:xfrm>
          <a:off x="0" y="0"/>
          <a:ext cx="0" cy="0"/>
          <a:chOff x="0" y="0"/>
          <a:chExt cx="0" cy="0"/>
        </a:xfrm>
      </p:grpSpPr>
      <p:sp>
        <p:nvSpPr>
          <p:cNvPr id="609" name="Google Shape;609;p4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0" name="Google Shape;610;p46"/>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46"/>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46"/>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46"/>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4"/>
        <p:cNvGrpSpPr/>
        <p:nvPr/>
      </p:nvGrpSpPr>
      <p:grpSpPr>
        <a:xfrm>
          <a:off x="0" y="0"/>
          <a:ext cx="0" cy="0"/>
          <a:chOff x="0" y="0"/>
          <a:chExt cx="0" cy="0"/>
        </a:xfrm>
      </p:grpSpPr>
      <p:sp>
        <p:nvSpPr>
          <p:cNvPr id="615" name="Google Shape;615;p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16"/>
        <p:cNvGrpSpPr/>
        <p:nvPr/>
      </p:nvGrpSpPr>
      <p:grpSpPr>
        <a:xfrm>
          <a:off x="0" y="0"/>
          <a:ext cx="0" cy="0"/>
          <a:chOff x="0" y="0"/>
          <a:chExt cx="0" cy="0"/>
        </a:xfrm>
      </p:grpSpPr>
      <p:sp>
        <p:nvSpPr>
          <p:cNvPr id="617" name="Google Shape;617;p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8" name="Google Shape;618;p4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9" name="Google Shape;619;p4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0" name="Google Shape;620;p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1" name="Google Shape;621;p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2" name="Google Shape;622;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3" name="Google Shape;623;p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24" name="Google Shape;624;p4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25" name="Google Shape;625;p48"/>
          <p:cNvSpPr>
            <a:spLocks noGrp="1"/>
          </p:cNvSpPr>
          <p:nvPr>
            <p:ph type="pic" idx="2"/>
          </p:nvPr>
        </p:nvSpPr>
        <p:spPr>
          <a:xfrm>
            <a:off x="8916576" y="1661249"/>
            <a:ext cx="2990088" cy="2715768"/>
          </a:xfrm>
          <a:prstGeom prst="rect">
            <a:avLst/>
          </a:prstGeom>
          <a:noFill/>
          <a:ln>
            <a:noFill/>
          </a:ln>
        </p:spPr>
      </p:sp>
      <p:sp>
        <p:nvSpPr>
          <p:cNvPr id="626" name="Google Shape;626;p48"/>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7" name="Google Shape;627;p48"/>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48"/>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48"/>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30"/>
        <p:cNvGrpSpPr/>
        <p:nvPr/>
      </p:nvGrpSpPr>
      <p:grpSpPr>
        <a:xfrm>
          <a:off x="0" y="0"/>
          <a:ext cx="0" cy="0"/>
          <a:chOff x="0" y="0"/>
          <a:chExt cx="0" cy="0"/>
        </a:xfrm>
      </p:grpSpPr>
      <p:sp>
        <p:nvSpPr>
          <p:cNvPr id="631" name="Google Shape;631;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2" name="Google Shape;632;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3" name="Google Shape;633;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4" name="Google Shape;634;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5" name="Google Shape;635;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6" name="Google Shape;636;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7" name="Google Shape;637;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8" name="Google Shape;638;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9" name="Google Shape;639;p49"/>
          <p:cNvSpPr>
            <a:spLocks noGrp="1"/>
          </p:cNvSpPr>
          <p:nvPr>
            <p:ph type="pic" idx="2"/>
          </p:nvPr>
        </p:nvSpPr>
        <p:spPr>
          <a:xfrm>
            <a:off x="9093038" y="1058781"/>
            <a:ext cx="2715768" cy="2715768"/>
          </a:xfrm>
          <a:prstGeom prst="rect">
            <a:avLst/>
          </a:prstGeom>
          <a:noFill/>
          <a:ln>
            <a:noFill/>
          </a:ln>
        </p:spPr>
      </p:sp>
      <p:sp>
        <p:nvSpPr>
          <p:cNvPr id="640" name="Google Shape;640;p49"/>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49"/>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2" name="Google Shape;642;p49"/>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3" name="Google Shape;643;p49"/>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4" name="Google Shape;644;p49"/>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49"/>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49"/>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47"/>
        <p:cNvGrpSpPr/>
        <p:nvPr/>
      </p:nvGrpSpPr>
      <p:grpSpPr>
        <a:xfrm>
          <a:off x="0" y="0"/>
          <a:ext cx="0" cy="0"/>
          <a:chOff x="0" y="0"/>
          <a:chExt cx="0" cy="0"/>
        </a:xfrm>
      </p:grpSpPr>
      <p:sp>
        <p:nvSpPr>
          <p:cNvPr id="648" name="Google Shape;648;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50"/>
          <p:cNvSpPr>
            <a:spLocks noGrp="1"/>
          </p:cNvSpPr>
          <p:nvPr>
            <p:ph type="pic" idx="2"/>
          </p:nvPr>
        </p:nvSpPr>
        <p:spPr>
          <a:xfrm>
            <a:off x="9510134" y="1431036"/>
            <a:ext cx="1965960" cy="3995928"/>
          </a:xfrm>
          <a:prstGeom prst="rect">
            <a:avLst/>
          </a:prstGeom>
          <a:noFill/>
          <a:ln>
            <a:noFill/>
          </a:ln>
        </p:spPr>
      </p:sp>
      <p:cxnSp>
        <p:nvCxnSpPr>
          <p:cNvPr id="650" name="Google Shape;650;p5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1" name="Google Shape;651;p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53" name="Google Shape;653;p5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54" name="Google Shape;654;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5" name="Google Shape;655;p5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56" name="Google Shape;656;p5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57" name="Google Shape;657;p50"/>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50"/>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50"/>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0"/>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0"/>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50"/>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0"/>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50"/>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670"/>
        <p:cNvGrpSpPr/>
        <p:nvPr/>
      </p:nvGrpSpPr>
      <p:grpSpPr>
        <a:xfrm>
          <a:off x="0" y="0"/>
          <a:ext cx="0" cy="0"/>
          <a:chOff x="0" y="0"/>
          <a:chExt cx="0" cy="0"/>
        </a:xfrm>
      </p:grpSpPr>
      <p:sp>
        <p:nvSpPr>
          <p:cNvPr id="671" name="Google Shape;671;p5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a:endParaRPr/>
          </a:p>
        </p:txBody>
      </p:sp>
      <p:sp>
        <p:nvSpPr>
          <p:cNvPr id="672" name="Google Shape;672;p52"/>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Calibri"/>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52"/>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74" name="Google Shape;674;p52"/>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75" name="Google Shape;675;p5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6" name="Google Shape;676;p5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77" name="Google Shape;677;p5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8" name="Google Shape;678;p5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79" name="Google Shape;679;p5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80" name="Google Shape;680;p5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81" name="Google Shape;681;p52"/>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682" name="Google Shape;682;p52"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683" name="Google Shape;683;p52"/>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p52"/>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5" name="Google Shape;685;p52"/>
          <p:cNvSpPr txBox="1">
            <a:spLocks noGrp="1"/>
          </p:cNvSpPr>
          <p:nvPr>
            <p:ph type="body" idx="4"/>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52"/>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687"/>
        <p:cNvGrpSpPr/>
        <p:nvPr/>
      </p:nvGrpSpPr>
      <p:grpSpPr>
        <a:xfrm>
          <a:off x="0" y="0"/>
          <a:ext cx="0" cy="0"/>
          <a:chOff x="0" y="0"/>
          <a:chExt cx="0" cy="0"/>
        </a:xfrm>
      </p:grpSpPr>
      <p:sp>
        <p:nvSpPr>
          <p:cNvPr id="688" name="Google Shape;688;p5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53"/>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Calibri"/>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53"/>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cxnSp>
        <p:nvCxnSpPr>
          <p:cNvPr id="691" name="Google Shape;691;p5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2" name="Google Shape;692;p5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693" name="Google Shape;693;p5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4" name="Google Shape;694;p5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695" name="Google Shape;695;p5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696" name="Google Shape;696;p5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697" name="Google Shape;697;p53"/>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698" name="Google Shape;698;p53"/>
          <p:cNvSpPr>
            <a:spLocks noGrp="1"/>
          </p:cNvSpPr>
          <p:nvPr>
            <p:ph type="pic" idx="3"/>
          </p:nvPr>
        </p:nvSpPr>
        <p:spPr>
          <a:xfrm>
            <a:off x="457146" y="1057339"/>
            <a:ext cx="2514600" cy="2935200"/>
          </a:xfrm>
          <a:prstGeom prst="rect">
            <a:avLst/>
          </a:prstGeom>
          <a:noFill/>
          <a:ln>
            <a:noFill/>
          </a:ln>
        </p:spPr>
      </p:sp>
      <p:sp>
        <p:nvSpPr>
          <p:cNvPr id="699" name="Google Shape;699;p53"/>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Calibri"/>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Calibri"/>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53"/>
          <p:cNvSpPr txBox="1">
            <a:spLocks noGrp="1"/>
          </p:cNvSpPr>
          <p:nvPr>
            <p:ph type="body" idx="5"/>
          </p:nvPr>
        </p:nvSpPr>
        <p:spPr>
          <a:xfrm>
            <a:off x="257516" y="90800"/>
            <a:ext cx="3088500" cy="78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Calibri"/>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Calibri"/>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Calibri"/>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Calibri"/>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01"/>
        <p:cNvGrpSpPr/>
        <p:nvPr/>
      </p:nvGrpSpPr>
      <p:grpSpPr>
        <a:xfrm>
          <a:off x="0" y="0"/>
          <a:ext cx="0" cy="0"/>
          <a:chOff x="0" y="0"/>
          <a:chExt cx="0" cy="0"/>
        </a:xfrm>
      </p:grpSpPr>
      <p:sp>
        <p:nvSpPr>
          <p:cNvPr id="702" name="Google Shape;702;p5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54"/>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54"/>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05" name="Google Shape;705;p5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6" name="Google Shape;706;p5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07" name="Google Shape;707;p5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8" name="Google Shape;708;p5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09" name="Google Shape;709;p5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10" name="Google Shape;710;p5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11" name="Google Shape;711;p54"/>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12" name="Google Shape;712;p5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13" name="Google Shape;713;p54"/>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p54"/>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54"/>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54"/>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54"/>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18"/>
        <p:cNvGrpSpPr/>
        <p:nvPr/>
      </p:nvGrpSpPr>
      <p:grpSpPr>
        <a:xfrm>
          <a:off x="0" y="0"/>
          <a:ext cx="0" cy="0"/>
          <a:chOff x="0" y="0"/>
          <a:chExt cx="0" cy="0"/>
        </a:xfrm>
      </p:grpSpPr>
      <p:sp>
        <p:nvSpPr>
          <p:cNvPr id="719" name="Google Shape;719;p5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0" name="Google Shape;720;p55"/>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55"/>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55"/>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23" name="Google Shape;723;p5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4" name="Google Shape;724;p55"/>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25" name="Google Shape;725;p5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26" name="Google Shape;726;p5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27" name="Google Shape;727;p5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8" name="Google Shape;728;p5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9" name="Google Shape;729;p55"/>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30" name="Google Shape;730;p55"/>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55"/>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2" name="Google Shape;732;p55"/>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55"/>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34"/>
        <p:cNvGrpSpPr/>
        <p:nvPr/>
      </p:nvGrpSpPr>
      <p:grpSpPr>
        <a:xfrm>
          <a:off x="0" y="0"/>
          <a:ext cx="0" cy="0"/>
          <a:chOff x="0" y="0"/>
          <a:chExt cx="0" cy="0"/>
        </a:xfrm>
      </p:grpSpPr>
      <p:sp>
        <p:nvSpPr>
          <p:cNvPr id="735" name="Google Shape;735;p56"/>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36" name="Google Shape;736;p56"/>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7" name="Google Shape;737;p56"/>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38" name="Google Shape;738;p5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39" name="Google Shape;739;p5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40" name="Google Shape;740;p56"/>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41" name="Google Shape;741;p56"/>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42" name="Google Shape;742;p5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43" name="Google Shape;743;p56"/>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56"/>
          <p:cNvSpPr>
            <a:spLocks noGrp="1"/>
          </p:cNvSpPr>
          <p:nvPr>
            <p:ph type="pic" idx="2"/>
          </p:nvPr>
        </p:nvSpPr>
        <p:spPr>
          <a:xfrm>
            <a:off x="457146" y="524736"/>
            <a:ext cx="2514600" cy="2935224"/>
          </a:xfrm>
          <a:prstGeom prst="rect">
            <a:avLst/>
          </a:prstGeom>
          <a:noFill/>
          <a:ln>
            <a:noFill/>
          </a:ln>
        </p:spPr>
      </p:sp>
      <p:sp>
        <p:nvSpPr>
          <p:cNvPr id="745" name="Google Shape;745;p56"/>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46"/>
        <p:cNvGrpSpPr/>
        <p:nvPr/>
      </p:nvGrpSpPr>
      <p:grpSpPr>
        <a:xfrm>
          <a:off x="0" y="0"/>
          <a:ext cx="0" cy="0"/>
          <a:chOff x="0" y="0"/>
          <a:chExt cx="0" cy="0"/>
        </a:xfrm>
      </p:grpSpPr>
      <p:sp>
        <p:nvSpPr>
          <p:cNvPr id="747" name="Google Shape;747;p5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8" name="Google Shape;748;p57"/>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9" name="Google Shape;749;p57"/>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0" name="Google Shape;750;p57"/>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57"/>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52" name="Google Shape;752;p5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3" name="Google Shape;753;p5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4" name="Google Shape;754;p5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5" name="Google Shape;755;p5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56" name="Google Shape;756;p5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57" name="Google Shape;757;p5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58" name="Google Shape;758;p57"/>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9"/>
        <p:cNvGrpSpPr/>
        <p:nvPr/>
      </p:nvGrpSpPr>
      <p:grpSpPr>
        <a:xfrm>
          <a:off x="0" y="0"/>
          <a:ext cx="0" cy="0"/>
          <a:chOff x="0" y="0"/>
          <a:chExt cx="0" cy="0"/>
        </a:xfrm>
      </p:grpSpPr>
      <p:sp>
        <p:nvSpPr>
          <p:cNvPr id="760" name="Google Shape;760;p5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1" name="Google Shape;761;p58"/>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762" name="Google Shape;762;p5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3" name="Google Shape;763;p5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5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5" name="Google Shape;765;p5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766" name="Google Shape;766;p5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767" name="Google Shape;767;p5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8"/>
        <p:cNvGrpSpPr/>
        <p:nvPr/>
      </p:nvGrpSpPr>
      <p:grpSpPr>
        <a:xfrm>
          <a:off x="0" y="0"/>
          <a:ext cx="0" cy="0"/>
          <a:chOff x="0" y="0"/>
          <a:chExt cx="0" cy="0"/>
        </a:xfrm>
      </p:grpSpPr>
      <p:sp>
        <p:nvSpPr>
          <p:cNvPr id="769" name="Google Shape;769;p5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0" name="Google Shape;770;p5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1" name="Google Shape;771;p5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2" name="Google Shape;772;p5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3" name="Google Shape;773;p5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74" name="Google Shape;774;p5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75" name="Google Shape;775;p5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76" name="Google Shape;776;p5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77"/>
        <p:cNvGrpSpPr/>
        <p:nvPr/>
      </p:nvGrpSpPr>
      <p:grpSpPr>
        <a:xfrm>
          <a:off x="0" y="0"/>
          <a:ext cx="0" cy="0"/>
          <a:chOff x="0" y="0"/>
          <a:chExt cx="0" cy="0"/>
        </a:xfrm>
      </p:grpSpPr>
      <p:sp>
        <p:nvSpPr>
          <p:cNvPr id="778" name="Google Shape;778;p6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9" name="Google Shape;779;p6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80" name="Google Shape;780;p6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81" name="Google Shape;781;p6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2" name="Google Shape;782;p6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783" name="Google Shape;783;p6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84" name="Google Shape;784;p6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5" name="Google Shape;785;p6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86"/>
        <p:cNvGrpSpPr/>
        <p:nvPr/>
      </p:nvGrpSpPr>
      <p:grpSpPr>
        <a:xfrm>
          <a:off x="0" y="0"/>
          <a:ext cx="0" cy="0"/>
          <a:chOff x="0" y="0"/>
          <a:chExt cx="0" cy="0"/>
        </a:xfrm>
      </p:grpSpPr>
      <p:sp>
        <p:nvSpPr>
          <p:cNvPr id="787" name="Google Shape;787;p61"/>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8" name="Google Shape;788;p61"/>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90" name="Google Shape;790;p6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91" name="Google Shape;791;p6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92" name="Google Shape;792;p6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93" name="Google Shape;793;p6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94" name="Google Shape;794;p6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95" name="Google Shape;795;p61"/>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61"/>
          <p:cNvSpPr>
            <a:spLocks noGrp="1"/>
          </p:cNvSpPr>
          <p:nvPr>
            <p:ph type="pic" idx="2"/>
          </p:nvPr>
        </p:nvSpPr>
        <p:spPr>
          <a:xfrm>
            <a:off x="457146" y="524736"/>
            <a:ext cx="2514600" cy="2935224"/>
          </a:xfrm>
          <a:prstGeom prst="rect">
            <a:avLst/>
          </a:prstGeom>
          <a:noFill/>
          <a:ln>
            <a:noFill/>
          </a:ln>
        </p:spPr>
      </p:sp>
      <p:sp>
        <p:nvSpPr>
          <p:cNvPr id="797" name="Google Shape;797;p61"/>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03"/>
        <p:cNvGrpSpPr/>
        <p:nvPr/>
      </p:nvGrpSpPr>
      <p:grpSpPr>
        <a:xfrm>
          <a:off x="0" y="0"/>
          <a:ext cx="0" cy="0"/>
          <a:chOff x="0" y="0"/>
          <a:chExt cx="0" cy="0"/>
        </a:xfrm>
      </p:grpSpPr>
      <p:pic>
        <p:nvPicPr>
          <p:cNvPr id="804" name="Google Shape;804;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5" name="Google Shape;805;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6" name="Google Shape;806;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7" name="Google Shape;807;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8" name="Google Shape;808;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09" name="Google Shape;809;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10" name="Google Shape;810;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12" name="Google Shape;812;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13" name="Google Shape;813;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4" name="Google Shape;814;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63"/>
          <p:cNvSpPr>
            <a:spLocks noGrp="1"/>
          </p:cNvSpPr>
          <p:nvPr>
            <p:ph type="pic" idx="9"/>
          </p:nvPr>
        </p:nvSpPr>
        <p:spPr>
          <a:xfrm>
            <a:off x="7967502" y="1420398"/>
            <a:ext cx="3962194" cy="3122713"/>
          </a:xfrm>
          <a:prstGeom prst="rect">
            <a:avLst/>
          </a:prstGeom>
          <a:noFill/>
          <a:ln>
            <a:noFill/>
          </a:ln>
        </p:spPr>
      </p:sp>
      <p:sp>
        <p:nvSpPr>
          <p:cNvPr id="823" name="Google Shape;823;p63"/>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24"/>
        <p:cNvGrpSpPr/>
        <p:nvPr/>
      </p:nvGrpSpPr>
      <p:grpSpPr>
        <a:xfrm>
          <a:off x="0" y="0"/>
          <a:ext cx="0" cy="0"/>
          <a:chOff x="0" y="0"/>
          <a:chExt cx="0" cy="0"/>
        </a:xfrm>
      </p:grpSpPr>
      <p:sp>
        <p:nvSpPr>
          <p:cNvPr id="825" name="Google Shape;825;p6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26" name="Google Shape;826;p6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6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8" name="Google Shape;828;p6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9" name="Google Shape;829;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0" name="Google Shape;830;p6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1" name="Google Shape;831;p6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2" name="Google Shape;832;p6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3" name="Google Shape;833;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4" name="Google Shape;834;p6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5" name="Google Shape;835;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6" name="Google Shape;836;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7" name="Google Shape;837;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8" name="Google Shape;838;p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39" name="Google Shape;839;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40" name="Google Shape;840;p6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1" name="Google Shape;841;p6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2" name="Google Shape;842;p6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6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44"/>
        <p:cNvGrpSpPr/>
        <p:nvPr/>
      </p:nvGrpSpPr>
      <p:grpSpPr>
        <a:xfrm>
          <a:off x="0" y="0"/>
          <a:ext cx="0" cy="0"/>
          <a:chOff x="0" y="0"/>
          <a:chExt cx="0" cy="0"/>
        </a:xfrm>
      </p:grpSpPr>
      <p:sp>
        <p:nvSpPr>
          <p:cNvPr id="845" name="Google Shape;845;p6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6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6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6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49" name="Google Shape;849;p6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50" name="Google Shape;850;p6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1" name="Google Shape;851;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2" name="Google Shape;852;p6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3" name="Google Shape;853;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54" name="Google Shape;854;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5" name="Google Shape;855;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56" name="Google Shape;856;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57" name="Google Shape;857;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8" name="Google Shape;858;p6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6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0" name="Google Shape;860;p6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861"/>
        <p:cNvGrpSpPr/>
        <p:nvPr/>
      </p:nvGrpSpPr>
      <p:grpSpPr>
        <a:xfrm>
          <a:off x="0" y="0"/>
          <a:ext cx="0" cy="0"/>
          <a:chOff x="0" y="0"/>
          <a:chExt cx="0" cy="0"/>
        </a:xfrm>
      </p:grpSpPr>
      <p:sp>
        <p:nvSpPr>
          <p:cNvPr id="862" name="Google Shape;862;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63" name="Google Shape;863;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64" name="Google Shape;864;p6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5" name="Google Shape;865;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6" name="Google Shape;866;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7" name="Google Shape;867;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8" name="Google Shape;868;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9" name="Google Shape;869;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0" name="Google Shape;870;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1" name="Google Shape;871;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72" name="Google Shape;872;p6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6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4" name="Google Shape;874;p6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875"/>
        <p:cNvGrpSpPr/>
        <p:nvPr/>
      </p:nvGrpSpPr>
      <p:grpSpPr>
        <a:xfrm>
          <a:off x="0" y="0"/>
          <a:ext cx="0" cy="0"/>
          <a:chOff x="0" y="0"/>
          <a:chExt cx="0" cy="0"/>
        </a:xfrm>
      </p:grpSpPr>
      <p:sp>
        <p:nvSpPr>
          <p:cNvPr id="876" name="Google Shape;876;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7" name="Google Shape;877;p6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6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9" name="Google Shape;879;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0" name="Google Shape;880;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2" name="Google Shape;882;p6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3" name="Google Shape;883;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4" name="Google Shape;884;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5" name="Google Shape;885;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6" name="Google Shape;886;p6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887" name="Google Shape;887;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888"/>
        <p:cNvGrpSpPr/>
        <p:nvPr/>
      </p:nvGrpSpPr>
      <p:grpSpPr>
        <a:xfrm>
          <a:off x="0" y="0"/>
          <a:ext cx="0" cy="0"/>
          <a:chOff x="0" y="0"/>
          <a:chExt cx="0" cy="0"/>
        </a:xfrm>
      </p:grpSpPr>
      <p:pic>
        <p:nvPicPr>
          <p:cNvPr id="889" name="Google Shape;889;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0" name="Google Shape;890;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1" name="Google Shape;891;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2" name="Google Shape;892;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3" name="Google Shape;893;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94" name="Google Shape;894;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5" name="Google Shape;895;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6" name="Google Shape;896;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7" name="Google Shape;897;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8" name="Google Shape;898;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9" name="Google Shape;899;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01"/>
        <p:cNvGrpSpPr/>
        <p:nvPr/>
      </p:nvGrpSpPr>
      <p:grpSpPr>
        <a:xfrm>
          <a:off x="0" y="0"/>
          <a:ext cx="0" cy="0"/>
          <a:chOff x="0" y="0"/>
          <a:chExt cx="0" cy="0"/>
        </a:xfrm>
      </p:grpSpPr>
      <p:sp>
        <p:nvSpPr>
          <p:cNvPr id="902" name="Google Shape;902;p6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6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6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6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6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6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6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6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11" name="Google Shape;911;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12" name="Google Shape;912;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3" name="Google Shape;913;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4" name="Google Shape;914;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5" name="Google Shape;915;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6" name="Google Shape;916;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7" name="Google Shape;917;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8" name="Google Shape;918;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9" name="Google Shape;919;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20"/>
        <p:cNvGrpSpPr/>
        <p:nvPr/>
      </p:nvGrpSpPr>
      <p:grpSpPr>
        <a:xfrm>
          <a:off x="0" y="0"/>
          <a:ext cx="0" cy="0"/>
          <a:chOff x="0" y="0"/>
          <a:chExt cx="0" cy="0"/>
        </a:xfrm>
      </p:grpSpPr>
      <p:sp>
        <p:nvSpPr>
          <p:cNvPr id="921" name="Google Shape;921;p7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22" name="Google Shape;922;p7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5" name="Google Shape;925;p7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6" name="Google Shape;926;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27" name="Google Shape;927;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8" name="Google Shape;928;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9" name="Google Shape;929;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1" name="Google Shape;931;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2" name="Google Shape;932;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3" name="Google Shape;933;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4" name="Google Shape;934;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35" name="Google Shape;935;p7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36" name="Google Shape;936;p7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37" name="Google Shape;937;p7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38"/>
        <p:cNvGrpSpPr/>
        <p:nvPr/>
      </p:nvGrpSpPr>
      <p:grpSpPr>
        <a:xfrm>
          <a:off x="0" y="0"/>
          <a:ext cx="0" cy="0"/>
          <a:chOff x="0" y="0"/>
          <a:chExt cx="0" cy="0"/>
        </a:xfrm>
      </p:grpSpPr>
      <p:sp>
        <p:nvSpPr>
          <p:cNvPr id="939" name="Google Shape;939;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40" name="Google Shape;940;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3" name="Google Shape;943;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4" name="Google Shape;944;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45" name="Google Shape;945;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7" name="Google Shape;947;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8" name="Google Shape;948;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9" name="Google Shape;949;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0" name="Google Shape;950;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1" name="Google Shape;951;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2" name="Google Shape;952;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53" name="Google Shape;953;p7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54" name="Google Shape;954;p7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55" name="Google Shape;955;p7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56"/>
        <p:cNvGrpSpPr/>
        <p:nvPr/>
      </p:nvGrpSpPr>
      <p:grpSpPr>
        <a:xfrm>
          <a:off x="0" y="0"/>
          <a:ext cx="0" cy="0"/>
          <a:chOff x="0" y="0"/>
          <a:chExt cx="0" cy="0"/>
        </a:xfrm>
      </p:grpSpPr>
      <p:sp>
        <p:nvSpPr>
          <p:cNvPr id="957" name="Google Shape;957;p7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7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7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7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1" name="Google Shape;961;p7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7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7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4" name="Google Shape;964;p7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5" name="Google Shape;965;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66" name="Google Shape;966;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7" name="Google Shape;967;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8" name="Google Shape;968;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9" name="Google Shape;969;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1" name="Google Shape;971;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2" name="Google Shape;972;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3" name="Google Shape;973;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4" name="Google Shape;974;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975"/>
        <p:cNvGrpSpPr/>
        <p:nvPr/>
      </p:nvGrpSpPr>
      <p:grpSpPr>
        <a:xfrm>
          <a:off x="0" y="0"/>
          <a:ext cx="0" cy="0"/>
          <a:chOff x="0" y="0"/>
          <a:chExt cx="0" cy="0"/>
        </a:xfrm>
      </p:grpSpPr>
      <p:pic>
        <p:nvPicPr>
          <p:cNvPr id="976" name="Google Shape;976;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7" name="Google Shape;977;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8" name="Google Shape;978;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9" name="Google Shape;979;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0" name="Google Shape;980;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81" name="Google Shape;981;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82" name="Google Shape;982;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3" name="Google Shape;983;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84" name="Google Shape;984;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85" name="Google Shape;985;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6" name="Google Shape;986;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0" name="Google Shape;990;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94" name="Google Shape;994;p7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95"/>
        <p:cNvGrpSpPr/>
        <p:nvPr/>
      </p:nvGrpSpPr>
      <p:grpSpPr>
        <a:xfrm>
          <a:off x="0" y="0"/>
          <a:ext cx="0" cy="0"/>
          <a:chOff x="0" y="0"/>
          <a:chExt cx="0" cy="0"/>
        </a:xfrm>
      </p:grpSpPr>
      <p:pic>
        <p:nvPicPr>
          <p:cNvPr id="996" name="Google Shape;996;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97" name="Google Shape;997;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8" name="Google Shape;998;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99" name="Google Shape;999;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0" name="Google Shape;1000;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1" name="Google Shape;1001;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02" name="Google Shape;1002;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3" name="Google Shape;1003;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04" name="Google Shape;1004;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05" name="Google Shape;1005;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6" name="Google Shape;1006;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7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15" name="Google Shape;1015;p7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16" name="Google Shape;1016;p7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7" name="Google Shape;1017;p7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8" name="Google Shape;1018;p7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9"/>
        <p:cNvGrpSpPr/>
        <p:nvPr/>
      </p:nvGrpSpPr>
      <p:grpSpPr>
        <a:xfrm>
          <a:off x="0" y="0"/>
          <a:ext cx="0" cy="0"/>
          <a:chOff x="0" y="0"/>
          <a:chExt cx="0" cy="0"/>
        </a:xfrm>
      </p:grpSpPr>
      <p:pic>
        <p:nvPicPr>
          <p:cNvPr id="1020" name="Google Shape;1020;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21" name="Google Shape;1021;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2" name="Google Shape;1022;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3" name="Google Shape;102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24" name="Google Shape;1024;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5" name="Google Shape;1025;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6" name="Google Shape;1026;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7" name="Google Shape;1027;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28" name="Google Shape;1028;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29" name="Google Shape;1029;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0" name="Google Shape;1030;p7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7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5" name="Google Shape;1035;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6" name="Google Shape;1036;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7" name="Google Shape;1037;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38" name="Google Shape;1038;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39" name="Google Shape;1039;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0" name="Google Shape;1040;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1" name="Google Shape;1041;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2" name="Google Shape;1042;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3" name="Google Shape;1043;p7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7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45"/>
        <p:cNvGrpSpPr/>
        <p:nvPr/>
      </p:nvGrpSpPr>
      <p:grpSpPr>
        <a:xfrm>
          <a:off x="0" y="0"/>
          <a:ext cx="0" cy="0"/>
          <a:chOff x="0" y="0"/>
          <a:chExt cx="0" cy="0"/>
        </a:xfrm>
      </p:grpSpPr>
      <p:pic>
        <p:nvPicPr>
          <p:cNvPr id="1046" name="Google Shape;1046;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47" name="Google Shape;1047;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8" name="Google Shape;1048;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9" name="Google Shape;1049;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50" name="Google Shape;1050;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1" name="Google Shape;1051;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52" name="Google Shape;1052;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3" name="Google Shape;1053;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54" name="Google Shape;1054;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55" name="Google Shape;1055;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6" name="Google Shape;1056;p7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7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7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7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7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1" name="Google Shape;1061;p7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7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63"/>
        <p:cNvGrpSpPr/>
        <p:nvPr/>
      </p:nvGrpSpPr>
      <p:grpSpPr>
        <a:xfrm>
          <a:off x="0" y="0"/>
          <a:ext cx="0" cy="0"/>
          <a:chOff x="0" y="0"/>
          <a:chExt cx="0" cy="0"/>
        </a:xfrm>
      </p:grpSpPr>
      <p:pic>
        <p:nvPicPr>
          <p:cNvPr id="1064" name="Google Shape;1064;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5" name="Google Shape;1065;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6" name="Google Shape;1066;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7" name="Google Shape;1067;p7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68" name="Google Shape;1068;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69" name="Google Shape;1069;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0" name="Google Shape;1070;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1" name="Google Shape;1071;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2" name="Google Shape;1072;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3" name="Google Shape;1073;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4" name="Google Shape;1074;p7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75"/>
        <p:cNvGrpSpPr/>
        <p:nvPr/>
      </p:nvGrpSpPr>
      <p:grpSpPr>
        <a:xfrm>
          <a:off x="0" y="0"/>
          <a:ext cx="0" cy="0"/>
          <a:chOff x="0" y="0"/>
          <a:chExt cx="0" cy="0"/>
        </a:xfrm>
      </p:grpSpPr>
      <p:pic>
        <p:nvPicPr>
          <p:cNvPr id="1076" name="Google Shape;1076;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7" name="Google Shape;1077;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9" name="Google Shape;1079;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0" name="Google Shape;1080;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081" name="Google Shape;1081;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2" name="Google Shape;1082;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3" name="Google Shape;1083;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84" name="Google Shape;1084;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85" name="Google Shape;1085;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6" name="Google Shape;1086;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088"/>
        <p:cNvGrpSpPr/>
        <p:nvPr/>
      </p:nvGrpSpPr>
      <p:grpSpPr>
        <a:xfrm>
          <a:off x="0" y="0"/>
          <a:ext cx="0" cy="0"/>
          <a:chOff x="0" y="0"/>
          <a:chExt cx="0" cy="0"/>
        </a:xfrm>
      </p:grpSpPr>
      <p:sp>
        <p:nvSpPr>
          <p:cNvPr id="1089" name="Google Shape;1089;p8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90" name="Google Shape;1090;p8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97"/>
        <p:cNvGrpSpPr/>
        <p:nvPr/>
      </p:nvGrpSpPr>
      <p:grpSpPr>
        <a:xfrm>
          <a:off x="0" y="0"/>
          <a:ext cx="0" cy="0"/>
          <a:chOff x="0" y="0"/>
          <a:chExt cx="0" cy="0"/>
        </a:xfrm>
      </p:grpSpPr>
      <p:sp>
        <p:nvSpPr>
          <p:cNvPr id="1098" name="Google Shape;1098;p8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99" name="Google Shape;1099;p8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0" name="Google Shape;1100;p8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01" name="Google Shape;1101;p8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02" name="Google Shape;1102;p8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03" name="Google Shape;1103;p8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04" name="Google Shape;1104;p8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05" name="Google Shape;1105;p8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06" name="Google Shape;1106;p8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p82"/>
          <p:cNvSpPr>
            <a:spLocks noGrp="1"/>
          </p:cNvSpPr>
          <p:nvPr>
            <p:ph type="pic" idx="2"/>
          </p:nvPr>
        </p:nvSpPr>
        <p:spPr>
          <a:xfrm>
            <a:off x="457146" y="524736"/>
            <a:ext cx="2514600" cy="2935200"/>
          </a:xfrm>
          <a:prstGeom prst="rect">
            <a:avLst/>
          </a:prstGeom>
          <a:noFill/>
          <a:ln>
            <a:noFill/>
          </a:ln>
        </p:spPr>
      </p:sp>
      <p:sp>
        <p:nvSpPr>
          <p:cNvPr id="1108" name="Google Shape;1108;p8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09"/>
        <p:cNvGrpSpPr/>
        <p:nvPr/>
      </p:nvGrpSpPr>
      <p:grpSpPr>
        <a:xfrm>
          <a:off x="0" y="0"/>
          <a:ext cx="0" cy="0"/>
          <a:chOff x="0" y="0"/>
          <a:chExt cx="0" cy="0"/>
        </a:xfrm>
      </p:grpSpPr>
      <p:sp>
        <p:nvSpPr>
          <p:cNvPr id="1110" name="Google Shape;1110;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1" name="Google Shape;1111;p8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p8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13" name="Google Shape;1113;p8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4" name="Google Shape;1114;p8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5" name="Google Shape;1115;p8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6" name="Google Shape;1116;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7" name="Google Shape;1117;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18" name="Google Shape;1118;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9" name="Google Shape;1119;p83"/>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20" name="Google Shape;1120;p8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21" name="Google Shape;1121;p8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2" name="Google Shape;1122;p83"/>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8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4" name="Google Shape;1124;p83"/>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5" name="Google Shape;1125;p8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26"/>
        <p:cNvGrpSpPr/>
        <p:nvPr/>
      </p:nvGrpSpPr>
      <p:grpSpPr>
        <a:xfrm>
          <a:off x="0" y="0"/>
          <a:ext cx="0" cy="0"/>
          <a:chOff x="0" y="0"/>
          <a:chExt cx="0" cy="0"/>
        </a:xfrm>
      </p:grpSpPr>
      <p:sp>
        <p:nvSpPr>
          <p:cNvPr id="1127" name="Google Shape;1127;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8" name="Google Shape;1128;p84"/>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84"/>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84"/>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31" name="Google Shape;1131;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2" name="Google Shape;1132;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3" name="Google Shape;1133;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4" name="Google Shape;1134;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35" name="Google Shape;1135;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36" name="Google Shape;1136;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37" name="Google Shape;1137;p84"/>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138" name="Google Shape;1138;p84"/>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9" name="Google Shape;1139;p84"/>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p84"/>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p84"/>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2"/>
        <p:cNvGrpSpPr/>
        <p:nvPr/>
      </p:nvGrpSpPr>
      <p:grpSpPr>
        <a:xfrm>
          <a:off x="0" y="0"/>
          <a:ext cx="0" cy="0"/>
          <a:chOff x="0" y="0"/>
          <a:chExt cx="0" cy="0"/>
        </a:xfrm>
      </p:grpSpPr>
      <p:sp>
        <p:nvSpPr>
          <p:cNvPr id="1143" name="Google Shape;1143;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4" name="Google Shape;1144;p8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5" name="Google Shape;1145;p85"/>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p85"/>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8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48" name="Google Shape;1148;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9" name="Google Shape;1149;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0" name="Google Shape;1150;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1" name="Google Shape;1151;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2" name="Google Shape;1152;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3" name="Google Shape;1153;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4" name="Google Shape;1154;p8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5"/>
        <p:cNvGrpSpPr/>
        <p:nvPr/>
      </p:nvGrpSpPr>
      <p:grpSpPr>
        <a:xfrm>
          <a:off x="0" y="0"/>
          <a:ext cx="0" cy="0"/>
          <a:chOff x="0" y="0"/>
          <a:chExt cx="0" cy="0"/>
        </a:xfrm>
      </p:grpSpPr>
      <p:sp>
        <p:nvSpPr>
          <p:cNvPr id="1156" name="Google Shape;1156;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7" name="Google Shape;1157;p86"/>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58" name="Google Shape;1158;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9" name="Google Shape;1159;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0" name="Google Shape;1160;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1" name="Google Shape;1161;p86"/>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62" name="Google Shape;1162;p86"/>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63" name="Google Shape;1163;p86"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64"/>
        <p:cNvGrpSpPr/>
        <p:nvPr/>
      </p:nvGrpSpPr>
      <p:grpSpPr>
        <a:xfrm>
          <a:off x="0" y="0"/>
          <a:ext cx="0" cy="0"/>
          <a:chOff x="0" y="0"/>
          <a:chExt cx="0" cy="0"/>
        </a:xfrm>
      </p:grpSpPr>
      <p:sp>
        <p:nvSpPr>
          <p:cNvPr id="1165" name="Google Shape;1165;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66" name="Google Shape;1166;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7" name="Google Shape;1167;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68" name="Google Shape;1168;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9" name="Google Shape;1169;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0" name="Google Shape;1170;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1" name="Google Shape;1171;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2" name="Google Shape;1172;p8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73"/>
        <p:cNvGrpSpPr/>
        <p:nvPr/>
      </p:nvGrpSpPr>
      <p:grpSpPr>
        <a:xfrm>
          <a:off x="0" y="0"/>
          <a:ext cx="0" cy="0"/>
          <a:chOff x="0" y="0"/>
          <a:chExt cx="0" cy="0"/>
        </a:xfrm>
      </p:grpSpPr>
      <p:sp>
        <p:nvSpPr>
          <p:cNvPr id="1174" name="Google Shape;1174;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5" name="Google Shape;1175;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6" name="Google Shape;1176;p8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7" name="Google Shape;1177;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8" name="Google Shape;1178;p88"/>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79" name="Google Shape;1179;p8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0" name="Google Shape;1180;p88"/>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81" name="Google Shape;1181;p88"/>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82"/>
        <p:cNvGrpSpPr/>
        <p:nvPr/>
      </p:nvGrpSpPr>
      <p:grpSpPr>
        <a:xfrm>
          <a:off x="0" y="0"/>
          <a:ext cx="0" cy="0"/>
          <a:chOff x="0" y="0"/>
          <a:chExt cx="0" cy="0"/>
        </a:xfrm>
      </p:grpSpPr>
      <p:sp>
        <p:nvSpPr>
          <p:cNvPr id="1183" name="Google Shape;1183;p8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4" name="Google Shape;1184;p8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p8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6" name="Google Shape;1186;p8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7" name="Google Shape;1187;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88" name="Google Shape;1188;p8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9" name="Google Shape;1189;p89"/>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90" name="Google Shape;1190;p8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91" name="Google Shape;1191;p8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89"/>
          <p:cNvSpPr>
            <a:spLocks noGrp="1"/>
          </p:cNvSpPr>
          <p:nvPr>
            <p:ph type="pic" idx="2"/>
          </p:nvPr>
        </p:nvSpPr>
        <p:spPr>
          <a:xfrm>
            <a:off x="457146" y="524736"/>
            <a:ext cx="2514600" cy="2935200"/>
          </a:xfrm>
          <a:prstGeom prst="rect">
            <a:avLst/>
          </a:prstGeom>
          <a:noFill/>
          <a:ln>
            <a:noFill/>
          </a:ln>
        </p:spPr>
      </p:sp>
      <p:sp>
        <p:nvSpPr>
          <p:cNvPr id="1193" name="Google Shape;1193;p8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199"/>
        <p:cNvGrpSpPr/>
        <p:nvPr/>
      </p:nvGrpSpPr>
      <p:grpSpPr>
        <a:xfrm>
          <a:off x="0" y="0"/>
          <a:ext cx="0" cy="0"/>
          <a:chOff x="0" y="0"/>
          <a:chExt cx="0" cy="0"/>
        </a:xfrm>
      </p:grpSpPr>
      <p:sp>
        <p:nvSpPr>
          <p:cNvPr id="1200" name="Google Shape;1200;p9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1" name="Google Shape;1201;p91"/>
          <p:cNvSpPr>
            <a:spLocks noGrp="1"/>
          </p:cNvSpPr>
          <p:nvPr>
            <p:ph type="pic" idx="2"/>
          </p:nvPr>
        </p:nvSpPr>
        <p:spPr>
          <a:xfrm>
            <a:off x="8953152" y="1444919"/>
            <a:ext cx="2916900" cy="2596800"/>
          </a:xfrm>
          <a:prstGeom prst="rect">
            <a:avLst/>
          </a:prstGeom>
          <a:noFill/>
          <a:ln>
            <a:noFill/>
          </a:ln>
        </p:spPr>
      </p:sp>
      <p:sp>
        <p:nvSpPr>
          <p:cNvPr id="1202" name="Google Shape;1202;p91"/>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03" name="Google Shape;1203;p9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4" name="Google Shape;1204;p9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5" name="Google Shape;1205;p9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06" name="Google Shape;1206;p9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07" name="Google Shape;1207;p9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8" name="Google Shape;1208;p9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09" name="Google Shape;1209;p9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10" name="Google Shape;1210;p91"/>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11"/>
        <p:cNvGrpSpPr/>
        <p:nvPr/>
      </p:nvGrpSpPr>
      <p:grpSpPr>
        <a:xfrm>
          <a:off x="0" y="0"/>
          <a:ext cx="0" cy="0"/>
          <a:chOff x="0" y="0"/>
          <a:chExt cx="0" cy="0"/>
        </a:xfrm>
      </p:grpSpPr>
      <p:sp>
        <p:nvSpPr>
          <p:cNvPr id="1212" name="Google Shape;1212;p9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3" name="Google Shape;1213;p92"/>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14" name="Google Shape;1214;p92"/>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5" name="Google Shape;1215;p9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6" name="Google Shape;1216;p9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7" name="Google Shape;1217;p9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18" name="Google Shape;1218;p9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19" name="Google Shape;1219;p9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20" name="Google Shape;1220;p92"/>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1" name="Google Shape;1221;p92"/>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2" name="Google Shape;1222;p92"/>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3" name="Google Shape;1223;p92"/>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2"/>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25"/>
        <p:cNvGrpSpPr/>
        <p:nvPr/>
      </p:nvGrpSpPr>
      <p:grpSpPr>
        <a:xfrm>
          <a:off x="0" y="0"/>
          <a:ext cx="0" cy="0"/>
          <a:chOff x="0" y="0"/>
          <a:chExt cx="0" cy="0"/>
        </a:xfrm>
      </p:grpSpPr>
      <p:sp>
        <p:nvSpPr>
          <p:cNvPr id="1226" name="Google Shape;1226;p9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7" name="Google Shape;1227;p9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8" name="Google Shape;1228;p9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9" name="Google Shape;1229;p9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0" name="Google Shape;1230;p9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31" name="Google Shape;1231;p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32" name="Google Shape;1232;p9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33" name="Google Shape;1233;p9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34" name="Google Shape;1234;p93"/>
          <p:cNvSpPr>
            <a:spLocks noGrp="1"/>
          </p:cNvSpPr>
          <p:nvPr>
            <p:ph type="pic" idx="2"/>
          </p:nvPr>
        </p:nvSpPr>
        <p:spPr>
          <a:xfrm>
            <a:off x="9282749" y="1283634"/>
            <a:ext cx="2377500" cy="3173100"/>
          </a:xfrm>
          <a:prstGeom prst="rect">
            <a:avLst/>
          </a:prstGeom>
          <a:noFill/>
          <a:ln>
            <a:noFill/>
          </a:ln>
        </p:spPr>
      </p:sp>
      <p:sp>
        <p:nvSpPr>
          <p:cNvPr id="1235" name="Google Shape;1235;p93"/>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6" name="Google Shape;1236;p9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7" name="Google Shape;1237;p93"/>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8" name="Google Shape;1238;p9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9" name="Google Shape;1239;p93"/>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0" name="Google Shape;1240;p9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1" name="Google Shape;1241;p9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2" name="Google Shape;1242;p9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43" name="Google Shape;1243;p9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44"/>
        <p:cNvGrpSpPr/>
        <p:nvPr/>
      </p:nvGrpSpPr>
      <p:grpSpPr>
        <a:xfrm>
          <a:off x="0" y="0"/>
          <a:ext cx="0" cy="0"/>
          <a:chOff x="0" y="0"/>
          <a:chExt cx="0" cy="0"/>
        </a:xfrm>
      </p:grpSpPr>
      <p:sp>
        <p:nvSpPr>
          <p:cNvPr id="1245" name="Google Shape;1245;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6" name="Google Shape;1246;p9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7" name="Google Shape;1247;p9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8" name="Google Shape;1248;p9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9" name="Google Shape;1249;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50" name="Google Shape;1250;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51" name="Google Shape;1251;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52" name="Google Shape;1252;p9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53" name="Google Shape;1253;p9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4" name="Google Shape;1254;p94"/>
          <p:cNvSpPr>
            <a:spLocks noGrp="1"/>
          </p:cNvSpPr>
          <p:nvPr>
            <p:ph type="pic" idx="2"/>
          </p:nvPr>
        </p:nvSpPr>
        <p:spPr>
          <a:xfrm>
            <a:off x="8832388" y="1251284"/>
            <a:ext cx="3251700" cy="2499000"/>
          </a:xfrm>
          <a:prstGeom prst="rect">
            <a:avLst/>
          </a:prstGeom>
          <a:noFill/>
          <a:ln>
            <a:noFill/>
          </a:ln>
        </p:spPr>
      </p:sp>
      <p:sp>
        <p:nvSpPr>
          <p:cNvPr id="1255" name="Google Shape;1255;p9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56"/>
        <p:cNvGrpSpPr/>
        <p:nvPr/>
      </p:nvGrpSpPr>
      <p:grpSpPr>
        <a:xfrm>
          <a:off x="0" y="0"/>
          <a:ext cx="0" cy="0"/>
          <a:chOff x="0" y="0"/>
          <a:chExt cx="0" cy="0"/>
        </a:xfrm>
      </p:grpSpPr>
      <p:sp>
        <p:nvSpPr>
          <p:cNvPr id="1257" name="Google Shape;1257;p9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8" name="Google Shape;1258;p9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9" name="Google Shape;1259;p9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0" name="Google Shape;1260;p9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61" name="Google Shape;1261;p9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62" name="Google Shape;1262;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63" name="Google Shape;1263;p9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64" name="Google Shape;1264;p9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65" name="Google Shape;1265;p95"/>
          <p:cNvSpPr>
            <a:spLocks noGrp="1"/>
          </p:cNvSpPr>
          <p:nvPr>
            <p:ph type="pic" idx="2"/>
          </p:nvPr>
        </p:nvSpPr>
        <p:spPr>
          <a:xfrm>
            <a:off x="9093038" y="1058781"/>
            <a:ext cx="2715900" cy="2715900"/>
          </a:xfrm>
          <a:prstGeom prst="rect">
            <a:avLst/>
          </a:prstGeom>
          <a:noFill/>
          <a:ln>
            <a:noFill/>
          </a:ln>
        </p:spPr>
      </p:sp>
      <p:sp>
        <p:nvSpPr>
          <p:cNvPr id="1266" name="Google Shape;1266;p9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9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9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9" name="Google Shape;1269;p9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0" name="Google Shape;1270;p9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9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2" name="Google Shape;1272;p9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273"/>
        <p:cNvGrpSpPr/>
        <p:nvPr/>
      </p:nvGrpSpPr>
      <p:grpSpPr>
        <a:xfrm>
          <a:off x="0" y="0"/>
          <a:ext cx="0" cy="0"/>
          <a:chOff x="0" y="0"/>
          <a:chExt cx="0" cy="0"/>
        </a:xfrm>
      </p:grpSpPr>
      <p:sp>
        <p:nvSpPr>
          <p:cNvPr id="1274" name="Google Shape;1274;p96"/>
          <p:cNvSpPr>
            <a:spLocks noGrp="1"/>
          </p:cNvSpPr>
          <p:nvPr>
            <p:ph type="pic" idx="2"/>
          </p:nvPr>
        </p:nvSpPr>
        <p:spPr>
          <a:xfrm>
            <a:off x="9810967" y="1562916"/>
            <a:ext cx="1152000" cy="1143000"/>
          </a:xfrm>
          <a:prstGeom prst="rect">
            <a:avLst/>
          </a:prstGeom>
          <a:noFill/>
          <a:ln>
            <a:noFill/>
          </a:ln>
        </p:spPr>
      </p:sp>
      <p:sp>
        <p:nvSpPr>
          <p:cNvPr id="1275" name="Google Shape;1275;p96"/>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6" name="Google Shape;1276;p96"/>
          <p:cNvSpPr>
            <a:spLocks noGrp="1"/>
          </p:cNvSpPr>
          <p:nvPr>
            <p:ph type="pic" idx="3"/>
          </p:nvPr>
        </p:nvSpPr>
        <p:spPr>
          <a:xfrm>
            <a:off x="9757009" y="3260706"/>
            <a:ext cx="1216200" cy="987600"/>
          </a:xfrm>
          <a:prstGeom prst="rect">
            <a:avLst/>
          </a:prstGeom>
          <a:noFill/>
          <a:ln>
            <a:noFill/>
          </a:ln>
        </p:spPr>
      </p:sp>
      <p:sp>
        <p:nvSpPr>
          <p:cNvPr id="1277" name="Google Shape;1277;p96"/>
          <p:cNvSpPr>
            <a:spLocks noGrp="1"/>
          </p:cNvSpPr>
          <p:nvPr>
            <p:ph type="pic" idx="4"/>
          </p:nvPr>
        </p:nvSpPr>
        <p:spPr>
          <a:xfrm>
            <a:off x="9810967" y="4777725"/>
            <a:ext cx="1143000" cy="1143000"/>
          </a:xfrm>
          <a:prstGeom prst="rect">
            <a:avLst/>
          </a:prstGeom>
          <a:noFill/>
          <a:ln>
            <a:noFill/>
          </a:ln>
        </p:spPr>
      </p:sp>
      <p:cxnSp>
        <p:nvCxnSpPr>
          <p:cNvPr id="1278" name="Google Shape;1278;p9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9" name="Google Shape;1279;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0" name="Google Shape;1280;p9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1" name="Google Shape;1281;p9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82" name="Google Shape;1282;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3" name="Google Shape;1283;p9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84" name="Google Shape;1284;p9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5" name="Google Shape;1285;p9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86"/>
        <p:cNvGrpSpPr/>
        <p:nvPr/>
      </p:nvGrpSpPr>
      <p:grpSpPr>
        <a:xfrm>
          <a:off x="0" y="0"/>
          <a:ext cx="0" cy="0"/>
          <a:chOff x="0" y="0"/>
          <a:chExt cx="0" cy="0"/>
        </a:xfrm>
      </p:grpSpPr>
      <p:sp>
        <p:nvSpPr>
          <p:cNvPr id="1287" name="Google Shape;1287;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8" name="Google Shape;1288;p9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9" name="Google Shape;1289;p9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0" name="Google Shape;1290;p9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1" name="Google Shape;1291;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2" name="Google Shape;1292;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3" name="Google Shape;1293;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4" name="Google Shape;1294;p9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95" name="Google Shape;1295;p97"/>
          <p:cNvSpPr>
            <a:spLocks noGrp="1"/>
          </p:cNvSpPr>
          <p:nvPr>
            <p:ph type="pic" idx="2"/>
          </p:nvPr>
        </p:nvSpPr>
        <p:spPr>
          <a:xfrm>
            <a:off x="9209369" y="1251283"/>
            <a:ext cx="2404500" cy="2949900"/>
          </a:xfrm>
          <a:prstGeom prst="rect">
            <a:avLst/>
          </a:prstGeom>
          <a:noFill/>
          <a:ln>
            <a:noFill/>
          </a:ln>
        </p:spPr>
      </p:sp>
      <p:sp>
        <p:nvSpPr>
          <p:cNvPr id="1296" name="Google Shape;1296;p97"/>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7" name="Google Shape;1297;p97"/>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8" name="Google Shape;1298;p97"/>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99"/>
        <p:cNvGrpSpPr/>
        <p:nvPr/>
      </p:nvGrpSpPr>
      <p:grpSpPr>
        <a:xfrm>
          <a:off x="0" y="0"/>
          <a:ext cx="0" cy="0"/>
          <a:chOff x="0" y="0"/>
          <a:chExt cx="0" cy="0"/>
        </a:xfrm>
      </p:grpSpPr>
      <p:sp>
        <p:nvSpPr>
          <p:cNvPr id="1300" name="Google Shape;1300;p9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1" name="Google Shape;1301;p98"/>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98"/>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98"/>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p98"/>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05"/>
        <p:cNvGrpSpPr/>
        <p:nvPr/>
      </p:nvGrpSpPr>
      <p:grpSpPr>
        <a:xfrm>
          <a:off x="0" y="0"/>
          <a:ext cx="0" cy="0"/>
          <a:chOff x="0" y="0"/>
          <a:chExt cx="0" cy="0"/>
        </a:xfrm>
      </p:grpSpPr>
      <p:sp>
        <p:nvSpPr>
          <p:cNvPr id="1306" name="Google Shape;1306;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07"/>
        <p:cNvGrpSpPr/>
        <p:nvPr/>
      </p:nvGrpSpPr>
      <p:grpSpPr>
        <a:xfrm>
          <a:off x="0" y="0"/>
          <a:ext cx="0" cy="0"/>
          <a:chOff x="0" y="0"/>
          <a:chExt cx="0" cy="0"/>
        </a:xfrm>
      </p:grpSpPr>
      <p:sp>
        <p:nvSpPr>
          <p:cNvPr id="1308" name="Google Shape;1308;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9" name="Google Shape;1309;p10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0" name="Google Shape;1310;p10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1" name="Google Shape;1311;p10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2" name="Google Shape;1312;p10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3" name="Google Shape;1313;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4" name="Google Shape;1314;p10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5" name="Google Shape;1315;p100"/>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6" name="Google Shape;1316;p100"/>
          <p:cNvSpPr>
            <a:spLocks noGrp="1"/>
          </p:cNvSpPr>
          <p:nvPr>
            <p:ph type="pic" idx="2"/>
          </p:nvPr>
        </p:nvSpPr>
        <p:spPr>
          <a:xfrm>
            <a:off x="8916576" y="1661249"/>
            <a:ext cx="2990100" cy="2715900"/>
          </a:xfrm>
          <a:prstGeom prst="rect">
            <a:avLst/>
          </a:prstGeom>
          <a:noFill/>
          <a:ln>
            <a:noFill/>
          </a:ln>
        </p:spPr>
      </p:sp>
      <p:sp>
        <p:nvSpPr>
          <p:cNvPr id="1317" name="Google Shape;1317;p100"/>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00"/>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100"/>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100"/>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21"/>
        <p:cNvGrpSpPr/>
        <p:nvPr/>
      </p:nvGrpSpPr>
      <p:grpSpPr>
        <a:xfrm>
          <a:off x="0" y="0"/>
          <a:ext cx="0" cy="0"/>
          <a:chOff x="0" y="0"/>
          <a:chExt cx="0" cy="0"/>
        </a:xfrm>
      </p:grpSpPr>
      <p:sp>
        <p:nvSpPr>
          <p:cNvPr id="1322" name="Google Shape;1322;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3" name="Google Shape;1323;p10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4" name="Google Shape;1324;p10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5" name="Google Shape;1325;p10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6" name="Google Shape;1326;p10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7" name="Google Shape;1327;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8" name="Google Shape;1328;p10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29" name="Google Shape;1329;p10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0" name="Google Shape;1330;p101"/>
          <p:cNvSpPr>
            <a:spLocks noGrp="1"/>
          </p:cNvSpPr>
          <p:nvPr>
            <p:ph type="pic" idx="2"/>
          </p:nvPr>
        </p:nvSpPr>
        <p:spPr>
          <a:xfrm>
            <a:off x="9093038" y="1058781"/>
            <a:ext cx="2715900" cy="2715900"/>
          </a:xfrm>
          <a:prstGeom prst="rect">
            <a:avLst/>
          </a:prstGeom>
          <a:noFill/>
          <a:ln>
            <a:noFill/>
          </a:ln>
        </p:spPr>
      </p:sp>
      <p:sp>
        <p:nvSpPr>
          <p:cNvPr id="1331" name="Google Shape;1331;p101"/>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101"/>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01"/>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101"/>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101"/>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101"/>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1"/>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38"/>
        <p:cNvGrpSpPr/>
        <p:nvPr/>
      </p:nvGrpSpPr>
      <p:grpSpPr>
        <a:xfrm>
          <a:off x="0" y="0"/>
          <a:ext cx="0" cy="0"/>
          <a:chOff x="0" y="0"/>
          <a:chExt cx="0" cy="0"/>
        </a:xfrm>
      </p:grpSpPr>
      <p:sp>
        <p:nvSpPr>
          <p:cNvPr id="1339" name="Google Shape;1339;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0" name="Google Shape;1340;p102"/>
          <p:cNvSpPr>
            <a:spLocks noGrp="1"/>
          </p:cNvSpPr>
          <p:nvPr>
            <p:ph type="pic" idx="2"/>
          </p:nvPr>
        </p:nvSpPr>
        <p:spPr>
          <a:xfrm>
            <a:off x="9510134" y="1431036"/>
            <a:ext cx="1965900" cy="3996000"/>
          </a:xfrm>
          <a:prstGeom prst="rect">
            <a:avLst/>
          </a:prstGeom>
          <a:noFill/>
          <a:ln>
            <a:noFill/>
          </a:ln>
        </p:spPr>
      </p:sp>
      <p:cxnSp>
        <p:nvCxnSpPr>
          <p:cNvPr id="1341" name="Google Shape;1341;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2" name="Google Shape;1342;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3" name="Google Shape;1343;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4" name="Google Shape;1344;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5" name="Google Shape;1345;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6" name="Google Shape;1346;p10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7" name="Google Shape;1347;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8" name="Google Shape;1348;p102"/>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02"/>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2"/>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2"/>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102"/>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102"/>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02"/>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02"/>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71" name="Google Shape;371;p2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94" name="Google Shape;494;p3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5" name="Google Shape;495;p37"/>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sp>
        <p:nvSpPr>
          <p:cNvPr id="666" name="Google Shape;666;p51"/>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67" name="Google Shape;667;p51"/>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668" name="Google Shape;668;p51"/>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669" name="Google Shape;669;p5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8"/>
        <p:cNvGrpSpPr/>
        <p:nvPr/>
      </p:nvGrpSpPr>
      <p:grpSpPr>
        <a:xfrm>
          <a:off x="0" y="0"/>
          <a:ext cx="0" cy="0"/>
          <a:chOff x="0" y="0"/>
          <a:chExt cx="0" cy="0"/>
        </a:xfrm>
      </p:grpSpPr>
      <p:sp>
        <p:nvSpPr>
          <p:cNvPr id="799" name="Google Shape;799;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00" name="Google Shape;800;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01" name="Google Shape;801;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02" name="Google Shape;802;p62"/>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81"/>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94" name="Google Shape;1094;p81"/>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95" name="Google Shape;1095;p81"/>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096" name="Google Shape;1096;p8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4"/>
        <p:cNvGrpSpPr/>
        <p:nvPr/>
      </p:nvGrpSpPr>
      <p:grpSpPr>
        <a:xfrm>
          <a:off x="0" y="0"/>
          <a:ext cx="0" cy="0"/>
          <a:chOff x="0" y="0"/>
          <a:chExt cx="0" cy="0"/>
        </a:xfrm>
      </p:grpSpPr>
      <p:sp>
        <p:nvSpPr>
          <p:cNvPr id="1195" name="Google Shape;1195;p90"/>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96" name="Google Shape;1196;p90"/>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197" name="Google Shape;1197;p9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98" name="Google Shape;1198;p90"/>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3"/>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361" name="Google Shape;1361;p10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Pause and See the Sounds</a:t>
            </a:r>
            <a:endParaRPr/>
          </a:p>
        </p:txBody>
      </p:sp>
      <p:sp>
        <p:nvSpPr>
          <p:cNvPr id="1362" name="Google Shape;1362;p10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None/>
            </a:pPr>
            <a:r>
              <a:rPr lang="en-US" sz="4800">
                <a:solidFill>
                  <a:srgbClr val="006FB6"/>
                </a:solidFill>
              </a:rPr>
              <a:t>Practice watching your mouth</a:t>
            </a:r>
            <a:endParaRPr/>
          </a:p>
        </p:txBody>
      </p:sp>
      <p:sp>
        <p:nvSpPr>
          <p:cNvPr id="1452" name="Google Shape;1452;p11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shop / ship</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check / coat</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volley / folly</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peck / book</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jig / gig</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lean / let</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r>
              <a:rPr lang="en-US">
                <a:latin typeface="Calibri"/>
                <a:ea typeface="Calibri"/>
                <a:cs typeface="Calibri"/>
                <a:sym typeface="Calibri"/>
              </a:rPr>
              <a:t> </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p:txBody>
      </p:sp>
      <p:sp>
        <p:nvSpPr>
          <p:cNvPr id="1453" name="Google Shape;1453;p112"/>
          <p:cNvSpPr txBox="1">
            <a:spLocks noGrp="1"/>
          </p:cNvSpPr>
          <p:nvPr>
            <p:ph type="body" idx="2"/>
          </p:nvPr>
        </p:nvSpPr>
        <p:spPr>
          <a:xfrm>
            <a:off x="9161888" y="3769549"/>
            <a:ext cx="2497200" cy="251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What do you see? Describe how your mouth is moving.</a:t>
            </a:r>
            <a:endParaRPr sz="2800">
              <a:latin typeface="Calibri"/>
              <a:ea typeface="Calibri"/>
              <a:cs typeface="Calibri"/>
              <a:sym typeface="Calibri"/>
            </a:endParaRPr>
          </a:p>
        </p:txBody>
      </p:sp>
      <p:pic>
        <p:nvPicPr>
          <p:cNvPr id="1454" name="Google Shape;1454;p112" descr="A picture containing person, child, laptop, indoor&#10;&#10;Description generated with very high confidence"/>
          <p:cNvPicPr preferRelativeResize="0"/>
          <p:nvPr/>
        </p:nvPicPr>
        <p:blipFill rotWithShape="1">
          <a:blip r:embed="rId3">
            <a:alphaModFix/>
          </a:blip>
          <a:srcRect/>
          <a:stretch/>
        </p:blipFill>
        <p:spPr>
          <a:xfrm>
            <a:off x="8917845" y="1376888"/>
            <a:ext cx="2985288" cy="2241567"/>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1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a:t>Put the sounds together</a:t>
            </a:r>
            <a:endParaRPr/>
          </a:p>
        </p:txBody>
      </p:sp>
      <p:sp>
        <p:nvSpPr>
          <p:cNvPr id="1460" name="Google Shape;1460;p11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61" name="Google Shape;1461;p113"/>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endParaRPr>
              <a:solidFill>
                <a:srgbClr val="006FB6"/>
              </a:solidFill>
            </a:endParaRPr>
          </a:p>
          <a:p>
            <a:pPr marL="0" lvl="0" indent="0" algn="ctr" rtl="0">
              <a:lnSpc>
                <a:spcPct val="100000"/>
              </a:lnSpc>
              <a:spcBef>
                <a:spcPts val="0"/>
              </a:spcBef>
              <a:spcAft>
                <a:spcPts val="0"/>
              </a:spcAft>
              <a:buSzPts val="2800"/>
              <a:buNone/>
            </a:pPr>
            <a:r>
              <a:rPr lang="en-US">
                <a:solidFill>
                  <a:srgbClr val="006FB6"/>
                </a:solidFill>
                <a:latin typeface="Calibri"/>
                <a:ea typeface="Calibri"/>
                <a:cs typeface="Calibri"/>
                <a:sym typeface="Calibri"/>
              </a:rPr>
              <a:t>Watch your mouth move faster as you put all the sounds together.</a:t>
            </a:r>
            <a:endParaRPr>
              <a:latin typeface="Calibri"/>
              <a:ea typeface="Calibri"/>
              <a:cs typeface="Calibri"/>
              <a:sym typeface="Calibri"/>
            </a:endParaRPr>
          </a:p>
          <a:p>
            <a:pPr marL="571500" lvl="0" indent="-368300" algn="ctr" rtl="0">
              <a:lnSpc>
                <a:spcPct val="100000"/>
              </a:lnSpc>
              <a:spcBef>
                <a:spcPts val="0"/>
              </a:spcBef>
              <a:spcAft>
                <a:spcPts val="0"/>
              </a:spcAft>
              <a:buClr>
                <a:srgbClr val="006FB6"/>
              </a:buClr>
              <a:buSzPts val="3200"/>
              <a:buNone/>
            </a:pPr>
            <a:endParaRPr>
              <a:solidFill>
                <a:srgbClr val="006FB6"/>
              </a:solidFill>
              <a:latin typeface="Calibri"/>
              <a:ea typeface="Calibri"/>
              <a:cs typeface="Calibri"/>
              <a:sym typeface="Calibri"/>
            </a:endParaRPr>
          </a:p>
          <a:p>
            <a:pPr marL="0" lvl="0" indent="0" algn="ctr" rtl="0">
              <a:lnSpc>
                <a:spcPct val="100000"/>
              </a:lnSpc>
              <a:spcBef>
                <a:spcPts val="0"/>
              </a:spcBef>
              <a:spcAft>
                <a:spcPts val="0"/>
              </a:spcAft>
              <a:buSzPts val="2800"/>
              <a:buNone/>
            </a:pPr>
            <a:r>
              <a:rPr lang="en-US">
                <a:solidFill>
                  <a:srgbClr val="006FB6"/>
                </a:solidFill>
                <a:latin typeface="Calibri"/>
                <a:ea typeface="Calibri"/>
                <a:cs typeface="Calibri"/>
                <a:sym typeface="Calibri"/>
              </a:rPr>
              <a:t>Read the word several times. Each time read a little smoother.</a:t>
            </a:r>
            <a:endParaRPr>
              <a:latin typeface="Calibri"/>
              <a:ea typeface="Calibri"/>
              <a:cs typeface="Calibri"/>
              <a:sym typeface="Calibri"/>
            </a:endParaRPr>
          </a:p>
        </p:txBody>
      </p:sp>
      <p:sp>
        <p:nvSpPr>
          <p:cNvPr id="1462" name="Google Shape;1462;p113"/>
          <p:cNvSpPr txBox="1">
            <a:spLocks noGrp="1"/>
          </p:cNvSpPr>
          <p:nvPr>
            <p:ph type="body" idx="4"/>
          </p:nvPr>
        </p:nvSpPr>
        <p:spPr>
          <a:xfrm rot="-2153733">
            <a:off x="3822691" y="2359882"/>
            <a:ext cx="2540467" cy="1408948"/>
          </a:xfrm>
          <a:prstGeom prst="rect">
            <a:avLst/>
          </a:prstGeom>
          <a:noFill/>
          <a:ln>
            <a:noFill/>
          </a:ln>
        </p:spPr>
        <p:txBody>
          <a:bodyPr spcFirstLastPara="1" wrap="square" lIns="91425" tIns="45700" rIns="91425" bIns="45700" anchor="t" anchorCtr="0">
            <a:noAutofit/>
          </a:bodyPr>
          <a:lstStyle/>
          <a:p>
            <a:pPr marL="22225" marR="0" lvl="0" indent="0" algn="l" rtl="0">
              <a:lnSpc>
                <a:spcPct val="90000"/>
              </a:lnSpc>
              <a:spcBef>
                <a:spcPts val="1000"/>
              </a:spcBef>
              <a:spcAft>
                <a:spcPts val="0"/>
              </a:spcAft>
              <a:buClr>
                <a:srgbClr val="0771BA"/>
              </a:buClr>
              <a:buSzPts val="2800"/>
              <a:buFont typeface="Arial"/>
              <a:buNone/>
            </a:pPr>
            <a:r>
              <a:rPr lang="en-US" b="1">
                <a:latin typeface="Calibri"/>
                <a:ea typeface="Calibri"/>
                <a:cs typeface="Calibri"/>
                <a:sym typeface="Calibri"/>
              </a:rPr>
              <a:t>Adult: </a:t>
            </a:r>
            <a:r>
              <a:rPr lang="en-US"/>
              <a:t>Now put the sound together.</a:t>
            </a:r>
            <a:endParaRPr/>
          </a:p>
        </p:txBody>
      </p:sp>
      <p:sp>
        <p:nvSpPr>
          <p:cNvPr id="1463" name="Google Shape;1463;p113"/>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Word= complex</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Com…pl…ex</a:t>
            </a:r>
            <a:r>
              <a:rPr lang="en-US">
                <a:solidFill>
                  <a:srgbClr val="006FB6"/>
                </a:solidFill>
              </a:rPr>
              <a:t> </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14"/>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469" name="Google Shape;1469;p11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Watch how your mouth moves when you say ‘cat’ and ‘sat.’</a:t>
            </a:r>
            <a:endParaRPr/>
          </a:p>
        </p:txBody>
      </p:sp>
      <p:sp>
        <p:nvSpPr>
          <p:cNvPr id="1470" name="Google Shape;1470;p11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How does your mouth move when you make each letter’s sound?</a:t>
            </a:r>
            <a:endParaRPr/>
          </a:p>
        </p:txBody>
      </p:sp>
      <p:sp>
        <p:nvSpPr>
          <p:cNvPr id="1471" name="Google Shape;1471;p11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How does your mouth move when you make this letter’s sound?</a:t>
            </a:r>
            <a:endParaRPr/>
          </a:p>
        </p:txBody>
      </p:sp>
      <p:sp>
        <p:nvSpPr>
          <p:cNvPr id="1472" name="Google Shape;1472;p11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What do you notice when you say the words ‘big’ and ‘rag’?</a:t>
            </a:r>
            <a:endParaRPr/>
          </a:p>
        </p:txBody>
      </p:sp>
      <p:pic>
        <p:nvPicPr>
          <p:cNvPr id="1473" name="Google Shape;1473;p114"/>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15"/>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479" name="Google Shape;1479;p11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How do these two words sound the same or different?</a:t>
            </a:r>
            <a:endParaRPr/>
          </a:p>
        </p:txBody>
      </p:sp>
      <p:sp>
        <p:nvSpPr>
          <p:cNvPr id="1480" name="Google Shape;1480;p11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How does your mouth move when you say each syllable in this word?</a:t>
            </a:r>
            <a:endParaRPr/>
          </a:p>
        </p:txBody>
      </p:sp>
      <p:sp>
        <p:nvSpPr>
          <p:cNvPr id="1481" name="Google Shape;1481;p11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Watch your mouth move when you say each syllable of this word. Can you put all the sounds together?</a:t>
            </a:r>
            <a:endParaRPr/>
          </a:p>
        </p:txBody>
      </p:sp>
      <p:pic>
        <p:nvPicPr>
          <p:cNvPr id="1482" name="Google Shape;1482;p115"/>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488" name="Google Shape;1488;p116"/>
          <p:cNvSpPr txBox="1"/>
          <p:nvPr/>
        </p:nvSpPr>
        <p:spPr>
          <a:xfrm>
            <a:off x="4588042" y="1774902"/>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Use a pronunciation or vowel sound guide.</a:t>
            </a:r>
            <a:endParaRPr sz="3200" b="0" i="0" u="none" strike="noStrike" cap="none">
              <a:solidFill>
                <a:srgbClr val="006FB6"/>
              </a:solidFill>
              <a:latin typeface="Calibri"/>
              <a:ea typeface="Calibri"/>
              <a:cs typeface="Calibri"/>
              <a:sym typeface="Calibri"/>
            </a:endParaRPr>
          </a:p>
        </p:txBody>
      </p:sp>
      <p:sp>
        <p:nvSpPr>
          <p:cNvPr id="1489" name="Google Shape;1489;p116"/>
          <p:cNvSpPr txBox="1"/>
          <p:nvPr/>
        </p:nvSpPr>
        <p:spPr>
          <a:xfrm>
            <a:off x="4588042" y="3117303"/>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Chunk words to help sound out unknown words.</a:t>
            </a:r>
            <a:endParaRPr sz="3200" b="0" i="0" u="none" strike="noStrike" cap="none">
              <a:solidFill>
                <a:srgbClr val="006FB6"/>
              </a:solidFill>
              <a:latin typeface="Calibri"/>
              <a:ea typeface="Calibri"/>
              <a:cs typeface="Calibri"/>
              <a:sym typeface="Calibri"/>
            </a:endParaRPr>
          </a:p>
        </p:txBody>
      </p:sp>
      <p:pic>
        <p:nvPicPr>
          <p:cNvPr id="1490" name="Google Shape;1490;p116"/>
          <p:cNvPicPr preferRelativeResize="0"/>
          <p:nvPr/>
        </p:nvPicPr>
        <p:blipFill rotWithShape="1">
          <a:blip r:embed="rId3">
            <a:alphaModFix/>
          </a:blip>
          <a:srcRect/>
          <a:stretch/>
        </p:blipFill>
        <p:spPr>
          <a:xfrm>
            <a:off x="2193675" y="1921450"/>
            <a:ext cx="1148275" cy="762600"/>
          </a:xfrm>
          <a:prstGeom prst="rect">
            <a:avLst/>
          </a:prstGeom>
          <a:noFill/>
          <a:ln>
            <a:noFill/>
          </a:ln>
        </p:spPr>
      </p:pic>
      <p:pic>
        <p:nvPicPr>
          <p:cNvPr id="1491" name="Google Shape;1491;p116"/>
          <p:cNvPicPr preferRelativeResize="0"/>
          <p:nvPr/>
        </p:nvPicPr>
        <p:blipFill rotWithShape="1">
          <a:blip r:embed="rId4">
            <a:alphaModFix/>
          </a:blip>
          <a:srcRect/>
          <a:stretch/>
        </p:blipFill>
        <p:spPr>
          <a:xfrm>
            <a:off x="1877225" y="3411788"/>
            <a:ext cx="1781175" cy="466725"/>
          </a:xfrm>
          <a:prstGeom prst="rect">
            <a:avLst/>
          </a:prstGeom>
          <a:noFill/>
          <a:ln>
            <a:noFill/>
          </a:ln>
        </p:spPr>
      </p:pic>
      <p:sp>
        <p:nvSpPr>
          <p:cNvPr id="1492" name="Google Shape;1492;p116"/>
          <p:cNvSpPr txBox="1"/>
          <p:nvPr/>
        </p:nvSpPr>
        <p:spPr>
          <a:xfrm>
            <a:off x="4588050" y="4459703"/>
            <a:ext cx="7205400" cy="140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Compare and make connections between your home language and English. </a:t>
            </a:r>
            <a:endParaRPr sz="3200" b="0" i="0" u="none" strike="noStrike" cap="none">
              <a:solidFill>
                <a:srgbClr val="006FB6"/>
              </a:solidFill>
              <a:latin typeface="Calibri"/>
              <a:ea typeface="Calibri"/>
              <a:cs typeface="Calibri"/>
              <a:sym typeface="Calibri"/>
            </a:endParaRPr>
          </a:p>
        </p:txBody>
      </p:sp>
      <p:pic>
        <p:nvPicPr>
          <p:cNvPr id="1493" name="Google Shape;1493;p116"/>
          <p:cNvPicPr preferRelativeResize="0"/>
          <p:nvPr/>
        </p:nvPicPr>
        <p:blipFill rotWithShape="1">
          <a:blip r:embed="rId5">
            <a:alphaModFix/>
          </a:blip>
          <a:srcRect/>
          <a:stretch/>
        </p:blipFill>
        <p:spPr>
          <a:xfrm>
            <a:off x="2272750" y="4744813"/>
            <a:ext cx="990125" cy="99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1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499" name="Google Shape;1499;p11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Pick a tricky word.</a:t>
            </a:r>
            <a:endParaRPr/>
          </a:p>
        </p:txBody>
      </p:sp>
      <p:sp>
        <p:nvSpPr>
          <p:cNvPr id="1500" name="Google Shape;1500;p11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Watch your mouth make each sound.</a:t>
            </a:r>
            <a:endParaRPr/>
          </a:p>
        </p:txBody>
      </p:sp>
      <p:sp>
        <p:nvSpPr>
          <p:cNvPr id="1501" name="Google Shape;1501;p11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Put the word together.</a:t>
            </a:r>
            <a:endParaRPr/>
          </a:p>
        </p:txBody>
      </p:sp>
      <p:sp>
        <p:nvSpPr>
          <p:cNvPr id="1502" name="Google Shape;1502;p11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03" name="Google Shape;1503;p11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04" name="Google Shape;1504;p11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05" name="Google Shape;1505;p11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06" name="Google Shape;1506;p117"/>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07" name="Google Shape;1507;p117"/>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1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13" name="Google Shape;1513;p1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14" name="Google Shape;1514;p1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15" name="Google Shape;1515;p118" descr="A close up of a logo&#10;&#10;Description automatically generated"/>
          <p:cNvPicPr preferRelativeResize="0">
            <a:picLocks noGrp="1"/>
          </p:cNvPicPr>
          <p:nvPr>
            <p:ph type="pic" idx="2"/>
          </p:nvPr>
        </p:nvPicPr>
        <p:blipFill rotWithShape="1">
          <a:blip r:embed="rId3">
            <a:alphaModFix/>
          </a:blip>
          <a:srcRect l="6933"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21" name="Google Shape;1521;p119"/>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22" name="Google Shape;1522;p119"/>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23" name="Google Shape;1523;p119"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10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Pause and See the Sounds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105"/>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373" name="Google Shape;1373;p105"/>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374" name="Google Shape;1374;p105"/>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375" name="Google Shape;1375;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376" name="Google Shape;1376;p105"/>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377" name="Google Shape;1377;p105"/>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378" name="Google Shape;1378;p105"/>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379" name="Google Shape;1379;p105"/>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380" name="Google Shape;1380;p105"/>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381" name="Google Shape;1381;p10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0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4" name="Google Shape;1394;p10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5" name="Google Shape;1395;p10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6" name="Google Shape;1396;p10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397" name="Google Shape;1397;p107"/>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398" name="Google Shape;1398;p107"/>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399" name="Google Shape;1399;p107"/>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00" name="Google Shape;1400;p107"/>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01" name="Google Shape;1401;p10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02" name="Google Shape;1402;p107"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03" name="Google Shape;1403;p107"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04" name="Google Shape;1404;p107"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05" name="Google Shape;1405;p107"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0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Pause and see the sounds</a:t>
            </a:r>
            <a:endParaRPr/>
          </a:p>
        </p:txBody>
      </p:sp>
      <p:sp>
        <p:nvSpPr>
          <p:cNvPr id="1411" name="Google Shape;1411;p108"/>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The mind-body connection is important for reading.</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12" name="Google Shape;1412;p108"/>
          <p:cNvPicPr preferRelativeResize="0">
            <a:picLocks noGrp="1"/>
          </p:cNvPicPr>
          <p:nvPr>
            <p:ph type="pic" idx="2"/>
          </p:nvPr>
        </p:nvPicPr>
        <p:blipFill rotWithShape="1">
          <a:blip r:embed="rId3">
            <a:alphaModFix/>
          </a:blip>
          <a:srcRect/>
          <a:stretch/>
        </p:blipFill>
        <p:spPr>
          <a:xfrm>
            <a:off x="9282749" y="1129180"/>
            <a:ext cx="2377500" cy="3482008"/>
          </a:xfrm>
          <a:prstGeom prst="rect">
            <a:avLst/>
          </a:prstGeom>
          <a:noFill/>
          <a:ln>
            <a:noFill/>
          </a:ln>
        </p:spPr>
      </p:pic>
      <p:sp>
        <p:nvSpPr>
          <p:cNvPr id="1413" name="Google Shape;1413;p10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14" name="Google Shape;1414;p10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15" name="Google Shape;1415;p108"/>
          <p:cNvSpPr txBox="1">
            <a:spLocks noGrp="1"/>
          </p:cNvSpPr>
          <p:nvPr>
            <p:ph type="body" idx="6"/>
          </p:nvPr>
        </p:nvSpPr>
        <p:spPr>
          <a:xfrm>
            <a:off x="1340850" y="14265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Pick a tricky word.</a:t>
            </a:r>
            <a:endParaRPr/>
          </a:p>
        </p:txBody>
      </p:sp>
      <p:sp>
        <p:nvSpPr>
          <p:cNvPr id="1416" name="Google Shape;1416;p108"/>
          <p:cNvSpPr txBox="1">
            <a:spLocks noGrp="1"/>
          </p:cNvSpPr>
          <p:nvPr>
            <p:ph type="body" idx="7"/>
          </p:nvPr>
        </p:nvSpPr>
        <p:spPr>
          <a:xfrm>
            <a:off x="1340850" y="23964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Watch your mouth make each sound.</a:t>
            </a:r>
            <a:endParaRPr/>
          </a:p>
        </p:txBody>
      </p:sp>
      <p:sp>
        <p:nvSpPr>
          <p:cNvPr id="1417" name="Google Shape;1417;p10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Put the word together. </a:t>
            </a:r>
            <a:endParaRPr/>
          </a:p>
        </p:txBody>
      </p:sp>
      <p:sp>
        <p:nvSpPr>
          <p:cNvPr id="1418" name="Google Shape;1418;p10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09"/>
          <p:cNvSpPr txBox="1">
            <a:spLocks noGrp="1"/>
          </p:cNvSpPr>
          <p:nvPr>
            <p:ph type="body" idx="1"/>
          </p:nvPr>
        </p:nvSpPr>
        <p:spPr>
          <a:xfrm>
            <a:off x="4588050" y="1489799"/>
            <a:ext cx="7205400" cy="14781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15000"/>
              </a:lnSpc>
              <a:spcBef>
                <a:spcPts val="1200"/>
              </a:spcBef>
              <a:spcAft>
                <a:spcPts val="1200"/>
              </a:spcAft>
              <a:buSzPct val="34375"/>
              <a:buNone/>
            </a:pPr>
            <a:r>
              <a:rPr lang="en-US"/>
              <a:t>The long vowel sound is used when you say the name of the vowel (a, e, i, o, u) itself. This happens most of the time when the last letter of the word is an "e," like in the words </a:t>
            </a:r>
            <a:r>
              <a:rPr lang="en-US" i="1"/>
              <a:t>lake</a:t>
            </a:r>
            <a:r>
              <a:rPr lang="en-US"/>
              <a:t>, </a:t>
            </a:r>
            <a:r>
              <a:rPr lang="en-US" i="1"/>
              <a:t>scene</a:t>
            </a:r>
            <a:r>
              <a:rPr lang="en-US"/>
              <a:t>, </a:t>
            </a:r>
            <a:r>
              <a:rPr lang="en-US" i="1"/>
              <a:t>kite</a:t>
            </a:r>
            <a:r>
              <a:rPr lang="en-US"/>
              <a:t>, </a:t>
            </a:r>
            <a:r>
              <a:rPr lang="en-US" i="1"/>
              <a:t>rode</a:t>
            </a:r>
            <a:r>
              <a:rPr lang="en-US"/>
              <a:t>, </a:t>
            </a:r>
            <a:r>
              <a:rPr lang="en-US" i="1"/>
              <a:t>cute</a:t>
            </a:r>
            <a:r>
              <a:rPr lang="en-US"/>
              <a:t>, and </a:t>
            </a:r>
            <a:r>
              <a:rPr lang="en-US" i="1"/>
              <a:t>huge</a:t>
            </a:r>
            <a:r>
              <a:rPr lang="en-US"/>
              <a:t>.</a:t>
            </a:r>
            <a:endParaRPr/>
          </a:p>
        </p:txBody>
      </p:sp>
      <p:sp>
        <p:nvSpPr>
          <p:cNvPr id="1424" name="Google Shape;1424;p109"/>
          <p:cNvSpPr txBox="1">
            <a:spLocks noGrp="1"/>
          </p:cNvSpPr>
          <p:nvPr>
            <p:ph type="body" idx="3"/>
          </p:nvPr>
        </p:nvSpPr>
        <p:spPr>
          <a:xfrm>
            <a:off x="4588050" y="3286925"/>
            <a:ext cx="7205400" cy="1413000"/>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115000"/>
              </a:lnSpc>
              <a:spcBef>
                <a:spcPts val="1200"/>
              </a:spcBef>
              <a:spcAft>
                <a:spcPts val="1200"/>
              </a:spcAft>
              <a:buSzPct val="34375"/>
              <a:buNone/>
            </a:pPr>
            <a:r>
              <a:rPr lang="en-US"/>
              <a:t>The short vowel sounds are different for each vowel (a, e, i, o, u) and are quicker or “cut off.” This happens when the word ends with a consonant, like in </a:t>
            </a:r>
            <a:r>
              <a:rPr lang="en-US" i="1"/>
              <a:t>cat</a:t>
            </a:r>
            <a:r>
              <a:rPr lang="en-US"/>
              <a:t>, </a:t>
            </a:r>
            <a:r>
              <a:rPr lang="en-US" i="1"/>
              <a:t>well</a:t>
            </a:r>
            <a:r>
              <a:rPr lang="en-US"/>
              <a:t>, </a:t>
            </a:r>
            <a:r>
              <a:rPr lang="en-US" i="1"/>
              <a:t>trip</a:t>
            </a:r>
            <a:r>
              <a:rPr lang="en-US"/>
              <a:t>, </a:t>
            </a:r>
            <a:r>
              <a:rPr lang="en-US" i="1"/>
              <a:t>cot</a:t>
            </a:r>
            <a:r>
              <a:rPr lang="en-US"/>
              <a:t>, </a:t>
            </a:r>
            <a:r>
              <a:rPr lang="en-US" i="1"/>
              <a:t>cut</a:t>
            </a:r>
            <a:r>
              <a:rPr lang="en-US"/>
              <a:t>, </a:t>
            </a:r>
            <a:r>
              <a:rPr lang="en-US" i="1"/>
              <a:t>pass</a:t>
            </a:r>
            <a:r>
              <a:rPr lang="en-US"/>
              <a:t>, and </a:t>
            </a:r>
            <a:r>
              <a:rPr lang="en-US" i="1"/>
              <a:t>cuff</a:t>
            </a:r>
            <a:r>
              <a:rPr lang="en-US"/>
              <a:t>.</a:t>
            </a:r>
            <a:endParaRPr/>
          </a:p>
        </p:txBody>
      </p:sp>
      <p:sp>
        <p:nvSpPr>
          <p:cNvPr id="1425" name="Google Shape;1425;p10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15000"/>
              </a:lnSpc>
              <a:spcBef>
                <a:spcPts val="1200"/>
              </a:spcBef>
              <a:spcAft>
                <a:spcPts val="1200"/>
              </a:spcAft>
              <a:buSzPct val="34375"/>
              <a:buNone/>
            </a:pPr>
            <a:r>
              <a:rPr lang="en-US"/>
              <a:t>As words get longer and more complex, letter-sound spelling rules – including short and long vowel patterns (and their spellings) – also get more complex.</a:t>
            </a:r>
            <a:endParaRPr/>
          </a:p>
        </p:txBody>
      </p:sp>
      <p:sp>
        <p:nvSpPr>
          <p:cNvPr id="1426" name="Google Shape;1426;p10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Long vowel sound</a:t>
            </a:r>
            <a:endParaRPr b="1"/>
          </a:p>
        </p:txBody>
      </p:sp>
      <p:sp>
        <p:nvSpPr>
          <p:cNvPr id="1427" name="Google Shape;1427;p10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b="1"/>
              <a:t>Short vowel sound</a:t>
            </a:r>
            <a:endParaRPr b="1"/>
          </a:p>
          <a:p>
            <a:pPr marL="0" lvl="0" indent="0" algn="l" rtl="0">
              <a:lnSpc>
                <a:spcPct val="90000"/>
              </a:lnSpc>
              <a:spcBef>
                <a:spcPts val="1000"/>
              </a:spcBef>
              <a:spcAft>
                <a:spcPts val="0"/>
              </a:spcAft>
              <a:buSzPts val="4000"/>
              <a:buNone/>
            </a:pPr>
            <a:endParaRPr/>
          </a:p>
        </p:txBody>
      </p:sp>
      <p:sp>
        <p:nvSpPr>
          <p:cNvPr id="1428" name="Google Shape;1428;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1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a:t>Pause at a tricky word </a:t>
            </a:r>
            <a:endParaRPr/>
          </a:p>
        </p:txBody>
      </p:sp>
      <p:sp>
        <p:nvSpPr>
          <p:cNvPr id="1434" name="Google Shape;1434;p110"/>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35" name="Google Shape;1435;p110"/>
          <p:cNvSpPr txBox="1">
            <a:spLocks noGrp="1"/>
          </p:cNvSpPr>
          <p:nvPr>
            <p:ph type="body" idx="2"/>
          </p:nvPr>
        </p:nvSpPr>
        <p:spPr>
          <a:xfrm>
            <a:off x="138544" y="1066899"/>
            <a:ext cx="3200400"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rgbClr val="006FB6"/>
                </a:solidFill>
                <a:latin typeface="Calibri"/>
                <a:ea typeface="Calibri"/>
                <a:cs typeface="Calibri"/>
                <a:sym typeface="Calibri"/>
              </a:rPr>
              <a:t>Choose a word that:</a:t>
            </a:r>
            <a:endParaRPr>
              <a:solidFill>
                <a:srgbClr val="006FB6"/>
              </a:solidFill>
              <a:latin typeface="Calibri"/>
              <a:ea typeface="Calibri"/>
              <a:cs typeface="Calibri"/>
              <a:sym typeface="Calibri"/>
            </a:endParaRPr>
          </a:p>
          <a:p>
            <a:pPr marL="571500" lvl="0" indent="-571500" algn="l" rtl="0">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Your child is reading using the wrong sounds.</a:t>
            </a:r>
            <a:endParaRPr>
              <a:latin typeface="Calibri"/>
              <a:ea typeface="Calibri"/>
              <a:cs typeface="Calibri"/>
              <a:sym typeface="Calibri"/>
            </a:endParaRPr>
          </a:p>
          <a:p>
            <a:pPr marL="571500" lvl="0" indent="-571500" algn="l" rtl="0">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Your child is likely to see again.</a:t>
            </a:r>
            <a:endParaRPr>
              <a:solidFill>
                <a:srgbClr val="006FB6"/>
              </a:solidFill>
              <a:latin typeface="Calibri"/>
              <a:ea typeface="Calibri"/>
              <a:cs typeface="Calibri"/>
              <a:sym typeface="Calibri"/>
            </a:endParaRPr>
          </a:p>
          <a:p>
            <a:pPr marL="571500" lvl="0" indent="-571500" algn="l" rtl="0">
              <a:lnSpc>
                <a:spcPct val="100000"/>
              </a:lnSpc>
              <a:spcBef>
                <a:spcPts val="0"/>
              </a:spcBef>
              <a:spcAft>
                <a:spcPts val="0"/>
              </a:spcAft>
              <a:buClr>
                <a:srgbClr val="006FB6"/>
              </a:buClr>
              <a:buSzPts val="3200"/>
              <a:buFont typeface="Calibri"/>
              <a:buChar char="•"/>
            </a:pPr>
            <a:r>
              <a:rPr lang="en-US">
                <a:solidFill>
                  <a:srgbClr val="006FB6"/>
                </a:solidFill>
                <a:latin typeface="Calibri"/>
                <a:ea typeface="Calibri"/>
                <a:cs typeface="Calibri"/>
                <a:sym typeface="Calibri"/>
              </a:rPr>
              <a:t>Has several sounds that match the letters. </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436" name="Google Shape;1436;p110"/>
          <p:cNvSpPr txBox="1">
            <a:spLocks noGrp="1"/>
          </p:cNvSpPr>
          <p:nvPr>
            <p:ph type="body" idx="4"/>
          </p:nvPr>
        </p:nvSpPr>
        <p:spPr>
          <a:xfrm rot="-2153667">
            <a:off x="3842744" y="2403753"/>
            <a:ext cx="2357862" cy="1408948"/>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latin typeface="Calibri"/>
                <a:ea typeface="Calibri"/>
                <a:cs typeface="Calibri"/>
                <a:sym typeface="Calibri"/>
              </a:rPr>
              <a:t>Adult: </a:t>
            </a:r>
            <a:r>
              <a:rPr lang="en-US">
                <a:solidFill>
                  <a:srgbClr val="006FB6"/>
                </a:solidFill>
                <a:latin typeface="Calibri"/>
                <a:ea typeface="Calibri"/>
                <a:cs typeface="Calibri"/>
                <a:sym typeface="Calibri"/>
              </a:rPr>
              <a:t>Hum… here’s a tricky word.</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437" name="Google Shape;1437;p110"/>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Word= complex</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C…oom…b... </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1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None/>
            </a:pPr>
            <a:r>
              <a:rPr lang="en-US"/>
              <a:t>Watch your mouth make each sound</a:t>
            </a:r>
            <a:endParaRPr/>
          </a:p>
        </p:txBody>
      </p:sp>
      <p:sp>
        <p:nvSpPr>
          <p:cNvPr id="1443" name="Google Shape;1443;p111"/>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SzPts val="2800"/>
              <a:buNone/>
            </a:pPr>
            <a:r>
              <a:rPr lang="en-US">
                <a:solidFill>
                  <a:srgbClr val="006FB6"/>
                </a:solidFill>
                <a:latin typeface="Calibri"/>
                <a:ea typeface="Calibri"/>
                <a:cs typeface="Calibri"/>
                <a:sym typeface="Calibri"/>
              </a:rPr>
              <a:t>How do these sounds look and feel different?</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44" name="Google Shape;1444;p111"/>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4400" b="1">
                <a:latin typeface="Calibri"/>
                <a:ea typeface="Calibri"/>
                <a:cs typeface="Calibri"/>
                <a:sym typeface="Calibri"/>
              </a:rPr>
              <a:t>A E I O U</a:t>
            </a:r>
            <a:endParaRPr>
              <a:latin typeface="Calibri"/>
              <a:ea typeface="Calibri"/>
              <a:cs typeface="Calibri"/>
              <a:sym typeface="Calibri"/>
            </a:endParaRPr>
          </a:p>
          <a:p>
            <a:pPr marL="50800" lvl="0" indent="0" algn="ctr" rtl="0">
              <a:lnSpc>
                <a:spcPct val="90000"/>
              </a:lnSpc>
              <a:spcBef>
                <a:spcPts val="1000"/>
              </a:spcBef>
              <a:spcAft>
                <a:spcPts val="0"/>
              </a:spcAft>
              <a:buSzPts val="2800"/>
              <a:buNone/>
            </a:pPr>
            <a:endParaRPr sz="3200" b="1">
              <a:latin typeface="Calibri"/>
              <a:ea typeface="Calibri"/>
              <a:cs typeface="Calibri"/>
              <a:sym typeface="Calibri"/>
            </a:endParaRPr>
          </a:p>
          <a:p>
            <a:pPr marL="50800" lvl="0" indent="0" algn="ctr" rtl="0">
              <a:lnSpc>
                <a:spcPct val="90000"/>
              </a:lnSpc>
              <a:spcBef>
                <a:spcPts val="1000"/>
              </a:spcBef>
              <a:spcAft>
                <a:spcPts val="0"/>
              </a:spcAft>
              <a:buSzPts val="2800"/>
              <a:buNone/>
            </a:pPr>
            <a:r>
              <a:rPr lang="en-US" sz="4400" b="1">
                <a:latin typeface="Calibri"/>
                <a:ea typeface="Calibri"/>
                <a:cs typeface="Calibri"/>
                <a:sym typeface="Calibri"/>
              </a:rPr>
              <a:t>G/J</a:t>
            </a:r>
            <a:endParaRPr>
              <a:latin typeface="Calibri"/>
              <a:ea typeface="Calibri"/>
              <a:cs typeface="Calibri"/>
              <a:sym typeface="Calibri"/>
            </a:endParaRPr>
          </a:p>
          <a:p>
            <a:pPr marL="50800" lvl="0" indent="0" algn="ctr" rtl="0">
              <a:lnSpc>
                <a:spcPct val="90000"/>
              </a:lnSpc>
              <a:spcBef>
                <a:spcPts val="1000"/>
              </a:spcBef>
              <a:spcAft>
                <a:spcPts val="0"/>
              </a:spcAft>
              <a:buSzPts val="2800"/>
              <a:buNone/>
            </a:pPr>
            <a:r>
              <a:rPr lang="en-US" sz="4400" b="1">
                <a:latin typeface="Calibri"/>
                <a:ea typeface="Calibri"/>
                <a:cs typeface="Calibri"/>
                <a:sym typeface="Calibri"/>
              </a:rPr>
              <a:t>T/K</a:t>
            </a:r>
            <a:endParaRPr>
              <a:latin typeface="Calibri"/>
              <a:ea typeface="Calibri"/>
              <a:cs typeface="Calibri"/>
              <a:sym typeface="Calibri"/>
            </a:endParaRPr>
          </a:p>
          <a:p>
            <a:pPr marL="50800" lvl="0" indent="0" algn="ctr" rtl="0">
              <a:lnSpc>
                <a:spcPct val="90000"/>
              </a:lnSpc>
              <a:spcBef>
                <a:spcPts val="1000"/>
              </a:spcBef>
              <a:spcAft>
                <a:spcPts val="0"/>
              </a:spcAft>
              <a:buSzPts val="2800"/>
              <a:buNone/>
            </a:pPr>
            <a:r>
              <a:rPr lang="en-US" sz="4400" b="1">
                <a:latin typeface="Calibri"/>
                <a:ea typeface="Calibri"/>
                <a:cs typeface="Calibri"/>
                <a:sym typeface="Calibri"/>
              </a:rPr>
              <a:t>P/B</a:t>
            </a:r>
            <a:endParaRPr>
              <a:latin typeface="Calibri"/>
              <a:ea typeface="Calibri"/>
              <a:cs typeface="Calibri"/>
              <a:sym typeface="Calibri"/>
            </a:endParaRPr>
          </a:p>
          <a:p>
            <a:pPr marL="50800" lvl="0" indent="0" algn="ctr" rtl="0">
              <a:lnSpc>
                <a:spcPct val="90000"/>
              </a:lnSpc>
              <a:spcBef>
                <a:spcPts val="1000"/>
              </a:spcBef>
              <a:spcAft>
                <a:spcPts val="0"/>
              </a:spcAft>
              <a:buSzPts val="2800"/>
              <a:buNone/>
            </a:pPr>
            <a:r>
              <a:rPr lang="en-US" sz="4400" b="1">
                <a:latin typeface="Calibri"/>
                <a:ea typeface="Calibri"/>
                <a:cs typeface="Calibri"/>
                <a:sym typeface="Calibri"/>
              </a:rPr>
              <a:t>F/V</a:t>
            </a:r>
            <a:endParaRPr>
              <a:latin typeface="Calibri"/>
              <a:ea typeface="Calibri"/>
              <a:cs typeface="Calibri"/>
              <a:sym typeface="Calibri"/>
            </a:endParaRPr>
          </a:p>
        </p:txBody>
      </p:sp>
      <p:pic>
        <p:nvPicPr>
          <p:cNvPr id="1445" name="Google Shape;1445;p111" descr="A close up of a logo&#10;&#10;Description automatically generated"/>
          <p:cNvPicPr preferRelativeResize="0">
            <a:picLocks noGrp="1"/>
          </p:cNvPicPr>
          <p:nvPr>
            <p:ph type="pic" idx="3"/>
          </p:nvPr>
        </p:nvPicPr>
        <p:blipFill rotWithShape="1">
          <a:blip r:embed="rId3">
            <a:alphaModFix/>
          </a:blip>
          <a:srcRect l="7161" r="7169"/>
          <a:stretch/>
        </p:blipFill>
        <p:spPr>
          <a:xfrm>
            <a:off x="457146" y="1057339"/>
            <a:ext cx="2514600" cy="2935224"/>
          </a:xfrm>
          <a:prstGeom prst="rect">
            <a:avLst/>
          </a:prstGeom>
          <a:noFill/>
          <a:ln>
            <a:noFill/>
          </a:ln>
        </p:spPr>
      </p:pic>
      <p:sp>
        <p:nvSpPr>
          <p:cNvPr id="1446" name="Google Shape;1446;p111"/>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Short vowels</a:t>
            </a:r>
            <a:endParaRPr>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Long vowels </a:t>
            </a:r>
            <a:endParaRPr>
              <a:latin typeface="Calibri"/>
              <a:ea typeface="Calibri"/>
              <a:cs typeface="Calibri"/>
              <a:sym typeface="Calibri"/>
            </a:endParaRPr>
          </a:p>
          <a:p>
            <a:pPr marL="50800" lvl="0" indent="0" algn="l" rtl="0">
              <a:lnSpc>
                <a:spcPct val="90000"/>
              </a:lnSpc>
              <a:spcBef>
                <a:spcPts val="1000"/>
              </a:spcBef>
              <a:spcAft>
                <a:spcPts val="0"/>
              </a:spcAft>
              <a:buSzPts val="2800"/>
              <a:buNone/>
            </a:pPr>
            <a:endParaRPr sz="36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600">
                <a:latin typeface="Calibri"/>
                <a:ea typeface="Calibri"/>
                <a:cs typeface="Calibri"/>
                <a:sym typeface="Calibri"/>
              </a:rPr>
              <a:t>Commonly confused sounds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5654</Words>
  <Application>Microsoft Macintosh PowerPoint</Application>
  <PresentationFormat>Widescreen</PresentationFormat>
  <Paragraphs>362</Paragraphs>
  <Slides>17</Slides>
  <Notes>17</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17</vt:i4>
      </vt:variant>
    </vt:vector>
  </HeadingPairs>
  <TitlesOfParts>
    <vt:vector size="29"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Pause and See the Sounds</vt:lpstr>
      <vt:lpstr>Agenda</vt:lpstr>
      <vt:lpstr>Family Confidence Survey</vt:lpstr>
      <vt:lpstr>Workshop guidelines</vt:lpstr>
      <vt:lpstr>Pause and see the sounds</vt:lpstr>
      <vt:lpstr>Check in on literacy terms</vt:lpstr>
      <vt:lpstr>Pause at a tricky word </vt:lpstr>
      <vt:lpstr>Watch your mouth make each sound</vt:lpstr>
      <vt:lpstr>Practice watching your mouth</vt:lpstr>
      <vt:lpstr>Put the sounds together</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2025-01-27T22:01:34Z</dcterms:modified>
</cp:coreProperties>
</file>