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1"/>
    <p:sldMasterId id="2147483754" r:id="rId2"/>
    <p:sldMasterId id="2147483755" r:id="rId3"/>
    <p:sldMasterId id="2147483757" r:id="rId4"/>
    <p:sldMasterId id="2147483758" r:id="rId5"/>
    <p:sldMasterId id="2147483759" r:id="rId6"/>
    <p:sldMasterId id="2147483760" r:id="rId7"/>
    <p:sldMasterId id="2147483761" r:id="rId8"/>
    <p:sldMasterId id="2147483762" r:id="rId9"/>
  </p:sldMasterIdLst>
  <p:notesMasterIdLst>
    <p:notesMasterId r:id="rId28"/>
  </p:notesMasterIdLst>
  <p:sldIdLst>
    <p:sldId id="256" r:id="rId10"/>
    <p:sldId id="257" r:id="rId11"/>
    <p:sldId id="258" r:id="rId12"/>
    <p:sldId id="274"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marR="0" lvl="0" indent="0" algn="l" rtl="0">
              <a:lnSpc>
                <a:spcPct val="100000"/>
              </a:lnSpc>
              <a:spcBef>
                <a:spcPts val="0"/>
              </a:spcBef>
              <a:spcAft>
                <a:spcPts val="0"/>
              </a:spcAft>
              <a:buSzPts val="1400"/>
              <a:buNone/>
            </a:pPr>
            <a:r>
              <a:rPr lang="en-US"/>
              <a:t>This is a </a:t>
            </a:r>
            <a:r>
              <a:rPr lang="en-US" b="1"/>
              <a:t>figure out the word </a:t>
            </a:r>
            <a:r>
              <a:rPr lang="en-US"/>
              <a:t>workshop.</a:t>
            </a:r>
            <a:r>
              <a:rPr lang="en-US" b="1"/>
              <a:t> </a:t>
            </a:r>
            <a:r>
              <a:rPr lang="en-US"/>
              <a:t>In this workshop, adults learn questions to review words from the text. They give their child hints and then switch roles. This strategy helps readers build their vocabulary.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b="1"/>
              <a:t>Objective</a:t>
            </a:r>
            <a:endParaRPr b="1"/>
          </a:p>
          <a:p>
            <a:pPr marL="0" lvl="0" indent="0" algn="l" rtl="0">
              <a:lnSpc>
                <a:spcPct val="100000"/>
              </a:lnSpc>
              <a:spcBef>
                <a:spcPts val="0"/>
              </a:spcBef>
              <a:spcAft>
                <a:spcPts val="0"/>
              </a:spcAft>
              <a:buSzPts val="1400"/>
              <a:buNone/>
            </a:pPr>
            <a:r>
              <a:rPr lang="en-US"/>
              <a:t>By the end of the workshop, families will be able to help their children read and understand words by asking questions while playing "I Spy a Word."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play the game “I spy” with a word. </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b="0" u="none"/>
              <a:t> </a:t>
            </a:r>
            <a:r>
              <a:rPr lang="en-US"/>
              <a:t>choosing a word to play with and giving hints.</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Identify the letter/letter combinations/sound patterns the children are working on in your classroom. Write these down for families and model giving hints using them.</a:t>
            </a:r>
            <a:endParaRPr/>
          </a:p>
          <a:p>
            <a:pPr marL="88900" lvl="0" indent="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Preview the examples on the slides and change to match the needs of the children in your classroom.</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For younger children, encourage families to give more sound and letter hints, to underline words in the text or write them down on a piece of paper so their child doesn’t have to skim the page to find the words. They should limit the words they discuss.</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For older children, encourage families to give more meaning hints (versus sound or letter hints), to challenge themselves to choose words that are central to the meaning of the story, and to discuss up to 10 words.</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SzPts val="1200"/>
              <a:buFont typeface="Arial"/>
              <a:buChar char="•"/>
            </a:pPr>
            <a:r>
              <a:rPr lang="en-US"/>
              <a:t>This is a difficult workshop for families new to the English language and is more appropriate for families with some familiarity with the language. To support families consider the following ideas:​</a:t>
            </a:r>
            <a:endParaRPr/>
          </a:p>
          <a:p>
            <a:pPr marL="1371600" lvl="2" indent="-304800" algn="l" rtl="0">
              <a:lnSpc>
                <a:spcPct val="100000"/>
              </a:lnSpc>
              <a:spcBef>
                <a:spcPts val="0"/>
              </a:spcBef>
              <a:spcAft>
                <a:spcPts val="0"/>
              </a:spcAft>
              <a:buSzPts val="1200"/>
              <a:buFont typeface="Arial"/>
              <a:buChar char="•"/>
            </a:pPr>
            <a:r>
              <a:rPr lang="en-US"/>
              <a:t>Encourage families to keep track of words they’d like to review at the end by writing them down or underlining them in the text. Then encourage adults to model looking up the meaning and pronunciation of the words (if needed) before they or their child begin giving hints. They may want to go an additional step and try to use the words in their own sentence.  </a:t>
            </a:r>
            <a:endParaRPr/>
          </a:p>
          <a:p>
            <a:pPr marL="1371600" lvl="2" indent="-304800" algn="l" rtl="0">
              <a:lnSpc>
                <a:spcPct val="100000"/>
              </a:lnSpc>
              <a:spcBef>
                <a:spcPts val="0"/>
              </a:spcBef>
              <a:spcAft>
                <a:spcPts val="0"/>
              </a:spcAft>
              <a:buSzPts val="1200"/>
              <a:buFont typeface="Arial"/>
              <a:buChar char="•"/>
            </a:pPr>
            <a:r>
              <a:rPr lang="en-US"/>
              <a:t>Remind families that a dictionary, app, or website (like www.wordreference.com) can help them. They include pronunciation features. </a:t>
            </a:r>
            <a:endParaRPr/>
          </a:p>
          <a:p>
            <a:pPr marL="1371600" lvl="2" indent="-304800" algn="l" rtl="0">
              <a:lnSpc>
                <a:spcPct val="100000"/>
              </a:lnSpc>
              <a:spcBef>
                <a:spcPts val="0"/>
              </a:spcBef>
              <a:spcAft>
                <a:spcPts val="0"/>
              </a:spcAft>
              <a:buSzPts val="1200"/>
              <a:buFont typeface="Arial"/>
              <a:buChar char="•"/>
            </a:pPr>
            <a:r>
              <a:rPr lang="en-US"/>
              <a:t>Choosing words to practice on may be daunting for adults new to the English language. Consider photocopying a text and highlighting words with which families can practice the strategy. Then provide a translation of some of the words.​</a:t>
            </a:r>
            <a:endParaRPr/>
          </a:p>
          <a:p>
            <a:pPr marL="1371600" lvl="2" indent="-304800" algn="l" rtl="0">
              <a:lnSpc>
                <a:spcPct val="100000"/>
              </a:lnSpc>
              <a:spcBef>
                <a:spcPts val="0"/>
              </a:spcBef>
              <a:spcAft>
                <a:spcPts val="0"/>
              </a:spcAft>
              <a:buSzPts val="1200"/>
              <a:buFont typeface="Arial"/>
              <a:buChar char="•"/>
            </a:pPr>
            <a:r>
              <a:rPr lang="en-US"/>
              <a:t>Encourage families to start a family dictionary of words or phrases they are learning more about. </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b="1"/>
          </a:p>
          <a:p>
            <a:pPr marL="0" lvl="0" indent="0" algn="l" rtl="0">
              <a:lnSpc>
                <a:spcPct val="115000"/>
              </a:lnSpc>
              <a:spcBef>
                <a:spcPts val="0"/>
              </a:spcBef>
              <a:spcAft>
                <a:spcPts val="0"/>
              </a:spcAft>
              <a:buSzPts val="1400"/>
              <a:buNone/>
            </a:pPr>
            <a:endParaRPr u="sng"/>
          </a:p>
          <a:p>
            <a:pPr marL="0" lvl="0" indent="0" algn="l" rtl="0">
              <a:lnSpc>
                <a:spcPct val="115000"/>
              </a:lnSpc>
              <a:spcBef>
                <a:spcPts val="0"/>
              </a:spcBef>
              <a:spcAft>
                <a:spcPts val="0"/>
              </a:spcAft>
              <a:buSzPts val="1400"/>
              <a:buNone/>
            </a:pPr>
            <a:r>
              <a:rPr lang="en-US" u="sng"/>
              <a:t>Timing considerations for a 60 min workshop</a:t>
            </a:r>
            <a:endParaRPr u="sng"/>
          </a:p>
          <a:p>
            <a:pPr marL="0" lvl="0" indent="0" algn="l" rtl="0">
              <a:lnSpc>
                <a:spcPct val="115000"/>
              </a:lnSpc>
              <a:spcBef>
                <a:spcPts val="0"/>
              </a:spcBef>
              <a:spcAft>
                <a:spcPts val="0"/>
              </a:spcAft>
              <a:buSzPts val="1400"/>
              <a:buNone/>
            </a:pPr>
            <a:r>
              <a:rPr lang="en-US"/>
              <a:t>Welcome: 10 mins</a:t>
            </a:r>
            <a:endParaRPr/>
          </a:p>
          <a:p>
            <a:pPr marL="0" lvl="0" indent="0" algn="l" rtl="0">
              <a:lnSpc>
                <a:spcPct val="115000"/>
              </a:lnSpc>
              <a:spcBef>
                <a:spcPts val="0"/>
              </a:spcBef>
              <a:spcAft>
                <a:spcPts val="0"/>
              </a:spcAft>
              <a:buSzPts val="1400"/>
              <a:buNone/>
            </a:pPr>
            <a:r>
              <a:rPr lang="en-US"/>
              <a:t>Reading tip: 15-20 mins</a:t>
            </a:r>
            <a:endParaRPr/>
          </a:p>
          <a:p>
            <a:pPr marL="0" lvl="0" indent="0" algn="l" rtl="0">
              <a:lnSpc>
                <a:spcPct val="115000"/>
              </a:lnSpc>
              <a:spcBef>
                <a:spcPts val="0"/>
              </a:spcBef>
              <a:spcAft>
                <a:spcPts val="0"/>
              </a:spcAft>
              <a:buSzPts val="1400"/>
              <a:buNone/>
            </a:pPr>
            <a:r>
              <a:rPr lang="en-US"/>
              <a:t>Practice: 15-20 mins</a:t>
            </a:r>
            <a:endParaRPr/>
          </a:p>
          <a:p>
            <a:pPr marL="0" lvl="0" indent="0" algn="l" rtl="0">
              <a:lnSpc>
                <a:spcPct val="115000"/>
              </a:lnSpc>
              <a:spcBef>
                <a:spcPts val="0"/>
              </a:spcBef>
              <a:spcAft>
                <a:spcPts val="0"/>
              </a:spcAft>
              <a:buSzPts val="1400"/>
              <a:buNone/>
            </a:pPr>
            <a:r>
              <a:rPr lang="en-US"/>
              <a:t>Reflection and updates: 10 mins</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form at </a:t>
            </a:r>
            <a:r>
              <a:rPr lang="en-US" u="sng">
                <a:solidFill>
                  <a:schemeClr val="hlink"/>
                </a:solidFill>
                <a:hlinkClick r:id="rId3"/>
              </a:rPr>
              <a:t>https://bit.ly/SBCfeedbackform</a:t>
            </a:r>
            <a:r>
              <a:rPr lang="en-US"/>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422" name="Google Shape;1422;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0" name="Google Shape;1520;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sz="1200" b="1"/>
              <a:t>Explain the last step</a:t>
            </a:r>
            <a:r>
              <a:rPr lang="en-US" sz="1200"/>
              <a:t>: pointing and reading the words aloud. This reinforces the word for the child.</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11: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0" name="Google Shape;1530;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sz="1200" b="1"/>
              <a:t>Explain that families should switch roles.</a:t>
            </a:r>
            <a:endParaRPr/>
          </a:p>
          <a:p>
            <a:pPr marL="914400" marR="0" lvl="1" indent="-279400" algn="l" rtl="0">
              <a:lnSpc>
                <a:spcPct val="100000"/>
              </a:lnSpc>
              <a:spcBef>
                <a:spcPts val="0"/>
              </a:spcBef>
              <a:spcAft>
                <a:spcPts val="0"/>
              </a:spcAft>
              <a:buSzPts val="800"/>
              <a:buChar char="●"/>
            </a:pPr>
            <a:r>
              <a:rPr lang="en-US" sz="1200"/>
              <a:t>Use the slide to quickly model and note that the adult says all the sounds in the word. It’s good to model the behavior we want from our children.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12: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0" name="Google Shape;1540;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a:p>
          <a:p>
            <a:pPr marL="457200" marR="0" lvl="0" indent="-304800" algn="l" rtl="0">
              <a:lnSpc>
                <a:spcPct val="100000"/>
              </a:lnSpc>
              <a:spcBef>
                <a:spcPts val="0"/>
              </a:spcBef>
              <a:spcAft>
                <a:spcPts val="0"/>
              </a:spcAft>
              <a:buSzPts val="1200"/>
              <a:buChar char="•"/>
            </a:pPr>
            <a:r>
              <a:rPr lang="en-US" sz="1200" b="1"/>
              <a:t>Invite families to switch roles.</a:t>
            </a:r>
            <a:endParaRPr/>
          </a:p>
          <a:p>
            <a:pPr marL="914400" marR="0" lvl="1" indent="-317500" algn="l" rtl="0">
              <a:lnSpc>
                <a:spcPct val="100000"/>
              </a:lnSpc>
              <a:spcBef>
                <a:spcPts val="0"/>
              </a:spcBef>
              <a:spcAft>
                <a:spcPts val="0"/>
              </a:spcAft>
              <a:buSzPts val="1400"/>
              <a:buChar char="•"/>
            </a:pPr>
            <a:r>
              <a:rPr lang="en-US"/>
              <a:t>If needed, quickly go over the words and basic definition.</a:t>
            </a:r>
            <a:endParaRPr/>
          </a:p>
          <a:p>
            <a:pPr marL="914400" marR="0" lvl="1" indent="-317500" algn="l" rtl="0">
              <a:lnSpc>
                <a:spcPct val="100000"/>
              </a:lnSpc>
              <a:spcBef>
                <a:spcPts val="0"/>
              </a:spcBef>
              <a:spcAft>
                <a:spcPts val="0"/>
              </a:spcAft>
              <a:buSzPts val="1400"/>
              <a:buChar char="•"/>
            </a:pPr>
            <a:r>
              <a:rPr lang="en-US"/>
              <a:t>Read aloud the sentence stems.</a:t>
            </a:r>
            <a:endParaRPr/>
          </a:p>
          <a:p>
            <a:pPr marL="914400" lvl="1" indent="-317500" algn="l" rtl="0">
              <a:lnSpc>
                <a:spcPct val="100000"/>
              </a:lnSpc>
              <a:spcBef>
                <a:spcPts val="0"/>
              </a:spcBef>
              <a:spcAft>
                <a:spcPts val="0"/>
              </a:spcAft>
              <a:buSzPts val="1400"/>
              <a:buChar char="•"/>
            </a:pPr>
            <a:r>
              <a:rPr lang="en-US"/>
              <a:t>Invite children to practice giving hints to their adult. </a:t>
            </a:r>
            <a:endParaRPr/>
          </a:p>
          <a:p>
            <a:pPr marL="914400" lvl="1" indent="-317500" algn="l" rtl="0">
              <a:lnSpc>
                <a:spcPct val="100000"/>
              </a:lnSpc>
              <a:spcBef>
                <a:spcPts val="0"/>
              </a:spcBef>
              <a:spcAft>
                <a:spcPts val="0"/>
              </a:spcAft>
              <a:buSzPts val="1400"/>
              <a:buChar char="•"/>
            </a:pPr>
            <a:r>
              <a:rPr lang="en-US"/>
              <a:t>Invite children to share out the hints they gave whole class, in small groups, with a partner.</a:t>
            </a:r>
            <a:endParaRPr/>
          </a:p>
          <a:p>
            <a:pPr marL="457200" lvl="0" indent="-317500" algn="l" rtl="0">
              <a:lnSpc>
                <a:spcPct val="100000"/>
              </a:lnSpc>
              <a:spcBef>
                <a:spcPts val="0"/>
              </a:spcBef>
              <a:spcAft>
                <a:spcPts val="0"/>
              </a:spcAft>
              <a:buSzPts val="1400"/>
              <a:buChar char="•"/>
            </a:pPr>
            <a:r>
              <a:rPr lang="en-US" b="1"/>
              <a:t>Discuss with families </a:t>
            </a:r>
            <a:r>
              <a:rPr lang="en-US"/>
              <a:t>how many words they should review when they are done reading (this depends on age and reading ability of their child.)</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1552" name="Google Shape;1552;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562" name="Google Shape;1562;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p15: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1" name="Google Shape;1571;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0" name="Google Shape;1580;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96" name="Google Shape;1596;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604" name="Google Shape;1604;p1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29" name="Google Shape;1429;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34" name="Google Shape;1434;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55" name="Google Shape;1455;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Today we will practice talking about words and building your child’s vocabulary after we’re done reading.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We will practice this by breaking it down into 4 steps: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First we’ll talk about how to choose a word and how to give hints for a word.</a:t>
            </a:r>
            <a:endParaRPr i="1"/>
          </a:p>
          <a:p>
            <a:pPr marL="0" lvl="0" indent="0" algn="l" rtl="0">
              <a:lnSpc>
                <a:spcPct val="100000"/>
              </a:lnSpc>
              <a:spcBef>
                <a:spcPts val="0"/>
              </a:spcBef>
              <a:spcAft>
                <a:spcPts val="0"/>
              </a:spcAft>
              <a:buClr>
                <a:schemeClr val="dk1"/>
              </a:buClr>
              <a:buSzPts val="1100"/>
              <a:buFont typeface="Arial"/>
              <a:buNone/>
            </a:pPr>
            <a:r>
              <a:rPr lang="en-US" i="1"/>
              <a:t>Then we’ll talk about what your child should do when they are trying out the word—point to it and read it.</a:t>
            </a:r>
            <a:endParaRPr i="1"/>
          </a:p>
          <a:p>
            <a:pPr marL="0" lvl="0" indent="0" algn="l" rtl="0">
              <a:lnSpc>
                <a:spcPct val="100000"/>
              </a:lnSpc>
              <a:spcBef>
                <a:spcPts val="0"/>
              </a:spcBef>
              <a:spcAft>
                <a:spcPts val="0"/>
              </a:spcAft>
              <a:buClr>
                <a:schemeClr val="dk1"/>
              </a:buClr>
              <a:buSzPts val="1100"/>
              <a:buFont typeface="Arial"/>
              <a:buNone/>
            </a:pPr>
            <a:r>
              <a:rPr lang="en-US" i="1"/>
              <a:t>Then we’ll switch roles. The child will give the adult a hint and the adult will try out the word.</a:t>
            </a:r>
            <a:endParaRPr i="1"/>
          </a:p>
          <a:p>
            <a:pPr marL="0" lvl="0" indent="0" algn="l" rtl="0">
              <a:lnSpc>
                <a:spcPct val="100000"/>
              </a:lnSpc>
              <a:spcBef>
                <a:spcPts val="0"/>
              </a:spcBef>
              <a:spcAft>
                <a:spcPts val="0"/>
              </a:spcAft>
              <a:buClr>
                <a:schemeClr val="dk1"/>
              </a:buClr>
              <a:buSzPts val="1100"/>
              <a:buFont typeface="Arial"/>
              <a:buNone/>
            </a:pPr>
            <a:r>
              <a:rPr lang="en-US" i="1"/>
              <a:t>And we’ll talk about how many words you could do this with.</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 In order to grow as a reader, a child must be able to read and understand many words or expand their vocabulary. Talking about words is a great way to build your child’s vocabulary or the number of words they know and can use.</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 </a:t>
            </a:r>
            <a:endParaRPr u="sng"/>
          </a:p>
          <a:p>
            <a:pPr marL="0" lvl="0" indent="0" algn="l" rtl="0">
              <a:lnSpc>
                <a:spcPct val="100000"/>
              </a:lnSpc>
              <a:spcBef>
                <a:spcPts val="0"/>
              </a:spcBef>
              <a:spcAft>
                <a:spcPts val="0"/>
              </a:spcAft>
              <a:buClr>
                <a:schemeClr val="dk1"/>
              </a:buClr>
              <a:buSzPts val="1100"/>
              <a:buFont typeface="Arial"/>
              <a:buNone/>
            </a:pPr>
            <a:r>
              <a:rPr lang="en-US" i="1"/>
              <a:t>Hoy vamos a practicar el acto de hablar sobre palabras y aumentar el vocabulario de su hijo después de terminar de leer.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Vamos a practicarlo en 4 pasos: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Vamos a hablar de cómo se puede elegir una palabra y luego dar pistas sobre la palabra. </a:t>
            </a:r>
            <a:endParaRPr i="1"/>
          </a:p>
          <a:p>
            <a:pPr marL="0" lvl="0" indent="0" algn="l" rtl="0">
              <a:lnSpc>
                <a:spcPct val="100000"/>
              </a:lnSpc>
              <a:spcBef>
                <a:spcPts val="0"/>
              </a:spcBef>
              <a:spcAft>
                <a:spcPts val="0"/>
              </a:spcAft>
              <a:buClr>
                <a:schemeClr val="dk1"/>
              </a:buClr>
              <a:buSzPts val="1100"/>
              <a:buFont typeface="Arial"/>
              <a:buNone/>
            </a:pPr>
            <a:r>
              <a:rPr lang="en-US" i="1"/>
              <a:t>Luego vamos a hablar sobre lo que su hijo debe de hacer mientras está adivinando la palabra - señalarla y leerla. </a:t>
            </a:r>
            <a:endParaRPr i="1"/>
          </a:p>
          <a:p>
            <a:pPr marL="0" lvl="0" indent="0" algn="l" rtl="0">
              <a:lnSpc>
                <a:spcPct val="100000"/>
              </a:lnSpc>
              <a:spcBef>
                <a:spcPts val="0"/>
              </a:spcBef>
              <a:spcAft>
                <a:spcPts val="0"/>
              </a:spcAft>
              <a:buClr>
                <a:schemeClr val="dk1"/>
              </a:buClr>
              <a:buSzPts val="1100"/>
              <a:buFont typeface="Arial"/>
              <a:buNone/>
            </a:pPr>
            <a:r>
              <a:rPr lang="en-US" i="1"/>
              <a:t>Luego vamos a trocar los papeles. El niño le va a dar una pista al adulto y el adulto va a adivinar la palabra. </a:t>
            </a:r>
            <a:endParaRPr i="1"/>
          </a:p>
          <a:p>
            <a:pPr marL="0" lvl="0" indent="0" algn="l" rtl="0">
              <a:lnSpc>
                <a:spcPct val="100000"/>
              </a:lnSpc>
              <a:spcBef>
                <a:spcPts val="0"/>
              </a:spcBef>
              <a:spcAft>
                <a:spcPts val="0"/>
              </a:spcAft>
              <a:buClr>
                <a:schemeClr val="dk1"/>
              </a:buClr>
              <a:buSzPts val="1100"/>
              <a:buFont typeface="Arial"/>
              <a:buNone/>
            </a:pPr>
            <a:r>
              <a:rPr lang="en-US" i="1"/>
              <a:t>Al final, hablaremos sobre la cantidad de palabras que se pueden usar así.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 Para crecer como un lector, un niño tiene que poder leer y entender muchas palabras o aumentar su vocabulario. Hablar sobre palabras es una muy buena manera de aumentar el vocabulario de su hijo o el número de palabras que conoce y puede usar. </a:t>
            </a:r>
            <a:endParaRPr i="1"/>
          </a:p>
          <a:p>
            <a:pPr marL="457200" lvl="0" indent="-228600" algn="l" rtl="0">
              <a:lnSpc>
                <a:spcPct val="100000"/>
              </a:lnSpc>
              <a:spcBef>
                <a:spcPts val="0"/>
              </a:spcBef>
              <a:spcAft>
                <a:spcPts val="0"/>
              </a:spcAft>
              <a:buSzPts val="1400"/>
              <a:buNone/>
            </a:pPr>
            <a:endParaRPr/>
          </a:p>
        </p:txBody>
      </p:sp>
      <p:sp>
        <p:nvSpPr>
          <p:cNvPr id="1472" name="Google Shape;1472;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7" name="Google Shape;1487;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8: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1" u="none"/>
          </a:p>
          <a:p>
            <a:pPr marL="457200" lvl="0" indent="-279400" algn="l" rtl="0">
              <a:lnSpc>
                <a:spcPct val="100000"/>
              </a:lnSpc>
              <a:spcBef>
                <a:spcPts val="0"/>
              </a:spcBef>
              <a:spcAft>
                <a:spcPts val="0"/>
              </a:spcAft>
              <a:buSzPts val="800"/>
              <a:buChar char="●"/>
            </a:pPr>
            <a:r>
              <a:rPr lang="en-US" sz="1200" b="1" u="none"/>
              <a:t>Explain and list </a:t>
            </a:r>
            <a:r>
              <a:rPr lang="en-US" sz="1200" u="none"/>
              <a:t>some criteria for choosing words</a:t>
            </a:r>
            <a:endParaRPr/>
          </a:p>
          <a:p>
            <a:pPr marL="914400" lvl="1" indent="-279400" algn="l" rtl="0">
              <a:lnSpc>
                <a:spcPct val="100000"/>
              </a:lnSpc>
              <a:spcBef>
                <a:spcPts val="0"/>
              </a:spcBef>
              <a:spcAft>
                <a:spcPts val="0"/>
              </a:spcAft>
              <a:buSzPts val="800"/>
              <a:buChar char="●"/>
            </a:pPr>
            <a:r>
              <a:rPr lang="en-US" sz="1200" u="none"/>
              <a:t>My child struggled with the word when we read</a:t>
            </a:r>
            <a:endParaRPr/>
          </a:p>
          <a:p>
            <a:pPr marL="914400" lvl="1" indent="-279400" algn="l" rtl="0">
              <a:lnSpc>
                <a:spcPct val="100000"/>
              </a:lnSpc>
              <a:spcBef>
                <a:spcPts val="0"/>
              </a:spcBef>
              <a:spcAft>
                <a:spcPts val="0"/>
              </a:spcAft>
              <a:buSzPts val="800"/>
              <a:buChar char="●"/>
            </a:pPr>
            <a:r>
              <a:rPr lang="en-US" sz="1200" u="none"/>
              <a:t>I don’t think my child knows the definition</a:t>
            </a:r>
            <a:endParaRPr/>
          </a:p>
          <a:p>
            <a:pPr marL="914400" lvl="1" indent="-279400" algn="l" rtl="0">
              <a:lnSpc>
                <a:spcPct val="100000"/>
              </a:lnSpc>
              <a:spcBef>
                <a:spcPts val="0"/>
              </a:spcBef>
              <a:spcAft>
                <a:spcPts val="0"/>
              </a:spcAft>
              <a:buSzPts val="800"/>
              <a:buChar char="●"/>
            </a:pPr>
            <a:r>
              <a:rPr lang="en-US" sz="1200" u="none"/>
              <a:t>We talked about the word when we read it</a:t>
            </a:r>
            <a:endParaRPr/>
          </a:p>
          <a:p>
            <a:pPr marL="914400" lvl="1" indent="-279400" algn="l" rtl="0">
              <a:lnSpc>
                <a:spcPct val="100000"/>
              </a:lnSpc>
              <a:spcBef>
                <a:spcPts val="0"/>
              </a:spcBef>
              <a:spcAft>
                <a:spcPts val="0"/>
              </a:spcAft>
              <a:buSzPts val="800"/>
              <a:buChar char="●"/>
            </a:pPr>
            <a:r>
              <a:rPr lang="en-US" sz="1200" u="none"/>
              <a:t>The word is very important to the meaning of the text</a:t>
            </a:r>
            <a:endParaRPr/>
          </a:p>
          <a:p>
            <a:pPr marL="914400" lvl="1" indent="-279400" algn="l" rtl="0">
              <a:lnSpc>
                <a:spcPct val="100000"/>
              </a:lnSpc>
              <a:spcBef>
                <a:spcPts val="0"/>
              </a:spcBef>
              <a:spcAft>
                <a:spcPts val="0"/>
              </a:spcAft>
              <a:buSzPts val="800"/>
              <a:buChar char="●"/>
            </a:pPr>
            <a:r>
              <a:rPr lang="en-US" sz="1200" u="none"/>
              <a:t>The word is a word that I know my child is run into again </a:t>
            </a:r>
            <a:endParaRPr/>
          </a:p>
          <a:p>
            <a:pPr marL="457200" lvl="0" indent="-279400" algn="l" rtl="0">
              <a:lnSpc>
                <a:spcPct val="100000"/>
              </a:lnSpc>
              <a:spcBef>
                <a:spcPts val="0"/>
              </a:spcBef>
              <a:spcAft>
                <a:spcPts val="0"/>
              </a:spcAft>
              <a:buSzPts val="800"/>
              <a:buChar char="●"/>
            </a:pPr>
            <a:r>
              <a:rPr lang="en-US" sz="1200" b="1" u="none"/>
              <a:t>Explain some </a:t>
            </a:r>
            <a:r>
              <a:rPr lang="en-US" b="1"/>
              <a:t>troubleshooting</a:t>
            </a:r>
            <a:r>
              <a:rPr lang="en-US" sz="1200" b="1" u="none"/>
              <a:t> techniques</a:t>
            </a:r>
            <a:endParaRPr/>
          </a:p>
          <a:p>
            <a:pPr marL="914400" lvl="1" indent="-279400" algn="l" rtl="0">
              <a:lnSpc>
                <a:spcPct val="100000"/>
              </a:lnSpc>
              <a:spcBef>
                <a:spcPts val="0"/>
              </a:spcBef>
              <a:spcAft>
                <a:spcPts val="0"/>
              </a:spcAft>
              <a:buSzPts val="800"/>
              <a:buChar char="●"/>
            </a:pPr>
            <a:r>
              <a:rPr lang="en-US" sz="1200" u="none"/>
              <a:t>Write down the words  as you read so that you can remember them </a:t>
            </a:r>
            <a:endParaRPr/>
          </a:p>
          <a:p>
            <a:pPr marL="914400" lvl="1" indent="-279400" algn="l" rtl="0">
              <a:lnSpc>
                <a:spcPct val="100000"/>
              </a:lnSpc>
              <a:spcBef>
                <a:spcPts val="0"/>
              </a:spcBef>
              <a:spcAft>
                <a:spcPts val="0"/>
              </a:spcAft>
              <a:buSzPts val="800"/>
              <a:buChar char="●"/>
            </a:pPr>
            <a:r>
              <a:rPr lang="en-US" sz="1200" u="none"/>
              <a:t>Or underline words in the text as you go along</a:t>
            </a:r>
            <a:endParaRPr/>
          </a:p>
          <a:p>
            <a:pPr marL="914400" lvl="1" indent="-279400" algn="l" rtl="0">
              <a:lnSpc>
                <a:spcPct val="100000"/>
              </a:lnSpc>
              <a:spcBef>
                <a:spcPts val="0"/>
              </a:spcBef>
              <a:spcAft>
                <a:spcPts val="0"/>
              </a:spcAft>
              <a:buSzPts val="800"/>
              <a:buChar char="●"/>
            </a:pPr>
            <a:r>
              <a:rPr lang="en-US" sz="1200" u="none"/>
              <a:t>Use bolded words (in non-fiction texts)</a:t>
            </a:r>
            <a:endParaRPr/>
          </a:p>
          <a:p>
            <a:pPr marL="457200" lvl="0" indent="-279400" algn="l" rtl="0">
              <a:lnSpc>
                <a:spcPct val="100000"/>
              </a:lnSpc>
              <a:spcBef>
                <a:spcPts val="0"/>
              </a:spcBef>
              <a:spcAft>
                <a:spcPts val="0"/>
              </a:spcAft>
              <a:buSzPts val="800"/>
              <a:buChar char="●"/>
            </a:pPr>
            <a:r>
              <a:rPr lang="en-US" sz="1200" b="1" u="none"/>
              <a:t>Model how to give hints for a word </a:t>
            </a:r>
            <a:r>
              <a:rPr lang="en-US" sz="1200" u="none"/>
              <a:t>using the slide.</a:t>
            </a:r>
            <a:endParaRPr/>
          </a:p>
          <a:p>
            <a:pPr marL="914400" lvl="1" indent="-279400" algn="l" rtl="0">
              <a:lnSpc>
                <a:spcPct val="100000"/>
              </a:lnSpc>
              <a:spcBef>
                <a:spcPts val="0"/>
              </a:spcBef>
              <a:spcAft>
                <a:spcPts val="0"/>
              </a:spcAft>
              <a:buSzPts val="800"/>
              <a:buChar char="●"/>
            </a:pPr>
            <a:r>
              <a:rPr lang="en-US" sz="1200" u="none"/>
              <a:t>Consider inviting a family volunteer to name some hints for the second word</a:t>
            </a:r>
            <a:endParaRPr/>
          </a:p>
          <a:p>
            <a:pPr marL="914400" lvl="1" indent="-279400" algn="l" rtl="0">
              <a:lnSpc>
                <a:spcPct val="100000"/>
              </a:lnSpc>
              <a:spcBef>
                <a:spcPts val="0"/>
              </a:spcBef>
              <a:spcAft>
                <a:spcPts val="0"/>
              </a:spcAft>
              <a:buSzPts val="800"/>
              <a:buChar char="●"/>
            </a:pPr>
            <a:r>
              <a:rPr lang="en-US" sz="1200" u="none"/>
              <a:t>Consider writing some words on a whiteboard and model two or three more times.</a:t>
            </a:r>
            <a:endParaRPr/>
          </a:p>
          <a:p>
            <a:pPr marL="457200" lvl="0" indent="-279400" algn="l" rtl="0">
              <a:lnSpc>
                <a:spcPct val="100000"/>
              </a:lnSpc>
              <a:spcBef>
                <a:spcPts val="0"/>
              </a:spcBef>
              <a:spcAft>
                <a:spcPts val="0"/>
              </a:spcAft>
              <a:buClr>
                <a:schemeClr val="dk1"/>
              </a:buClr>
              <a:buSzPts val="800"/>
              <a:buChar char="●"/>
            </a:pPr>
            <a:r>
              <a:rPr lang="en-US" sz="1200" i="0" u="none" strike="noStrike" cap="none">
                <a:solidFill>
                  <a:schemeClr val="dk1"/>
                </a:solidFill>
              </a:rPr>
              <a:t>►</a:t>
            </a:r>
            <a:r>
              <a:rPr lang="en-US" sz="1200" i="1" u="none" strike="noStrike" cap="none">
                <a:solidFill>
                  <a:schemeClr val="dk1"/>
                </a:solidFill>
              </a:rPr>
              <a:t>For </a:t>
            </a:r>
            <a:r>
              <a:rPr lang="en-US" i="1"/>
              <a:t>Multilingual</a:t>
            </a:r>
            <a:r>
              <a:rPr lang="en-US" sz="1200" i="1" u="none" strike="noStrike" cap="none">
                <a:solidFill>
                  <a:schemeClr val="dk1"/>
                </a:solidFill>
              </a:rPr>
              <a:t> families more specifically: </a:t>
            </a:r>
            <a:r>
              <a:rPr lang="en-US" sz="1200" i="0" u="none" strike="noStrike" cap="none">
                <a:solidFill>
                  <a:schemeClr val="dk1"/>
                </a:solidFill>
              </a:rPr>
              <a:t>Remind families they don’t have to be the word expert but they can be the “looking up words” model for their children. </a:t>
            </a:r>
            <a:endParaRPr/>
          </a:p>
          <a:p>
            <a:pPr marL="914400" lvl="1" indent="-279400" algn="l" rtl="0">
              <a:lnSpc>
                <a:spcPct val="100000"/>
              </a:lnSpc>
              <a:spcBef>
                <a:spcPts val="0"/>
              </a:spcBef>
              <a:spcAft>
                <a:spcPts val="0"/>
              </a:spcAft>
              <a:buClr>
                <a:schemeClr val="dk1"/>
              </a:buClr>
              <a:buSzPts val="800"/>
              <a:buChar char="●"/>
            </a:pPr>
            <a:r>
              <a:rPr lang="en-US" sz="1200" i="0" u="none" strike="noStrike" cap="none">
                <a:solidFill>
                  <a:schemeClr val="dk1"/>
                </a:solidFill>
              </a:rPr>
              <a:t>If possible, reading with a translating app or dictionary handy will be helpful for them as the coach.​ </a:t>
            </a:r>
            <a:endParaRPr/>
          </a:p>
          <a:p>
            <a:pPr marL="914400" lvl="1" indent="-279400" algn="l" rtl="0">
              <a:lnSpc>
                <a:spcPct val="100000"/>
              </a:lnSpc>
              <a:spcBef>
                <a:spcPts val="0"/>
              </a:spcBef>
              <a:spcAft>
                <a:spcPts val="0"/>
              </a:spcAft>
              <a:buClr>
                <a:schemeClr val="dk1"/>
              </a:buClr>
              <a:buSzPts val="800"/>
              <a:buChar char="●"/>
            </a:pPr>
            <a:r>
              <a:rPr lang="en-US" sz="1200" i="0" u="none" strike="noStrike" cap="none">
                <a:solidFill>
                  <a:schemeClr val="dk1"/>
                </a:solidFill>
              </a:rPr>
              <a:t>Also, collecting words into a family dictionary is a great way to revisit words they want to remember.</a:t>
            </a:r>
            <a:endParaRPr/>
          </a:p>
          <a:p>
            <a:pPr marL="457200" lvl="0" indent="-228600" algn="l" rtl="0">
              <a:lnSpc>
                <a:spcPct val="100000"/>
              </a:lnSpc>
              <a:spcBef>
                <a:spcPts val="0"/>
              </a:spcBef>
              <a:spcAft>
                <a:spcPts val="0"/>
              </a:spcAft>
              <a:buSzPts val="1400"/>
              <a:buFont typeface="Arial"/>
              <a:buNone/>
            </a:pPr>
            <a:endParaRPr sz="1200" b="1" u="sng"/>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sz="1200"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is kinda like a game. You’re going to choose a word and then give your child hints so they can find it on the page. </a:t>
            </a:r>
            <a:endParaRPr/>
          </a:p>
          <a:p>
            <a:pPr marL="0" marR="0" lvl="0" indent="0" algn="l" rtl="0">
              <a:lnSpc>
                <a:spcPct val="100000"/>
              </a:lnSpc>
              <a:spcBef>
                <a:spcPts val="0"/>
              </a:spcBef>
              <a:spcAft>
                <a:spcPts val="0"/>
              </a:spcAft>
              <a:buClr>
                <a:schemeClr val="dk1"/>
              </a:buClr>
              <a:buSzPts val="1200"/>
              <a:buFont typeface="Arial"/>
              <a:buNone/>
            </a:pPr>
            <a:r>
              <a:rPr lang="en-US" sz="1200" i="1"/>
              <a:t>Let’s pretend I want to go back to the word “puzzled.” When you give hints you want to give “meaning” hints like “I’m thinking of a word that means “confused.” Can you find it?” and also “letter/sound” hints like the other two examples here. Can someone read them for me?</a:t>
            </a:r>
            <a:endParaRPr sz="1400" i="1" u="none" strike="noStrike" cap="none">
              <a:solidFill>
                <a:srgbClr val="000000"/>
              </a:solidFill>
            </a:endParaRPr>
          </a:p>
          <a:p>
            <a:pPr marL="0" lvl="0" indent="0" algn="l" rtl="0">
              <a:lnSpc>
                <a:spcPct val="100000"/>
              </a:lnSpc>
              <a:spcBef>
                <a:spcPts val="0"/>
              </a:spcBef>
              <a:spcAft>
                <a:spcPts val="0"/>
              </a:spcAft>
              <a:buSzPts val="1400"/>
              <a:buFont typeface="Arial"/>
              <a:buNone/>
            </a:pPr>
            <a:endParaRPr i="1"/>
          </a:p>
          <a:p>
            <a:pPr marL="0" lvl="0" indent="0" algn="l" rtl="0">
              <a:lnSpc>
                <a:spcPct val="100000"/>
              </a:lnSpc>
              <a:spcBef>
                <a:spcPts val="0"/>
              </a:spcBef>
              <a:spcAft>
                <a:spcPts val="0"/>
              </a:spcAft>
              <a:buSzPts val="1400"/>
              <a:buFont typeface="Arial"/>
              <a:buNone/>
            </a:pPr>
            <a:r>
              <a:rPr lang="en-US" sz="1200" i="1"/>
              <a:t>So how do you decide what words to go back to in a text? </a:t>
            </a:r>
            <a:r>
              <a:rPr lang="en-US" sz="1200" i="0"/>
              <a:t>[</a:t>
            </a:r>
            <a:r>
              <a:rPr lang="en-US"/>
              <a:t>Elicit </a:t>
            </a:r>
            <a:r>
              <a:rPr lang="en-US" sz="1200" i="0"/>
              <a:t>response and lead discussion].</a:t>
            </a:r>
            <a:endParaRPr/>
          </a:p>
          <a:p>
            <a:pPr marL="0" marR="0" lvl="0" indent="0" algn="l" rtl="0">
              <a:lnSpc>
                <a:spcPct val="100000"/>
              </a:lnSpc>
              <a:spcBef>
                <a:spcPts val="0"/>
              </a:spcBef>
              <a:spcAft>
                <a:spcPts val="0"/>
              </a:spcAft>
              <a:buClr>
                <a:schemeClr val="dk1"/>
              </a:buClr>
              <a:buSzPts val="1200"/>
              <a:buFont typeface="Arial"/>
              <a:buNone/>
            </a:pPr>
            <a:r>
              <a:rPr lang="en-US" sz="1200" i="1"/>
              <a:t>Depending on the length of the text, it might be hard to find the words you want to talk about. One hint is to mark the words in the text or write them down as the child is reading. That way you can easily find them again.</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El consejo de hoy es como un juego. Va a escoger una palabra y luego le va a dar pistas a su hijo para que la encuentre en la página. </a:t>
            </a:r>
            <a:endParaRPr i="1"/>
          </a:p>
          <a:p>
            <a:pPr marL="0" lvl="0" indent="0" algn="l" rtl="0">
              <a:lnSpc>
                <a:spcPct val="100000"/>
              </a:lnSpc>
              <a:spcBef>
                <a:spcPts val="0"/>
              </a:spcBef>
              <a:spcAft>
                <a:spcPts val="0"/>
              </a:spcAft>
              <a:buSzPts val="1200"/>
              <a:buNone/>
            </a:pPr>
            <a:r>
              <a:rPr lang="en-US" i="1"/>
              <a:t>Vamos a fingir que yo quiero regresar a la palabra “puzzled.” Las pistas se deben de tratar del significado como “Estoy pensando en una palabra que significa “confundida.” ¿La puedes encontrar?” - también se pueden tratar de pistas sobre las letras/los sonidos, como los otros ejemplos aquí. ¿Alguien quisiera leerlos para mi?</a:t>
            </a:r>
            <a:endParaRPr i="1"/>
          </a:p>
          <a:p>
            <a:pPr marL="0" lvl="0" indent="0" algn="l" rtl="0">
              <a:lnSpc>
                <a:spcPct val="100000"/>
              </a:lnSpc>
              <a:spcBef>
                <a:spcPts val="0"/>
              </a:spcBef>
              <a:spcAft>
                <a:spcPts val="0"/>
              </a:spcAft>
              <a:buSzPts val="1200"/>
              <a:buNone/>
            </a:pPr>
            <a:endParaRPr i="1"/>
          </a:p>
          <a:p>
            <a:pPr marL="0" lvl="0" indent="0" algn="l" rtl="0">
              <a:lnSpc>
                <a:spcPct val="100000"/>
              </a:lnSpc>
              <a:spcBef>
                <a:spcPts val="0"/>
              </a:spcBef>
              <a:spcAft>
                <a:spcPts val="0"/>
              </a:spcAft>
              <a:buSzPts val="1200"/>
              <a:buNone/>
            </a:pPr>
            <a:r>
              <a:rPr lang="en-US" i="1"/>
              <a:t>¿Entonces cómo se decide a cuáles palabras se debe de regresar a visitar en un texto? </a:t>
            </a:r>
            <a:r>
              <a:rPr lang="en-US"/>
              <a:t>[Elicit response and lead discussion].</a:t>
            </a:r>
            <a:endParaRPr/>
          </a:p>
          <a:p>
            <a:pPr marL="0" lvl="0" indent="0" algn="l" rtl="0">
              <a:lnSpc>
                <a:spcPct val="100000"/>
              </a:lnSpc>
              <a:spcBef>
                <a:spcPts val="0"/>
              </a:spcBef>
              <a:spcAft>
                <a:spcPts val="0"/>
              </a:spcAft>
              <a:buSzPts val="1200"/>
              <a:buNone/>
            </a:pPr>
            <a:r>
              <a:rPr lang="en-US" i="1"/>
              <a:t>Cuando un texto es muy largo, encontrar las palabras de que quieres hablar puede ser difícil. Una pista es marcar las palabras en el texto o escribirlas en un papel mientras el niño está leyendo. De esa manera, las puede encontrar nuevamente fácilmente. </a:t>
            </a:r>
            <a:endParaRPr i="1"/>
          </a:p>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9: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8" name="Google Shape;1508;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b="1"/>
          </a:p>
          <a:p>
            <a:pPr marL="457200" lvl="0" indent="-317500" algn="l" rtl="0">
              <a:lnSpc>
                <a:spcPct val="100000"/>
              </a:lnSpc>
              <a:spcBef>
                <a:spcPts val="0"/>
              </a:spcBef>
              <a:spcAft>
                <a:spcPts val="0"/>
              </a:spcAft>
              <a:buSzPts val="1400"/>
              <a:buChar char="•"/>
            </a:pPr>
            <a:r>
              <a:rPr lang="en-US" b="1"/>
              <a:t>Invite adults to practice</a:t>
            </a:r>
            <a:r>
              <a:rPr lang="en-US"/>
              <a:t> giving hints to their child with the words on the slide</a:t>
            </a:r>
            <a:endParaRPr/>
          </a:p>
          <a:p>
            <a:pPr marL="914400" lvl="1" indent="-304800" algn="l" rtl="0">
              <a:lnSpc>
                <a:spcPct val="100000"/>
              </a:lnSpc>
              <a:spcBef>
                <a:spcPts val="0"/>
              </a:spcBef>
              <a:spcAft>
                <a:spcPts val="0"/>
              </a:spcAft>
              <a:buClr>
                <a:schemeClr val="dk1"/>
              </a:buClr>
              <a:buSzPts val="1200"/>
              <a:buChar char="•"/>
            </a:pPr>
            <a:r>
              <a:rPr lang="en-US" sz="1200" i="0" u="none" strike="noStrike" cap="none">
                <a:solidFill>
                  <a:schemeClr val="dk1"/>
                </a:solidFill>
              </a:rPr>
              <a:t>►</a:t>
            </a:r>
            <a:r>
              <a:rPr lang="en-US" sz="1200" i="1" u="none" strike="noStrike" cap="none">
                <a:solidFill>
                  <a:schemeClr val="dk1"/>
                </a:solidFill>
              </a:rPr>
              <a:t>For </a:t>
            </a:r>
            <a:r>
              <a:rPr lang="en-US" i="1"/>
              <a:t>Multilingual</a:t>
            </a:r>
            <a:r>
              <a:rPr lang="en-US" sz="1200" i="1" u="none" strike="noStrike" cap="none">
                <a:solidFill>
                  <a:schemeClr val="dk1"/>
                </a:solidFill>
              </a:rPr>
              <a:t> families more specifically: </a:t>
            </a:r>
            <a:endParaRPr/>
          </a:p>
          <a:p>
            <a:pPr marL="1371600" lvl="2" indent="-317500" algn="l" rtl="0">
              <a:lnSpc>
                <a:spcPct val="100000"/>
              </a:lnSpc>
              <a:spcBef>
                <a:spcPts val="0"/>
              </a:spcBef>
              <a:spcAft>
                <a:spcPts val="0"/>
              </a:spcAft>
              <a:buSzPts val="1400"/>
              <a:buChar char="•"/>
            </a:pPr>
            <a:r>
              <a:rPr lang="en-US"/>
              <a:t>Be sensitive to the fact that some Multilingual may not know the definition of these words. If you believe it helpful, quickly go over their pronunciation and definition. Encourage them to repeat this practice with their children. </a:t>
            </a:r>
            <a:endParaRPr/>
          </a:p>
          <a:p>
            <a:pPr marL="1371600" lvl="2" indent="-304800" algn="l" rtl="0">
              <a:lnSpc>
                <a:spcPct val="100000"/>
              </a:lnSpc>
              <a:spcBef>
                <a:spcPts val="0"/>
              </a:spcBef>
              <a:spcAft>
                <a:spcPts val="0"/>
              </a:spcAft>
              <a:buClr>
                <a:schemeClr val="dk1"/>
              </a:buClr>
              <a:buSzPts val="1200"/>
              <a:buChar char="•"/>
            </a:pPr>
            <a:r>
              <a:rPr lang="en-US" sz="1200" i="0" u="none" strike="noStrike" cap="none">
                <a:solidFill>
                  <a:schemeClr val="dk1"/>
                </a:solidFill>
              </a:rPr>
              <a:t>If possible, reading with a translating app or dictionary handy will be helpful for them as the coach.​ </a:t>
            </a:r>
            <a:endParaRPr/>
          </a:p>
          <a:p>
            <a:pPr marL="1371600" lvl="2" indent="-304800" algn="l" rtl="0">
              <a:lnSpc>
                <a:spcPct val="100000"/>
              </a:lnSpc>
              <a:spcBef>
                <a:spcPts val="0"/>
              </a:spcBef>
              <a:spcAft>
                <a:spcPts val="0"/>
              </a:spcAft>
              <a:buClr>
                <a:schemeClr val="dk1"/>
              </a:buClr>
              <a:buSzPts val="1200"/>
              <a:buChar char="•"/>
            </a:pPr>
            <a:r>
              <a:rPr lang="en-US" sz="1200" i="0" u="none" strike="noStrike" cap="none">
                <a:solidFill>
                  <a:schemeClr val="dk1"/>
                </a:solidFill>
              </a:rPr>
              <a:t>Also, collecting words into a family dictionary is a great way to revisit words they want to remember.</a:t>
            </a:r>
            <a:endParaRPr/>
          </a:p>
          <a:p>
            <a:pPr marL="914400" lvl="1" indent="-317500" algn="l" rtl="0">
              <a:lnSpc>
                <a:spcPct val="100000"/>
              </a:lnSpc>
              <a:spcBef>
                <a:spcPts val="0"/>
              </a:spcBef>
              <a:spcAft>
                <a:spcPts val="0"/>
              </a:spcAft>
              <a:buSzPts val="1400"/>
              <a:buChar char="•"/>
            </a:pPr>
            <a:r>
              <a:rPr lang="en-US"/>
              <a:t>Invite adults to share out the hints they gave whole class, in small groups, with a partner. </a:t>
            </a:r>
            <a:endParaRPr/>
          </a:p>
          <a:p>
            <a:pPr marL="457200" lvl="0" indent="-317500" algn="l" rtl="0">
              <a:lnSpc>
                <a:spcPct val="100000"/>
              </a:lnSpc>
              <a:spcBef>
                <a:spcPts val="0"/>
              </a:spcBef>
              <a:spcAft>
                <a:spcPts val="0"/>
              </a:spcAft>
              <a:buSzPts val="1400"/>
              <a:buChar char="•"/>
            </a:pPr>
            <a:r>
              <a:rPr lang="en-US" b="1"/>
              <a:t>Discuss the last hint “where the letters don’t match the sounds” </a:t>
            </a:r>
            <a:r>
              <a:rPr lang="en-US"/>
              <a:t>and high frequency or phonetically irregular words.</a:t>
            </a:r>
            <a:endParaRPr/>
          </a:p>
          <a:p>
            <a:pPr marL="0" marR="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28139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697"/>
        <p:cNvGrpSpPr/>
        <p:nvPr/>
      </p:nvGrpSpPr>
      <p:grpSpPr>
        <a:xfrm>
          <a:off x="0" y="0"/>
          <a:ext cx="0" cy="0"/>
          <a:chOff x="0" y="0"/>
          <a:chExt cx="0" cy="0"/>
        </a:xfrm>
      </p:grpSpPr>
      <p:sp>
        <p:nvSpPr>
          <p:cNvPr id="698" name="Google Shape;698;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a:endParaRPr/>
          </a:p>
        </p:txBody>
      </p:sp>
      <p:sp>
        <p:nvSpPr>
          <p:cNvPr id="699" name="Google Shape;699;p63"/>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3"/>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3"/>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702" name="Google Shape;702;p6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3" name="Google Shape;703;p6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04" name="Google Shape;704;p6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5" name="Google Shape;705;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6" name="Google Shape;706;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7" name="Google Shape;707;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8" name="Google Shape;708;p63"/>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09" name="Google Shape;709;p63"/>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Calibri"/>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3"/>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Calibri"/>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63"/>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2 reading tip more options 1">
  <p:cSld name="2_2 reading tip more options">
    <p:spTree>
      <p:nvGrpSpPr>
        <p:cNvPr id="1" name="Shape 712"/>
        <p:cNvGrpSpPr/>
        <p:nvPr/>
      </p:nvGrpSpPr>
      <p:grpSpPr>
        <a:xfrm>
          <a:off x="0" y="0"/>
          <a:ext cx="0" cy="0"/>
          <a:chOff x="0" y="0"/>
          <a:chExt cx="0" cy="0"/>
        </a:xfrm>
      </p:grpSpPr>
      <p:sp>
        <p:nvSpPr>
          <p:cNvPr id="713" name="Google Shape;713;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64"/>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4"/>
          <p:cNvSpPr txBox="1">
            <a:spLocks noGrp="1"/>
          </p:cNvSpPr>
          <p:nvPr>
            <p:ph type="body" idx="2"/>
          </p:nvPr>
        </p:nvSpPr>
        <p:spPr>
          <a:xfrm>
            <a:off x="248442" y="4655365"/>
            <a:ext cx="3040200" cy="200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4"/>
          <p:cNvSpPr txBox="1">
            <a:spLocks noGrp="1"/>
          </p:cNvSpPr>
          <p:nvPr>
            <p:ph type="body" idx="3"/>
          </p:nvPr>
        </p:nvSpPr>
        <p:spPr>
          <a:xfrm>
            <a:off x="3882476" y="2689783"/>
            <a:ext cx="8095800" cy="345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17" name="Google Shape;717;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8" name="Google Shape;718;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9" name="Google Shape;719;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0" name="Google Shape;720;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21" name="Google Shape;721;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2" name="Google Shape;722;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3" name="Google Shape;723;p6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24" name="Google Shape;724;p64"/>
          <p:cNvSpPr txBox="1">
            <a:spLocks noGrp="1"/>
          </p:cNvSpPr>
          <p:nvPr>
            <p:ph type="body" idx="4"/>
          </p:nvPr>
        </p:nvSpPr>
        <p:spPr>
          <a:xfrm>
            <a:off x="8010037" y="1577339"/>
            <a:ext cx="1887000" cy="11124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5" name="Google Shape;725;p64"/>
          <p:cNvSpPr txBox="1">
            <a:spLocks noGrp="1"/>
          </p:cNvSpPr>
          <p:nvPr>
            <p:ph type="body" idx="5"/>
          </p:nvPr>
        </p:nvSpPr>
        <p:spPr>
          <a:xfrm>
            <a:off x="5928956" y="1580272"/>
            <a:ext cx="1887000" cy="11124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6" name="Google Shape;726;p64"/>
          <p:cNvSpPr txBox="1">
            <a:spLocks noGrp="1"/>
          </p:cNvSpPr>
          <p:nvPr>
            <p:ph type="body" idx="6"/>
          </p:nvPr>
        </p:nvSpPr>
        <p:spPr>
          <a:xfrm>
            <a:off x="3847875" y="1579770"/>
            <a:ext cx="1887000" cy="11124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Calibri"/>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7"/>
          </p:nvPr>
        </p:nvSpPr>
        <p:spPr>
          <a:xfrm>
            <a:off x="10091118" y="1577339"/>
            <a:ext cx="1887000" cy="11124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28" name="Google Shape;728;p64" descr="A picture containing person, indoor, table&#10;&#10;Description generated with very high confidence"/>
          <p:cNvPicPr preferRelativeResize="0"/>
          <p:nvPr/>
        </p:nvPicPr>
        <p:blipFill rotWithShape="1">
          <a:blip r:embed="rId6">
            <a:alphaModFix/>
          </a:blip>
          <a:srcRect/>
          <a:stretch/>
        </p:blipFill>
        <p:spPr>
          <a:xfrm>
            <a:off x="753268" y="1715004"/>
            <a:ext cx="1887147" cy="2830718"/>
          </a:xfrm>
          <a:prstGeom prst="rect">
            <a:avLst/>
          </a:prstGeom>
          <a:noFill/>
          <a:ln w="12700" cap="sq" cmpd="sng">
            <a:solidFill>
              <a:srgbClr val="666666"/>
            </a:solidFill>
            <a:prstDash val="solid"/>
            <a:miter lim="800000"/>
            <a:headEnd type="none" w="sm" len="sm"/>
            <a:tailEnd type="none" w="sm" len="sm"/>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_1">
    <p:spTree>
      <p:nvGrpSpPr>
        <p:cNvPr id="1" name="Shape 729"/>
        <p:cNvGrpSpPr/>
        <p:nvPr/>
      </p:nvGrpSpPr>
      <p:grpSpPr>
        <a:xfrm>
          <a:off x="0" y="0"/>
          <a:ext cx="0" cy="0"/>
          <a:chOff x="0" y="0"/>
          <a:chExt cx="0" cy="0"/>
        </a:xfrm>
      </p:grpSpPr>
      <p:sp>
        <p:nvSpPr>
          <p:cNvPr id="730" name="Google Shape;730;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1" name="Google Shape;731;p65"/>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32" name="Google Shape;732;p65"/>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65"/>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734" name="Google Shape;734;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5" name="Google Shape;735;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6" name="Google Shape;736;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7" name="Google Shape;737;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8" name="Google Shape;738;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9" name="Google Shape;739;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0" name="Google Shape;740;p65"/>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41" name="Google Shape;741;p65"/>
          <p:cNvSpPr txBox="1">
            <a:spLocks noGrp="1"/>
          </p:cNvSpPr>
          <p:nvPr>
            <p:ph type="body" idx="4"/>
          </p:nvPr>
        </p:nvSpPr>
        <p:spPr>
          <a:xfrm rot="-2153599">
            <a:off x="3970697" y="2255624"/>
            <a:ext cx="3129575"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2" name="Google Shape;742;p65"/>
          <p:cNvSpPr/>
          <p:nvPr/>
        </p:nvSpPr>
        <p:spPr>
          <a:xfrm rot="949913">
            <a:off x="8197946" y="1549935"/>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3" name="Google Shape;743;p65"/>
          <p:cNvSpPr txBox="1">
            <a:spLocks noGrp="1"/>
          </p:cNvSpPr>
          <p:nvPr>
            <p:ph type="body" idx="5"/>
          </p:nvPr>
        </p:nvSpPr>
        <p:spPr>
          <a:xfrm rot="860453">
            <a:off x="8789270" y="1869148"/>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pic>
        <p:nvPicPr>
          <p:cNvPr id="744" name="Google Shape;744;p65" descr="2016 FirstPhilly Workshop.JPG"/>
          <p:cNvPicPr preferRelativeResize="0"/>
          <p:nvPr/>
        </p:nvPicPr>
        <p:blipFill rotWithShape="1">
          <a:blip r:embed="rId6">
            <a:alphaModFix amt="98000"/>
          </a:blip>
          <a:srcRect l="4789" t="606" b="-7"/>
          <a:stretch/>
        </p:blipFill>
        <p:spPr>
          <a:xfrm>
            <a:off x="6096000" y="3616575"/>
            <a:ext cx="3680278" cy="2608545"/>
          </a:xfrm>
          <a:prstGeom prst="rect">
            <a:avLst/>
          </a:prstGeom>
          <a:noFill/>
          <a:ln w="19050" cap="flat" cmpd="sng">
            <a:solidFill>
              <a:srgbClr val="666666"/>
            </a:solidFill>
            <a:prstDash val="solid"/>
            <a:round/>
            <a:headEnd type="none" w="sm" len="sm"/>
            <a:tailEnd type="none" w="sm" len="sm"/>
          </a:ln>
        </p:spPr>
      </p:pic>
      <p:sp>
        <p:nvSpPr>
          <p:cNvPr id="745" name="Google Shape;745;p65"/>
          <p:cNvSpPr/>
          <p:nvPr/>
        </p:nvSpPr>
        <p:spPr>
          <a:xfrm rot="-2036293" flipH="1">
            <a:off x="3470303" y="1928608"/>
            <a:ext cx="4130586" cy="23819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65"/>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2">
  <p:cSld name="2 Reading tip with pic and conversation bubbles_2">
    <p:spTree>
      <p:nvGrpSpPr>
        <p:cNvPr id="1" name="Shape 747"/>
        <p:cNvGrpSpPr/>
        <p:nvPr/>
      </p:nvGrpSpPr>
      <p:grpSpPr>
        <a:xfrm>
          <a:off x="0" y="0"/>
          <a:ext cx="0" cy="0"/>
          <a:chOff x="0" y="0"/>
          <a:chExt cx="0" cy="0"/>
        </a:xfrm>
      </p:grpSpPr>
      <p:sp>
        <p:nvSpPr>
          <p:cNvPr id="748" name="Google Shape;748;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p66"/>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0" name="Google Shape;750;p66"/>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6"/>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752" name="Google Shape;752;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3" name="Google Shape;753;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54" name="Google Shape;754;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5" name="Google Shape;755;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6" name="Google Shape;756;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7" name="Google Shape;757;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8" name="Google Shape;758;p6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59" name="Google Shape;759;p66"/>
          <p:cNvSpPr txBox="1">
            <a:spLocks noGrp="1"/>
          </p:cNvSpPr>
          <p:nvPr>
            <p:ph type="body" idx="4"/>
          </p:nvPr>
        </p:nvSpPr>
        <p:spPr>
          <a:xfrm rot="-2153599">
            <a:off x="3970697" y="2255624"/>
            <a:ext cx="3129575"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0" name="Google Shape;760;p66"/>
          <p:cNvSpPr/>
          <p:nvPr/>
        </p:nvSpPr>
        <p:spPr>
          <a:xfrm rot="949913">
            <a:off x="8197946" y="1549935"/>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1" name="Google Shape;761;p66"/>
          <p:cNvSpPr txBox="1">
            <a:spLocks noGrp="1"/>
          </p:cNvSpPr>
          <p:nvPr>
            <p:ph type="body" idx="5"/>
          </p:nvPr>
        </p:nvSpPr>
        <p:spPr>
          <a:xfrm rot="860453">
            <a:off x="8789270" y="1869148"/>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pic>
        <p:nvPicPr>
          <p:cNvPr id="762" name="Google Shape;762;p66" descr="2016 FirstPhilly Workshop.JPG"/>
          <p:cNvPicPr preferRelativeResize="0"/>
          <p:nvPr/>
        </p:nvPicPr>
        <p:blipFill rotWithShape="1">
          <a:blip r:embed="rId6">
            <a:alphaModFix amt="98000"/>
          </a:blip>
          <a:srcRect l="4789" t="606" b="-7"/>
          <a:stretch/>
        </p:blipFill>
        <p:spPr>
          <a:xfrm>
            <a:off x="6096000" y="3616575"/>
            <a:ext cx="3680278" cy="2608545"/>
          </a:xfrm>
          <a:prstGeom prst="rect">
            <a:avLst/>
          </a:prstGeom>
          <a:noFill/>
          <a:ln w="19050" cap="flat" cmpd="sng">
            <a:solidFill>
              <a:srgbClr val="666666"/>
            </a:solidFill>
            <a:prstDash val="solid"/>
            <a:round/>
            <a:headEnd type="none" w="sm" len="sm"/>
            <a:tailEnd type="none" w="sm" len="sm"/>
          </a:ln>
        </p:spPr>
      </p:pic>
      <p:sp>
        <p:nvSpPr>
          <p:cNvPr id="763" name="Google Shape;763;p66"/>
          <p:cNvSpPr/>
          <p:nvPr/>
        </p:nvSpPr>
        <p:spPr>
          <a:xfrm rot="-2036293" flipH="1">
            <a:off x="3470303" y="1928608"/>
            <a:ext cx="4130586" cy="23819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4" name="Google Shape;764;p66"/>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65"/>
        <p:cNvGrpSpPr/>
        <p:nvPr/>
      </p:nvGrpSpPr>
      <p:grpSpPr>
        <a:xfrm>
          <a:off x="0" y="0"/>
          <a:ext cx="0" cy="0"/>
          <a:chOff x="0" y="0"/>
          <a:chExt cx="0" cy="0"/>
        </a:xfrm>
      </p:grpSpPr>
      <p:sp>
        <p:nvSpPr>
          <p:cNvPr id="766" name="Google Shape;766;p6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p67"/>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7"/>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9" name="Google Shape;769;p6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0" name="Google Shape;770;p6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1" name="Google Shape;771;p6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2" name="Google Shape;772;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3" name="Google Shape;773;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4" name="Google Shape;774;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5" name="Google Shape;775;p67"/>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76" name="Google Shape;776;p6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77" name="Google Shape;777;p67"/>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8" name="Google Shape;778;p67"/>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67"/>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67"/>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67"/>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82"/>
        <p:cNvGrpSpPr/>
        <p:nvPr/>
      </p:nvGrpSpPr>
      <p:grpSpPr>
        <a:xfrm>
          <a:off x="0" y="0"/>
          <a:ext cx="0" cy="0"/>
          <a:chOff x="0" y="0"/>
          <a:chExt cx="0" cy="0"/>
        </a:xfrm>
      </p:grpSpPr>
      <p:sp>
        <p:nvSpPr>
          <p:cNvPr id="783" name="Google Shape;783;p6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68"/>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68"/>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68"/>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7" name="Google Shape;787;p6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8" name="Google Shape;788;p6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89" name="Google Shape;789;p6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0" name="Google Shape;790;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1" name="Google Shape;791;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2" name="Google Shape;792;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3" name="Google Shape;793;p68"/>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94" name="Google Shape;794;p68"/>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68"/>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68"/>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68"/>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98"/>
        <p:cNvGrpSpPr/>
        <p:nvPr/>
      </p:nvGrpSpPr>
      <p:grpSpPr>
        <a:xfrm>
          <a:off x="0" y="0"/>
          <a:ext cx="0" cy="0"/>
          <a:chOff x="0" y="0"/>
          <a:chExt cx="0" cy="0"/>
        </a:xfrm>
      </p:grpSpPr>
      <p:sp>
        <p:nvSpPr>
          <p:cNvPr id="799" name="Google Shape;799;p69"/>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0" name="Google Shape;800;p6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1" name="Google Shape;801;p6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02" name="Google Shape;802;p6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03" name="Google Shape;803;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04" name="Google Shape;804;p6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05" name="Google Shape;805;p6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06" name="Google Shape;806;p69"/>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07" name="Google Shape;807;p69"/>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69"/>
          <p:cNvSpPr>
            <a:spLocks noGrp="1"/>
          </p:cNvSpPr>
          <p:nvPr>
            <p:ph type="pic" idx="2"/>
          </p:nvPr>
        </p:nvSpPr>
        <p:spPr>
          <a:xfrm>
            <a:off x="457146" y="524736"/>
            <a:ext cx="2514600" cy="2935224"/>
          </a:xfrm>
          <a:prstGeom prst="rect">
            <a:avLst/>
          </a:prstGeom>
          <a:noFill/>
          <a:ln>
            <a:noFill/>
          </a:ln>
        </p:spPr>
      </p:sp>
      <p:sp>
        <p:nvSpPr>
          <p:cNvPr id="809" name="Google Shape;809;p69"/>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0"/>
        <p:cNvGrpSpPr/>
        <p:nvPr/>
      </p:nvGrpSpPr>
      <p:grpSpPr>
        <a:xfrm>
          <a:off x="0" y="0"/>
          <a:ext cx="0" cy="0"/>
          <a:chOff x="0" y="0"/>
          <a:chExt cx="0" cy="0"/>
        </a:xfrm>
      </p:grpSpPr>
      <p:sp>
        <p:nvSpPr>
          <p:cNvPr id="811" name="Google Shape;811;p7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2" name="Google Shape;812;p70"/>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70"/>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70"/>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70"/>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16" name="Google Shape;816;p7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7" name="Google Shape;817;p7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18" name="Google Shape;818;p7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9" name="Google Shape;819;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20" name="Google Shape;820;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21" name="Google Shape;821;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22" name="Google Shape;822;p7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3"/>
        <p:cNvGrpSpPr/>
        <p:nvPr/>
      </p:nvGrpSpPr>
      <p:grpSpPr>
        <a:xfrm>
          <a:off x="0" y="0"/>
          <a:ext cx="0" cy="0"/>
          <a:chOff x="0" y="0"/>
          <a:chExt cx="0" cy="0"/>
        </a:xfrm>
      </p:grpSpPr>
      <p:sp>
        <p:nvSpPr>
          <p:cNvPr id="824" name="Google Shape;824;p7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5" name="Google Shape;825;p71"/>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26" name="Google Shape;826;p7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7" name="Google Shape;827;p71"/>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8" name="Google Shape;828;p7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9" name="Google Shape;829;p7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30" name="Google Shape;830;p7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31" name="Google Shape;831;p7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32"/>
        <p:cNvGrpSpPr/>
        <p:nvPr/>
      </p:nvGrpSpPr>
      <p:grpSpPr>
        <a:xfrm>
          <a:off x="0" y="0"/>
          <a:ext cx="0" cy="0"/>
          <a:chOff x="0" y="0"/>
          <a:chExt cx="0" cy="0"/>
        </a:xfrm>
      </p:grpSpPr>
      <p:sp>
        <p:nvSpPr>
          <p:cNvPr id="833" name="Google Shape;833;p7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4" name="Google Shape;834;p72"/>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p7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36" name="Google Shape;836;p72"/>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38" name="Google Shape;838;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39" name="Google Shape;839;p7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40" name="Google Shape;840;p72"/>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1"/>
        <p:cNvGrpSpPr/>
        <p:nvPr/>
      </p:nvGrpSpPr>
      <p:grpSpPr>
        <a:xfrm>
          <a:off x="0" y="0"/>
          <a:ext cx="0" cy="0"/>
          <a:chOff x="0" y="0"/>
          <a:chExt cx="0" cy="0"/>
        </a:xfrm>
      </p:grpSpPr>
      <p:sp>
        <p:nvSpPr>
          <p:cNvPr id="842" name="Google Shape;842;p7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43" name="Google Shape;843;p7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44" name="Google Shape;844;p7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45" name="Google Shape;845;p7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6" name="Google Shape;846;p7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47" name="Google Shape;847;p7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48" name="Google Shape;848;p7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49" name="Google Shape;849;p7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50"/>
        <p:cNvGrpSpPr/>
        <p:nvPr/>
      </p:nvGrpSpPr>
      <p:grpSpPr>
        <a:xfrm>
          <a:off x="0" y="0"/>
          <a:ext cx="0" cy="0"/>
          <a:chOff x="0" y="0"/>
          <a:chExt cx="0" cy="0"/>
        </a:xfrm>
      </p:grpSpPr>
      <p:sp>
        <p:nvSpPr>
          <p:cNvPr id="851" name="Google Shape;851;p74"/>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2" name="Google Shape;852;p74"/>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3" name="Google Shape;853;p74"/>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54" name="Google Shape;854;p7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55" name="Google Shape;855;p7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56" name="Google Shape;856;p74"/>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57" name="Google Shape;857;p74"/>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58" name="Google Shape;858;p7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59" name="Google Shape;859;p74"/>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74"/>
          <p:cNvSpPr>
            <a:spLocks noGrp="1"/>
          </p:cNvSpPr>
          <p:nvPr>
            <p:ph type="pic" idx="2"/>
          </p:nvPr>
        </p:nvSpPr>
        <p:spPr>
          <a:xfrm>
            <a:off x="457146" y="524736"/>
            <a:ext cx="2514600" cy="2935224"/>
          </a:xfrm>
          <a:prstGeom prst="rect">
            <a:avLst/>
          </a:prstGeom>
          <a:noFill/>
          <a:ln>
            <a:noFill/>
          </a:ln>
        </p:spPr>
      </p:sp>
      <p:sp>
        <p:nvSpPr>
          <p:cNvPr id="861" name="Google Shape;861;p74"/>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67"/>
        <p:cNvGrpSpPr/>
        <p:nvPr/>
      </p:nvGrpSpPr>
      <p:grpSpPr>
        <a:xfrm>
          <a:off x="0" y="0"/>
          <a:ext cx="0" cy="0"/>
          <a:chOff x="0" y="0"/>
          <a:chExt cx="0" cy="0"/>
        </a:xfrm>
      </p:grpSpPr>
      <p:pic>
        <p:nvPicPr>
          <p:cNvPr id="868" name="Google Shape;868;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69" name="Google Shape;869;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0" name="Google Shape;870;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1" name="Google Shape;871;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2" name="Google Shape;872;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3" name="Google Shape;873;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74" name="Google Shape;874;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5" name="Google Shape;875;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76" name="Google Shape;876;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77" name="Google Shape;877;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8" name="Google Shape;878;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76"/>
          <p:cNvSpPr>
            <a:spLocks noGrp="1"/>
          </p:cNvSpPr>
          <p:nvPr>
            <p:ph type="pic" idx="9"/>
          </p:nvPr>
        </p:nvSpPr>
        <p:spPr>
          <a:xfrm>
            <a:off x="7967502" y="1420398"/>
            <a:ext cx="3962194" cy="3122713"/>
          </a:xfrm>
          <a:prstGeom prst="rect">
            <a:avLst/>
          </a:prstGeom>
          <a:noFill/>
          <a:ln>
            <a:noFill/>
          </a:ln>
        </p:spPr>
      </p:sp>
      <p:sp>
        <p:nvSpPr>
          <p:cNvPr id="887" name="Google Shape;887;p7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88"/>
        <p:cNvGrpSpPr/>
        <p:nvPr/>
      </p:nvGrpSpPr>
      <p:grpSpPr>
        <a:xfrm>
          <a:off x="0" y="0"/>
          <a:ext cx="0" cy="0"/>
          <a:chOff x="0" y="0"/>
          <a:chExt cx="0" cy="0"/>
        </a:xfrm>
      </p:grpSpPr>
      <p:sp>
        <p:nvSpPr>
          <p:cNvPr id="889" name="Google Shape;889;p7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90" name="Google Shape;890;p7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4" name="Google Shape;894;p7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5" name="Google Shape;895;p7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96" name="Google Shape;896;p7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7" name="Google Shape;897;p7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8" name="Google Shape;898;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9" name="Google Shape;899;p7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0" name="Google Shape;900;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1" name="Google Shape;901;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2" name="Google Shape;902;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3" name="Google Shape;903;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04" name="Google Shape;904;p7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7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7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7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908"/>
        <p:cNvGrpSpPr/>
        <p:nvPr/>
      </p:nvGrpSpPr>
      <p:grpSpPr>
        <a:xfrm>
          <a:off x="0" y="0"/>
          <a:ext cx="0" cy="0"/>
          <a:chOff x="0" y="0"/>
          <a:chExt cx="0" cy="0"/>
        </a:xfrm>
      </p:grpSpPr>
      <p:sp>
        <p:nvSpPr>
          <p:cNvPr id="909" name="Google Shape;909;p7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7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7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7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3" name="Google Shape;913;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14" name="Google Shape;914;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5" name="Google Shape;915;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6" name="Google Shape;916;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17" name="Google Shape;917;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19" name="Google Shape;919;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0" name="Google Shape;920;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1" name="Google Shape;921;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2" name="Google Shape;922;p7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4" name="Google Shape;924;p7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25"/>
        <p:cNvGrpSpPr/>
        <p:nvPr/>
      </p:nvGrpSpPr>
      <p:grpSpPr>
        <a:xfrm>
          <a:off x="0" y="0"/>
          <a:ext cx="0" cy="0"/>
          <a:chOff x="0" y="0"/>
          <a:chExt cx="0" cy="0"/>
        </a:xfrm>
      </p:grpSpPr>
      <p:sp>
        <p:nvSpPr>
          <p:cNvPr id="926" name="Google Shape;926;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27" name="Google Shape;927;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8" name="Google Shape;928;p7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0" name="Google Shape;930;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1" name="Google Shape;931;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3" name="Google Shape;933;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4" name="Google Shape;934;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5" name="Google Shape;935;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6" name="Google Shape;936;p7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7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8" name="Google Shape;938;p7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39"/>
        <p:cNvGrpSpPr/>
        <p:nvPr/>
      </p:nvGrpSpPr>
      <p:grpSpPr>
        <a:xfrm>
          <a:off x="0" y="0"/>
          <a:ext cx="0" cy="0"/>
          <a:chOff x="0" y="0"/>
          <a:chExt cx="0" cy="0"/>
        </a:xfrm>
      </p:grpSpPr>
      <p:sp>
        <p:nvSpPr>
          <p:cNvPr id="940" name="Google Shape;940;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1" name="Google Shape;941;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3" name="Google Shape;943;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4" name="Google Shape;944;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5" name="Google Shape;945;p8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6" name="Google Shape;946;p8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7" name="Google Shape;947;p8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8" name="Google Shape;948;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9" name="Google Shape;949;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0" name="Google Shape;950;p8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51" name="Google Shape;951;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52"/>
        <p:cNvGrpSpPr/>
        <p:nvPr/>
      </p:nvGrpSpPr>
      <p:grpSpPr>
        <a:xfrm>
          <a:off x="0" y="0"/>
          <a:ext cx="0" cy="0"/>
          <a:chOff x="0" y="0"/>
          <a:chExt cx="0" cy="0"/>
        </a:xfrm>
      </p:grpSpPr>
      <p:pic>
        <p:nvPicPr>
          <p:cNvPr id="953" name="Google Shape;953;p8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4" name="Google Shape;954;p8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8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6" name="Google Shape;956;p8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57" name="Google Shape;957;p8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58" name="Google Shape;958;p8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9" name="Google Shape;959;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0" name="Google Shape;960;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1" name="Google Shape;961;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2" name="Google Shape;962;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3" name="Google Shape;963;p8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8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65"/>
        <p:cNvGrpSpPr/>
        <p:nvPr/>
      </p:nvGrpSpPr>
      <p:grpSpPr>
        <a:xfrm>
          <a:off x="0" y="0"/>
          <a:ext cx="0" cy="0"/>
          <a:chOff x="0" y="0"/>
          <a:chExt cx="0" cy="0"/>
        </a:xfrm>
      </p:grpSpPr>
      <p:sp>
        <p:nvSpPr>
          <p:cNvPr id="966" name="Google Shape;966;p8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8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8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8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0" name="Google Shape;970;p82"/>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1" name="Google Shape;971;p82"/>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82"/>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3" name="Google Shape;973;p82"/>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p8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5" name="Google Shape;975;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76" name="Google Shape;976;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8" name="Google Shape;978;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9" name="Google Shape;979;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0" name="Google Shape;980;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1" name="Google Shape;981;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2" name="Google Shape;982;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3" name="Google Shape;983;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84"/>
        <p:cNvGrpSpPr/>
        <p:nvPr/>
      </p:nvGrpSpPr>
      <p:grpSpPr>
        <a:xfrm>
          <a:off x="0" y="0"/>
          <a:ext cx="0" cy="0"/>
          <a:chOff x="0" y="0"/>
          <a:chExt cx="0" cy="0"/>
        </a:xfrm>
      </p:grpSpPr>
      <p:sp>
        <p:nvSpPr>
          <p:cNvPr id="985" name="Google Shape;985;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86" name="Google Shape;986;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9" name="Google Shape;989;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0" name="Google Shape;990;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91" name="Google Shape;991;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2" name="Google Shape;992;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3" name="Google Shape;993;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4" name="Google Shape;994;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5" name="Google Shape;995;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6" name="Google Shape;996;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7" name="Google Shape;997;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8" name="Google Shape;998;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9" name="Google Shape;999;p8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00" name="Google Shape;1000;p8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01" name="Google Shape;1001;p8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002"/>
        <p:cNvGrpSpPr/>
        <p:nvPr/>
      </p:nvGrpSpPr>
      <p:grpSpPr>
        <a:xfrm>
          <a:off x="0" y="0"/>
          <a:ext cx="0" cy="0"/>
          <a:chOff x="0" y="0"/>
          <a:chExt cx="0" cy="0"/>
        </a:xfrm>
      </p:grpSpPr>
      <p:sp>
        <p:nvSpPr>
          <p:cNvPr id="1003" name="Google Shape;1003;p8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004" name="Google Shape;1004;p8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7" name="Google Shape;1007;p8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08" name="Google Shape;1008;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9" name="Google Shape;1009;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0" name="Google Shape;1010;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1" name="Google Shape;1011;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2" name="Google Shape;1012;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3" name="Google Shape;1013;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4" name="Google Shape;1014;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5" name="Google Shape;1015;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6" name="Google Shape;1016;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17" name="Google Shape;1017;p8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18" name="Google Shape;1018;p8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19" name="Google Shape;1019;p8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20"/>
        <p:cNvGrpSpPr/>
        <p:nvPr/>
      </p:nvGrpSpPr>
      <p:grpSpPr>
        <a:xfrm>
          <a:off x="0" y="0"/>
          <a:ext cx="0" cy="0"/>
          <a:chOff x="0" y="0"/>
          <a:chExt cx="0" cy="0"/>
        </a:xfrm>
      </p:grpSpPr>
      <p:sp>
        <p:nvSpPr>
          <p:cNvPr id="1021" name="Google Shape;1021;p8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8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8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30" name="Google Shape;1030;p8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31" name="Google Shape;1031;p8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2" name="Google Shape;1032;p8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3" name="Google Shape;1033;p8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4" name="Google Shape;1034;p8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5" name="Google Shape;1035;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6" name="Google Shape;1036;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7" name="Google Shape;1037;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8" name="Google Shape;1038;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39"/>
        <p:cNvGrpSpPr/>
        <p:nvPr/>
      </p:nvGrpSpPr>
      <p:grpSpPr>
        <a:xfrm>
          <a:off x="0" y="0"/>
          <a:ext cx="0" cy="0"/>
          <a:chOff x="0" y="0"/>
          <a:chExt cx="0" cy="0"/>
        </a:xfrm>
      </p:grpSpPr>
      <p:pic>
        <p:nvPicPr>
          <p:cNvPr id="1040" name="Google Shape;1040;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1" name="Google Shape;1041;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2" name="Google Shape;1042;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3" name="Google Shape;1043;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4" name="Google Shape;1044;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5" name="Google Shape;1045;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6" name="Google Shape;1046;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7" name="Google Shape;1047;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8" name="Google Shape;1048;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9" name="Google Shape;1049;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0" name="Google Shape;1050;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8" name="Google Shape;1058;p86"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59"/>
        <p:cNvGrpSpPr/>
        <p:nvPr/>
      </p:nvGrpSpPr>
      <p:grpSpPr>
        <a:xfrm>
          <a:off x="0" y="0"/>
          <a:ext cx="0" cy="0"/>
          <a:chOff x="0" y="0"/>
          <a:chExt cx="0" cy="0"/>
        </a:xfrm>
      </p:grpSpPr>
      <p:pic>
        <p:nvPicPr>
          <p:cNvPr id="1060" name="Google Shape;1060;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1" name="Google Shape;1061;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8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4" name="Google Shape;1064;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5" name="Google Shape;1065;p8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66" name="Google Shape;1066;p8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7" name="Google Shape;1067;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68" name="Google Shape;1068;p8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69" name="Google Shape;1069;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0" name="Google Shape;1070;p8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1" name="Google Shape;1071;p8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p8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8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8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8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8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7"/>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79" name="Google Shape;1079;p87"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80" name="Google Shape;1080;p87"/>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1" name="Google Shape;1081;p87"/>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2" name="Google Shape;1082;p87"/>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83"/>
        <p:cNvGrpSpPr/>
        <p:nvPr/>
      </p:nvGrpSpPr>
      <p:grpSpPr>
        <a:xfrm>
          <a:off x="0" y="0"/>
          <a:ext cx="0" cy="0"/>
          <a:chOff x="0" y="0"/>
          <a:chExt cx="0" cy="0"/>
        </a:xfrm>
      </p:grpSpPr>
      <p:pic>
        <p:nvPicPr>
          <p:cNvPr id="1084" name="Google Shape;1084;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5" name="Google Shape;1085;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6" name="Google Shape;1086;p8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7" name="Google Shape;1087;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8" name="Google Shape;1088;p8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9" name="Google Shape;1089;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0" name="Google Shape;1090;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1" name="Google Shape;1091;p8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92" name="Google Shape;1092;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93" name="Google Shape;1093;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4" name="Google Shape;1094;p88"/>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8"/>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96"/>
        <p:cNvGrpSpPr/>
        <p:nvPr/>
      </p:nvGrpSpPr>
      <p:grpSpPr>
        <a:xfrm>
          <a:off x="0" y="0"/>
          <a:ext cx="0" cy="0"/>
          <a:chOff x="0" y="0"/>
          <a:chExt cx="0" cy="0"/>
        </a:xfrm>
      </p:grpSpPr>
      <p:pic>
        <p:nvPicPr>
          <p:cNvPr id="1097" name="Google Shape;1097;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98" name="Google Shape;1098;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9" name="Google Shape;1099;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0" name="Google Shape;1100;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1" name="Google Shape;1101;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02" name="Google Shape;1102;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03" name="Google Shape;1103;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4" name="Google Shape;1104;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5" name="Google Shape;1105;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06" name="Google Shape;1106;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7" name="Google Shape;1107;p89"/>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p89"/>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09"/>
        <p:cNvGrpSpPr/>
        <p:nvPr/>
      </p:nvGrpSpPr>
      <p:grpSpPr>
        <a:xfrm>
          <a:off x="0" y="0"/>
          <a:ext cx="0" cy="0"/>
          <a:chOff x="0" y="0"/>
          <a:chExt cx="0" cy="0"/>
        </a:xfrm>
      </p:grpSpPr>
      <p:pic>
        <p:nvPicPr>
          <p:cNvPr id="1110" name="Google Shape;1110;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1" name="Google Shape;1111;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2" name="Google Shape;1112;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3" name="Google Shape;1113;p9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4" name="Google Shape;1114;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5" name="Google Shape;1115;p9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16" name="Google Shape;1116;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7" name="Google Shape;1117;p9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8" name="Google Shape;1118;p9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19" name="Google Shape;1119;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0" name="Google Shape;1120;p90"/>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90"/>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90"/>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90"/>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90"/>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90"/>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0"/>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27"/>
        <p:cNvGrpSpPr/>
        <p:nvPr/>
      </p:nvGrpSpPr>
      <p:grpSpPr>
        <a:xfrm>
          <a:off x="0" y="0"/>
          <a:ext cx="0" cy="0"/>
          <a:chOff x="0" y="0"/>
          <a:chExt cx="0" cy="0"/>
        </a:xfrm>
      </p:grpSpPr>
      <p:pic>
        <p:nvPicPr>
          <p:cNvPr id="1128" name="Google Shape;1128;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29" name="Google Shape;1129;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0" name="Google Shape;1130;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1" name="Google Shape;1131;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32" name="Google Shape;1132;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33" name="Google Shape;1133;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4" name="Google Shape;1134;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35" name="Google Shape;1135;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36" name="Google Shape;1136;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37" name="Google Shape;1137;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8" name="Google Shape;1138;p91"/>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39"/>
        <p:cNvGrpSpPr/>
        <p:nvPr/>
      </p:nvGrpSpPr>
      <p:grpSpPr>
        <a:xfrm>
          <a:off x="0" y="0"/>
          <a:ext cx="0" cy="0"/>
          <a:chOff x="0" y="0"/>
          <a:chExt cx="0" cy="0"/>
        </a:xfrm>
      </p:grpSpPr>
      <p:pic>
        <p:nvPicPr>
          <p:cNvPr id="1140" name="Google Shape;1140;p9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41" name="Google Shape;1141;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42" name="Google Shape;1142;p9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43" name="Google Shape;1143;p9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44" name="Google Shape;1144;p9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45" name="Google Shape;1145;p9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46" name="Google Shape;1146;p9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47" name="Google Shape;1147;p9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48" name="Google Shape;1148;p9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49" name="Google Shape;1149;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0" name="Google Shape;1150;p9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1" name="Google Shape;1151;p9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52"/>
        <p:cNvGrpSpPr/>
        <p:nvPr/>
      </p:nvGrpSpPr>
      <p:grpSpPr>
        <a:xfrm>
          <a:off x="0" y="0"/>
          <a:ext cx="0" cy="0"/>
          <a:chOff x="0" y="0"/>
          <a:chExt cx="0" cy="0"/>
        </a:xfrm>
      </p:grpSpPr>
      <p:sp>
        <p:nvSpPr>
          <p:cNvPr id="1153" name="Google Shape;1153;p93"/>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54" name="Google Shape;1154;p93"/>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5" name="Google Shape;1155;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61"/>
        <p:cNvGrpSpPr/>
        <p:nvPr/>
      </p:nvGrpSpPr>
      <p:grpSpPr>
        <a:xfrm>
          <a:off x="0" y="0"/>
          <a:ext cx="0" cy="0"/>
          <a:chOff x="0" y="0"/>
          <a:chExt cx="0" cy="0"/>
        </a:xfrm>
      </p:grpSpPr>
      <p:sp>
        <p:nvSpPr>
          <p:cNvPr id="1162" name="Google Shape;1162;p9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3" name="Google Shape;1163;p9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4" name="Google Shape;1164;p9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65" name="Google Shape;1165;p9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66" name="Google Shape;1166;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67" name="Google Shape;1167;p9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68" name="Google Shape;1168;p95"/>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69" name="Google Shape;1169;p9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70" name="Google Shape;1170;p9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5"/>
          <p:cNvSpPr>
            <a:spLocks noGrp="1"/>
          </p:cNvSpPr>
          <p:nvPr>
            <p:ph type="pic" idx="2"/>
          </p:nvPr>
        </p:nvSpPr>
        <p:spPr>
          <a:xfrm>
            <a:off x="457146" y="524736"/>
            <a:ext cx="2514600" cy="2935200"/>
          </a:xfrm>
          <a:prstGeom prst="rect">
            <a:avLst/>
          </a:prstGeom>
          <a:noFill/>
          <a:ln>
            <a:noFill/>
          </a:ln>
        </p:spPr>
      </p:sp>
      <p:sp>
        <p:nvSpPr>
          <p:cNvPr id="1172" name="Google Shape;1172;p9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73"/>
        <p:cNvGrpSpPr/>
        <p:nvPr/>
      </p:nvGrpSpPr>
      <p:grpSpPr>
        <a:xfrm>
          <a:off x="0" y="0"/>
          <a:ext cx="0" cy="0"/>
          <a:chOff x="0" y="0"/>
          <a:chExt cx="0" cy="0"/>
        </a:xfrm>
      </p:grpSpPr>
      <p:sp>
        <p:nvSpPr>
          <p:cNvPr id="1174" name="Google Shape;1174;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5" name="Google Shape;1175;p96"/>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6"/>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7" name="Google Shape;1177;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8" name="Google Shape;1178;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9" name="Google Shape;1179;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0" name="Google Shape;1180;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1" name="Google Shape;1181;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82" name="Google Shape;1182;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83" name="Google Shape;1183;p96"/>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84" name="Google Shape;1184;p9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85" name="Google Shape;1185;p9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p96"/>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7" name="Google Shape;1187;p96"/>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6"/>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9" name="Google Shape;1189;p96"/>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90"/>
        <p:cNvGrpSpPr/>
        <p:nvPr/>
      </p:nvGrpSpPr>
      <p:grpSpPr>
        <a:xfrm>
          <a:off x="0" y="0"/>
          <a:ext cx="0" cy="0"/>
          <a:chOff x="0" y="0"/>
          <a:chExt cx="0" cy="0"/>
        </a:xfrm>
      </p:grpSpPr>
      <p:sp>
        <p:nvSpPr>
          <p:cNvPr id="1191" name="Google Shape;1191;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2" name="Google Shape;1192;p97"/>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97"/>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7"/>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5" name="Google Shape;1195;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7" name="Google Shape;1197;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9" name="Google Shape;1199;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0" name="Google Shape;1200;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1" name="Google Shape;1201;p97"/>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202" name="Google Shape;1202;p97"/>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7"/>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97"/>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5" name="Google Shape;1205;p97"/>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6"/>
        <p:cNvGrpSpPr/>
        <p:nvPr/>
      </p:nvGrpSpPr>
      <p:grpSpPr>
        <a:xfrm>
          <a:off x="0" y="0"/>
          <a:ext cx="0" cy="0"/>
          <a:chOff x="0" y="0"/>
          <a:chExt cx="0" cy="0"/>
        </a:xfrm>
      </p:grpSpPr>
      <p:sp>
        <p:nvSpPr>
          <p:cNvPr id="1207" name="Google Shape;1207;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8" name="Google Shape;1208;p9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9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0" name="Google Shape;1210;p9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1" name="Google Shape;1211;p9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12" name="Google Shape;1212;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3" name="Google Shape;1213;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4" name="Google Shape;1214;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5" name="Google Shape;1215;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6" name="Google Shape;1216;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7" name="Google Shape;1217;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8" name="Google Shape;1218;p98"/>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19"/>
        <p:cNvGrpSpPr/>
        <p:nvPr/>
      </p:nvGrpSpPr>
      <p:grpSpPr>
        <a:xfrm>
          <a:off x="0" y="0"/>
          <a:ext cx="0" cy="0"/>
          <a:chOff x="0" y="0"/>
          <a:chExt cx="0" cy="0"/>
        </a:xfrm>
      </p:grpSpPr>
      <p:sp>
        <p:nvSpPr>
          <p:cNvPr id="1220" name="Google Shape;1220;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21" name="Google Shape;1221;p9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22" name="Google Shape;1222;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3" name="Google Shape;1223;p9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4" name="Google Shape;1224;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5" name="Google Shape;1225;p9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26" name="Google Shape;1226;p9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27" name="Google Shape;1227;p9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28"/>
        <p:cNvGrpSpPr/>
        <p:nvPr/>
      </p:nvGrpSpPr>
      <p:grpSpPr>
        <a:xfrm>
          <a:off x="0" y="0"/>
          <a:ext cx="0" cy="0"/>
          <a:chOff x="0" y="0"/>
          <a:chExt cx="0" cy="0"/>
        </a:xfrm>
      </p:grpSpPr>
      <p:sp>
        <p:nvSpPr>
          <p:cNvPr id="1229" name="Google Shape;1229;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0" name="Google Shape;1230;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1" name="Google Shape;1231;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2" name="Google Shape;1232;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3" name="Google Shape;1233;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34" name="Google Shape;1234;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35" name="Google Shape;1235;p1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36" name="Google Shape;1236;p100"/>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37"/>
        <p:cNvGrpSpPr/>
        <p:nvPr/>
      </p:nvGrpSpPr>
      <p:grpSpPr>
        <a:xfrm>
          <a:off x="0" y="0"/>
          <a:ext cx="0" cy="0"/>
          <a:chOff x="0" y="0"/>
          <a:chExt cx="0" cy="0"/>
        </a:xfrm>
      </p:grpSpPr>
      <p:sp>
        <p:nvSpPr>
          <p:cNvPr id="1238" name="Google Shape;1238;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9" name="Google Shape;1239;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0" name="Google Shape;1240;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1" name="Google Shape;1241;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42" name="Google Shape;1242;p10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43" name="Google Shape;1243;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44" name="Google Shape;1244;p10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45" name="Google Shape;1245;p10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46"/>
        <p:cNvGrpSpPr/>
        <p:nvPr/>
      </p:nvGrpSpPr>
      <p:grpSpPr>
        <a:xfrm>
          <a:off x="0" y="0"/>
          <a:ext cx="0" cy="0"/>
          <a:chOff x="0" y="0"/>
          <a:chExt cx="0" cy="0"/>
        </a:xfrm>
      </p:grpSpPr>
      <p:sp>
        <p:nvSpPr>
          <p:cNvPr id="1247" name="Google Shape;1247;p10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8" name="Google Shape;1248;p10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p10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0" name="Google Shape;1250;p10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51" name="Google Shape;1251;p10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52" name="Google Shape;1252;p10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53" name="Google Shape;1253;p10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54" name="Google Shape;1254;p10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55" name="Google Shape;1255;p10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102"/>
          <p:cNvSpPr>
            <a:spLocks noGrp="1"/>
          </p:cNvSpPr>
          <p:nvPr>
            <p:ph type="pic" idx="2"/>
          </p:nvPr>
        </p:nvSpPr>
        <p:spPr>
          <a:xfrm>
            <a:off x="457146" y="524736"/>
            <a:ext cx="2514600" cy="2935200"/>
          </a:xfrm>
          <a:prstGeom prst="rect">
            <a:avLst/>
          </a:prstGeom>
          <a:noFill/>
          <a:ln>
            <a:noFill/>
          </a:ln>
        </p:spPr>
      </p:sp>
      <p:sp>
        <p:nvSpPr>
          <p:cNvPr id="1257" name="Google Shape;1257;p10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63"/>
        <p:cNvGrpSpPr/>
        <p:nvPr/>
      </p:nvGrpSpPr>
      <p:grpSpPr>
        <a:xfrm>
          <a:off x="0" y="0"/>
          <a:ext cx="0" cy="0"/>
          <a:chOff x="0" y="0"/>
          <a:chExt cx="0" cy="0"/>
        </a:xfrm>
      </p:grpSpPr>
      <p:sp>
        <p:nvSpPr>
          <p:cNvPr id="1264" name="Google Shape;1264;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5" name="Google Shape;1265;p104"/>
          <p:cNvSpPr>
            <a:spLocks noGrp="1"/>
          </p:cNvSpPr>
          <p:nvPr>
            <p:ph type="pic" idx="2"/>
          </p:nvPr>
        </p:nvSpPr>
        <p:spPr>
          <a:xfrm>
            <a:off x="8953152" y="1444919"/>
            <a:ext cx="2916900" cy="2596800"/>
          </a:xfrm>
          <a:prstGeom prst="rect">
            <a:avLst/>
          </a:prstGeom>
          <a:noFill/>
          <a:ln>
            <a:noFill/>
          </a:ln>
        </p:spPr>
      </p:sp>
      <p:sp>
        <p:nvSpPr>
          <p:cNvPr id="1266" name="Google Shape;1266;p104"/>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67" name="Google Shape;1267;p10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8" name="Google Shape;1268;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9" name="Google Shape;1269;p10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70" name="Google Shape;1270;p10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71" name="Google Shape;1271;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2" name="Google Shape;1272;p10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73" name="Google Shape;1273;p10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74" name="Google Shape;1274;p104"/>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75"/>
        <p:cNvGrpSpPr/>
        <p:nvPr/>
      </p:nvGrpSpPr>
      <p:grpSpPr>
        <a:xfrm>
          <a:off x="0" y="0"/>
          <a:ext cx="0" cy="0"/>
          <a:chOff x="0" y="0"/>
          <a:chExt cx="0" cy="0"/>
        </a:xfrm>
      </p:grpSpPr>
      <p:sp>
        <p:nvSpPr>
          <p:cNvPr id="1276" name="Google Shape;1276;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77" name="Google Shape;1277;p105"/>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78" name="Google Shape;1278;p105"/>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9" name="Google Shape;1279;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0" name="Google Shape;1280;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1" name="Google Shape;1281;p105"/>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82" name="Google Shape;1282;p105"/>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83" name="Google Shape;1283;p105"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84" name="Google Shape;1284;p105"/>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5"/>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p105"/>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p105"/>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8" name="Google Shape;1288;p105"/>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89"/>
        <p:cNvGrpSpPr/>
        <p:nvPr/>
      </p:nvGrpSpPr>
      <p:grpSpPr>
        <a:xfrm>
          <a:off x="0" y="0"/>
          <a:ext cx="0" cy="0"/>
          <a:chOff x="0" y="0"/>
          <a:chExt cx="0" cy="0"/>
        </a:xfrm>
      </p:grpSpPr>
      <p:sp>
        <p:nvSpPr>
          <p:cNvPr id="1290" name="Google Shape;1290;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1" name="Google Shape;1291;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2" name="Google Shape;1292;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3" name="Google Shape;1293;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4" name="Google Shape;1294;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5" name="Google Shape;1295;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6" name="Google Shape;1296;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7" name="Google Shape;1297;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8" name="Google Shape;1298;p106"/>
          <p:cNvSpPr>
            <a:spLocks noGrp="1"/>
          </p:cNvSpPr>
          <p:nvPr>
            <p:ph type="pic" idx="2"/>
          </p:nvPr>
        </p:nvSpPr>
        <p:spPr>
          <a:xfrm>
            <a:off x="9282749" y="1283634"/>
            <a:ext cx="2377500" cy="3173100"/>
          </a:xfrm>
          <a:prstGeom prst="rect">
            <a:avLst/>
          </a:prstGeom>
          <a:noFill/>
          <a:ln>
            <a:noFill/>
          </a:ln>
        </p:spPr>
      </p:sp>
      <p:sp>
        <p:nvSpPr>
          <p:cNvPr id="1299" name="Google Shape;1299;p106"/>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6"/>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1" name="Google Shape;1301;p106"/>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2" name="Google Shape;1302;p106"/>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3" name="Google Shape;1303;p106"/>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4" name="Google Shape;1304;p106"/>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5" name="Google Shape;1305;p106"/>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6" name="Google Shape;1306;p106"/>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7" name="Google Shape;1307;p106"/>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08"/>
        <p:cNvGrpSpPr/>
        <p:nvPr/>
      </p:nvGrpSpPr>
      <p:grpSpPr>
        <a:xfrm>
          <a:off x="0" y="0"/>
          <a:ext cx="0" cy="0"/>
          <a:chOff x="0" y="0"/>
          <a:chExt cx="0" cy="0"/>
        </a:xfrm>
      </p:grpSpPr>
      <p:sp>
        <p:nvSpPr>
          <p:cNvPr id="1309" name="Google Shape;1309;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0" name="Google Shape;1310;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1" name="Google Shape;1311;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12" name="Google Shape;1312;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3" name="Google Shape;1313;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4" name="Google Shape;1314;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5" name="Google Shape;1315;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6" name="Google Shape;1316;p10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17" name="Google Shape;1317;p107"/>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07"/>
          <p:cNvSpPr>
            <a:spLocks noGrp="1"/>
          </p:cNvSpPr>
          <p:nvPr>
            <p:ph type="pic" idx="2"/>
          </p:nvPr>
        </p:nvSpPr>
        <p:spPr>
          <a:xfrm>
            <a:off x="8832388" y="1251284"/>
            <a:ext cx="3251700" cy="2499000"/>
          </a:xfrm>
          <a:prstGeom prst="rect">
            <a:avLst/>
          </a:prstGeom>
          <a:noFill/>
          <a:ln>
            <a:noFill/>
          </a:ln>
        </p:spPr>
      </p:sp>
      <p:sp>
        <p:nvSpPr>
          <p:cNvPr id="1319" name="Google Shape;1319;p107"/>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20"/>
        <p:cNvGrpSpPr/>
        <p:nvPr/>
      </p:nvGrpSpPr>
      <p:grpSpPr>
        <a:xfrm>
          <a:off x="0" y="0"/>
          <a:ext cx="0" cy="0"/>
          <a:chOff x="0" y="0"/>
          <a:chExt cx="0" cy="0"/>
        </a:xfrm>
      </p:grpSpPr>
      <p:sp>
        <p:nvSpPr>
          <p:cNvPr id="1321" name="Google Shape;1321;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2" name="Google Shape;1322;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3" name="Google Shape;1323;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4" name="Google Shape;1324;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5" name="Google Shape;1325;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6" name="Google Shape;1326;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7" name="Google Shape;1327;p108"/>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28" name="Google Shape;1328;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9" name="Google Shape;1329;p108"/>
          <p:cNvSpPr>
            <a:spLocks noGrp="1"/>
          </p:cNvSpPr>
          <p:nvPr>
            <p:ph type="pic" idx="2"/>
          </p:nvPr>
        </p:nvSpPr>
        <p:spPr>
          <a:xfrm>
            <a:off x="9093038" y="1058781"/>
            <a:ext cx="2715900" cy="2715900"/>
          </a:xfrm>
          <a:prstGeom prst="rect">
            <a:avLst/>
          </a:prstGeom>
          <a:noFill/>
          <a:ln>
            <a:noFill/>
          </a:ln>
        </p:spPr>
      </p:sp>
      <p:sp>
        <p:nvSpPr>
          <p:cNvPr id="1330" name="Google Shape;1330;p108"/>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08"/>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08"/>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08"/>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08"/>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08"/>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08"/>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37"/>
        <p:cNvGrpSpPr/>
        <p:nvPr/>
      </p:nvGrpSpPr>
      <p:grpSpPr>
        <a:xfrm>
          <a:off x="0" y="0"/>
          <a:ext cx="0" cy="0"/>
          <a:chOff x="0" y="0"/>
          <a:chExt cx="0" cy="0"/>
        </a:xfrm>
      </p:grpSpPr>
      <p:sp>
        <p:nvSpPr>
          <p:cNvPr id="1338" name="Google Shape;1338;p109"/>
          <p:cNvSpPr>
            <a:spLocks noGrp="1"/>
          </p:cNvSpPr>
          <p:nvPr>
            <p:ph type="pic" idx="2"/>
          </p:nvPr>
        </p:nvSpPr>
        <p:spPr>
          <a:xfrm>
            <a:off x="9810967" y="1562916"/>
            <a:ext cx="1152000" cy="1143000"/>
          </a:xfrm>
          <a:prstGeom prst="rect">
            <a:avLst/>
          </a:prstGeom>
          <a:noFill/>
          <a:ln>
            <a:noFill/>
          </a:ln>
        </p:spPr>
      </p:sp>
      <p:sp>
        <p:nvSpPr>
          <p:cNvPr id="1339" name="Google Shape;1339;p109"/>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p109"/>
          <p:cNvSpPr>
            <a:spLocks noGrp="1"/>
          </p:cNvSpPr>
          <p:nvPr>
            <p:ph type="pic" idx="3"/>
          </p:nvPr>
        </p:nvSpPr>
        <p:spPr>
          <a:xfrm>
            <a:off x="9757009" y="3260706"/>
            <a:ext cx="1216200" cy="987600"/>
          </a:xfrm>
          <a:prstGeom prst="rect">
            <a:avLst/>
          </a:prstGeom>
          <a:noFill/>
          <a:ln>
            <a:noFill/>
          </a:ln>
        </p:spPr>
      </p:sp>
      <p:sp>
        <p:nvSpPr>
          <p:cNvPr id="1341" name="Google Shape;1341;p109"/>
          <p:cNvSpPr>
            <a:spLocks noGrp="1"/>
          </p:cNvSpPr>
          <p:nvPr>
            <p:ph type="pic" idx="4"/>
          </p:nvPr>
        </p:nvSpPr>
        <p:spPr>
          <a:xfrm>
            <a:off x="9810967" y="4777725"/>
            <a:ext cx="1143000" cy="1143000"/>
          </a:xfrm>
          <a:prstGeom prst="rect">
            <a:avLst/>
          </a:prstGeom>
          <a:noFill/>
          <a:ln>
            <a:noFill/>
          </a:ln>
        </p:spPr>
      </p:sp>
      <p:cxnSp>
        <p:nvCxnSpPr>
          <p:cNvPr id="1342" name="Google Shape;1342;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3" name="Google Shape;1343;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4" name="Google Shape;1344;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5" name="Google Shape;1345;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6" name="Google Shape;1346;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7" name="Google Shape;1347;p10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8" name="Google Shape;1348;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9" name="Google Shape;1349;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50"/>
        <p:cNvGrpSpPr/>
        <p:nvPr/>
      </p:nvGrpSpPr>
      <p:grpSpPr>
        <a:xfrm>
          <a:off x="0" y="0"/>
          <a:ext cx="0" cy="0"/>
          <a:chOff x="0" y="0"/>
          <a:chExt cx="0" cy="0"/>
        </a:xfrm>
      </p:grpSpPr>
      <p:sp>
        <p:nvSpPr>
          <p:cNvPr id="1351" name="Google Shape;1351;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2" name="Google Shape;1352;p11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3" name="Google Shape;1353;p11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4" name="Google Shape;1354;p11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5" name="Google Shape;1355;p11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6" name="Google Shape;1356;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7" name="Google Shape;1357;p11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8" name="Google Shape;1358;p110"/>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59" name="Google Shape;1359;p110"/>
          <p:cNvSpPr>
            <a:spLocks noGrp="1"/>
          </p:cNvSpPr>
          <p:nvPr>
            <p:ph type="pic" idx="2"/>
          </p:nvPr>
        </p:nvSpPr>
        <p:spPr>
          <a:xfrm>
            <a:off x="9209369" y="1251283"/>
            <a:ext cx="2404500" cy="2949900"/>
          </a:xfrm>
          <a:prstGeom prst="rect">
            <a:avLst/>
          </a:prstGeom>
          <a:noFill/>
          <a:ln>
            <a:noFill/>
          </a:ln>
        </p:spPr>
      </p:sp>
      <p:sp>
        <p:nvSpPr>
          <p:cNvPr id="1360" name="Google Shape;1360;p110"/>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1" name="Google Shape;1361;p110"/>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2" name="Google Shape;1362;p110"/>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63"/>
        <p:cNvGrpSpPr/>
        <p:nvPr/>
      </p:nvGrpSpPr>
      <p:grpSpPr>
        <a:xfrm>
          <a:off x="0" y="0"/>
          <a:ext cx="0" cy="0"/>
          <a:chOff x="0" y="0"/>
          <a:chExt cx="0" cy="0"/>
        </a:xfrm>
      </p:grpSpPr>
      <p:sp>
        <p:nvSpPr>
          <p:cNvPr id="1364" name="Google Shape;1364;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5" name="Google Shape;1365;p111"/>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6" name="Google Shape;1366;p111"/>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111"/>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8" name="Google Shape;1368;p111"/>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69"/>
        <p:cNvGrpSpPr/>
        <p:nvPr/>
      </p:nvGrpSpPr>
      <p:grpSpPr>
        <a:xfrm>
          <a:off x="0" y="0"/>
          <a:ext cx="0" cy="0"/>
          <a:chOff x="0" y="0"/>
          <a:chExt cx="0" cy="0"/>
        </a:xfrm>
      </p:grpSpPr>
      <p:sp>
        <p:nvSpPr>
          <p:cNvPr id="1370" name="Google Shape;1370;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71"/>
        <p:cNvGrpSpPr/>
        <p:nvPr/>
      </p:nvGrpSpPr>
      <p:grpSpPr>
        <a:xfrm>
          <a:off x="0" y="0"/>
          <a:ext cx="0" cy="0"/>
          <a:chOff x="0" y="0"/>
          <a:chExt cx="0" cy="0"/>
        </a:xfrm>
      </p:grpSpPr>
      <p:sp>
        <p:nvSpPr>
          <p:cNvPr id="1372" name="Google Shape;1372;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3" name="Google Shape;1373;p11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4" name="Google Shape;1374;p11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75" name="Google Shape;1375;p11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76" name="Google Shape;1376;p11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77" name="Google Shape;1377;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8" name="Google Shape;1378;p11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79" name="Google Shape;1379;p113"/>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80" name="Google Shape;1380;p113"/>
          <p:cNvSpPr>
            <a:spLocks noGrp="1"/>
          </p:cNvSpPr>
          <p:nvPr>
            <p:ph type="pic" idx="2"/>
          </p:nvPr>
        </p:nvSpPr>
        <p:spPr>
          <a:xfrm>
            <a:off x="8916576" y="1661249"/>
            <a:ext cx="2990100" cy="2715900"/>
          </a:xfrm>
          <a:prstGeom prst="rect">
            <a:avLst/>
          </a:prstGeom>
          <a:noFill/>
          <a:ln>
            <a:noFill/>
          </a:ln>
        </p:spPr>
      </p:sp>
      <p:sp>
        <p:nvSpPr>
          <p:cNvPr id="1381" name="Google Shape;1381;p113"/>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3"/>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3"/>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4" name="Google Shape;1384;p113"/>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85"/>
        <p:cNvGrpSpPr/>
        <p:nvPr/>
      </p:nvGrpSpPr>
      <p:grpSpPr>
        <a:xfrm>
          <a:off x="0" y="0"/>
          <a:ext cx="0" cy="0"/>
          <a:chOff x="0" y="0"/>
          <a:chExt cx="0" cy="0"/>
        </a:xfrm>
      </p:grpSpPr>
      <p:sp>
        <p:nvSpPr>
          <p:cNvPr id="1386" name="Google Shape;1386;p11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7" name="Google Shape;1387;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8" name="Google Shape;1388;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9" name="Google Shape;1389;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90" name="Google Shape;1390;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91" name="Google Shape;1391;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2" name="Google Shape;1392;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93" name="Google Shape;1393;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94" name="Google Shape;1394;p114"/>
          <p:cNvSpPr>
            <a:spLocks noGrp="1"/>
          </p:cNvSpPr>
          <p:nvPr>
            <p:ph type="pic" idx="2"/>
          </p:nvPr>
        </p:nvSpPr>
        <p:spPr>
          <a:xfrm>
            <a:off x="9093038" y="1058781"/>
            <a:ext cx="2715900" cy="2715900"/>
          </a:xfrm>
          <a:prstGeom prst="rect">
            <a:avLst/>
          </a:prstGeom>
          <a:noFill/>
          <a:ln>
            <a:noFill/>
          </a:ln>
        </p:spPr>
      </p:sp>
      <p:sp>
        <p:nvSpPr>
          <p:cNvPr id="1395" name="Google Shape;1395;p114"/>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14"/>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14"/>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14"/>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14"/>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4"/>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14"/>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02"/>
        <p:cNvGrpSpPr/>
        <p:nvPr/>
      </p:nvGrpSpPr>
      <p:grpSpPr>
        <a:xfrm>
          <a:off x="0" y="0"/>
          <a:ext cx="0" cy="0"/>
          <a:chOff x="0" y="0"/>
          <a:chExt cx="0" cy="0"/>
        </a:xfrm>
      </p:grpSpPr>
      <p:sp>
        <p:nvSpPr>
          <p:cNvPr id="1403" name="Google Shape;1403;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4" name="Google Shape;1404;p115"/>
          <p:cNvSpPr>
            <a:spLocks noGrp="1"/>
          </p:cNvSpPr>
          <p:nvPr>
            <p:ph type="pic" idx="2"/>
          </p:nvPr>
        </p:nvSpPr>
        <p:spPr>
          <a:xfrm>
            <a:off x="9510134" y="1431036"/>
            <a:ext cx="1965900" cy="3996000"/>
          </a:xfrm>
          <a:prstGeom prst="rect">
            <a:avLst/>
          </a:prstGeom>
          <a:noFill/>
          <a:ln>
            <a:noFill/>
          </a:ln>
        </p:spPr>
      </p:sp>
      <p:cxnSp>
        <p:nvCxnSpPr>
          <p:cNvPr id="1405" name="Google Shape;1405;p11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6" name="Google Shape;1406;p11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7" name="Google Shape;1407;p11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08" name="Google Shape;1408;p11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09" name="Google Shape;1409;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0" name="Google Shape;1410;p11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11" name="Google Shape;1411;p11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2" name="Google Shape;1412;p115"/>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3" name="Google Shape;1413;p115"/>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4" name="Google Shape;1414;p115"/>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5" name="Google Shape;1415;p115"/>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6" name="Google Shape;1416;p115"/>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7" name="Google Shape;1417;p115"/>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8" name="Google Shape;1418;p115"/>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9" name="Google Shape;1419;p115"/>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9.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95" name="Google Shape;695;p62"/>
          <p:cNvPicPr preferRelativeResize="0"/>
          <p:nvPr/>
        </p:nvPicPr>
        <p:blipFill rotWithShape="1">
          <a:blip r:embed="rId14">
            <a:alphaModFix/>
          </a:blip>
          <a:srcRect/>
          <a:stretch/>
        </p:blipFill>
        <p:spPr>
          <a:xfrm>
            <a:off x="9220261" y="169846"/>
            <a:ext cx="2816352" cy="856741"/>
          </a:xfrm>
          <a:prstGeom prst="rect">
            <a:avLst/>
          </a:prstGeom>
          <a:noFill/>
          <a:ln>
            <a:noFill/>
          </a:ln>
        </p:spPr>
      </p:pic>
      <p:sp>
        <p:nvSpPr>
          <p:cNvPr id="696" name="Google Shape;696;p6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2"/>
        <p:cNvGrpSpPr/>
        <p:nvPr/>
      </p:nvGrpSpPr>
      <p:grpSpPr>
        <a:xfrm>
          <a:off x="0" y="0"/>
          <a:ext cx="0" cy="0"/>
          <a:chOff x="0" y="0"/>
          <a:chExt cx="0" cy="0"/>
        </a:xfrm>
      </p:grpSpPr>
      <p:sp>
        <p:nvSpPr>
          <p:cNvPr id="863" name="Google Shape;863;p75"/>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64" name="Google Shape;864;p7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65" name="Google Shape;865;p75"/>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66" name="Google Shape;866;p75"/>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6"/>
        <p:cNvGrpSpPr/>
        <p:nvPr/>
      </p:nvGrpSpPr>
      <p:grpSpPr>
        <a:xfrm>
          <a:off x="0" y="0"/>
          <a:ext cx="0" cy="0"/>
          <a:chOff x="0" y="0"/>
          <a:chExt cx="0" cy="0"/>
        </a:xfrm>
      </p:grpSpPr>
      <p:sp>
        <p:nvSpPr>
          <p:cNvPr id="1157" name="Google Shape;1157;p9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58" name="Google Shape;1158;p9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59" name="Google Shape;1159;p94"/>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60" name="Google Shape;1160;p9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8"/>
        <p:cNvGrpSpPr/>
        <p:nvPr/>
      </p:nvGrpSpPr>
      <p:grpSpPr>
        <a:xfrm>
          <a:off x="0" y="0"/>
          <a:ext cx="0" cy="0"/>
          <a:chOff x="0" y="0"/>
          <a:chExt cx="0" cy="0"/>
        </a:xfrm>
      </p:grpSpPr>
      <p:sp>
        <p:nvSpPr>
          <p:cNvPr id="1259" name="Google Shape;1259;p103"/>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60" name="Google Shape;1260;p103"/>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61" name="Google Shape;1261;p10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62" name="Google Shape;1262;p103"/>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3.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116"/>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25" name="Google Shape;1425;p116"/>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I Spy a Word</a:t>
            </a:r>
            <a:endParaRPr/>
          </a:p>
        </p:txBody>
      </p:sp>
      <p:sp>
        <p:nvSpPr>
          <p:cNvPr id="1426" name="Google Shape;1426;p116"/>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2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Invite child to point and read</a:t>
            </a:r>
            <a:endParaRPr/>
          </a:p>
        </p:txBody>
      </p:sp>
      <p:sp>
        <p:nvSpPr>
          <p:cNvPr id="1523" name="Google Shape;1523;p125"/>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p:txBody>
      </p:sp>
      <p:sp>
        <p:nvSpPr>
          <p:cNvPr id="1524" name="Google Shape;1524;p125"/>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Calibri"/>
              <a:buChar char="•"/>
            </a:pPr>
            <a:r>
              <a:rPr lang="en-US">
                <a:solidFill>
                  <a:srgbClr val="006FB6"/>
                </a:solidFill>
                <a:latin typeface="Calibri"/>
                <a:ea typeface="Calibri"/>
                <a:cs typeface="Calibri"/>
                <a:sym typeface="Calibri"/>
              </a:rPr>
              <a:t>If your child struggled to read it, have them read the word sound by sound.</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25" name="Google Shape;1525;p125"/>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26" name="Google Shape;1526;p125"/>
          <p:cNvSpPr txBox="1">
            <a:spLocks noGrp="1"/>
          </p:cNvSpPr>
          <p:nvPr>
            <p:ph type="body" idx="4"/>
          </p:nvPr>
        </p:nvSpPr>
        <p:spPr>
          <a:xfrm rot="-2153590">
            <a:off x="3729433" y="2367654"/>
            <a:ext cx="3333244" cy="1574988"/>
          </a:xfrm>
          <a:prstGeom prst="rect">
            <a:avLst/>
          </a:prstGeom>
          <a:noFill/>
          <a:ln>
            <a:noFill/>
          </a:ln>
        </p:spPr>
        <p:txBody>
          <a:bodyPr spcFirstLastPara="1" wrap="square" lIns="9125" tIns="9125" rIns="9125" bIns="9125"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r>
              <a:rPr lang="en-US" sz="2600" b="1">
                <a:solidFill>
                  <a:srgbClr val="006FB6"/>
                </a:solidFill>
                <a:latin typeface="Calibri"/>
                <a:ea typeface="Calibri"/>
                <a:cs typeface="Calibri"/>
                <a:sym typeface="Calibri"/>
              </a:rPr>
              <a:t>Adult: </a:t>
            </a:r>
            <a:r>
              <a:rPr lang="en-US" sz="2600">
                <a:solidFill>
                  <a:srgbClr val="006FB6"/>
                </a:solidFill>
                <a:latin typeface="Calibri"/>
                <a:ea typeface="Calibri"/>
                <a:cs typeface="Calibri"/>
                <a:sym typeface="Calibri"/>
              </a:rPr>
              <a:t>I’m thinking of a word that means “confused.” Can you find it?</a:t>
            </a:r>
            <a:endParaRPr sz="2600">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sz="2600"/>
          </a:p>
        </p:txBody>
      </p:sp>
      <p:sp>
        <p:nvSpPr>
          <p:cNvPr id="1527" name="Google Shape;1527;p125"/>
          <p:cNvSpPr txBox="1">
            <a:spLocks noGrp="1"/>
          </p:cNvSpPr>
          <p:nvPr>
            <p:ph type="body" idx="5"/>
          </p:nvPr>
        </p:nvSpPr>
        <p:spPr>
          <a:xfrm rot="860516">
            <a:off x="8608447" y="1944153"/>
            <a:ext cx="3191256" cy="1828793"/>
          </a:xfrm>
          <a:prstGeom prst="rect">
            <a:avLst/>
          </a:prstGeom>
          <a:noFill/>
          <a:ln>
            <a:noFill/>
          </a:ln>
        </p:spPr>
        <p:txBody>
          <a:bodyPr spcFirstLastPara="1" wrap="square" lIns="9125" tIns="9125" rIns="9125" bIns="9125"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r>
              <a:rPr lang="en-US" sz="2600" b="1">
                <a:solidFill>
                  <a:srgbClr val="006FB6"/>
                </a:solidFill>
                <a:latin typeface="Calibri"/>
                <a:ea typeface="Calibri"/>
                <a:cs typeface="Calibri"/>
                <a:sym typeface="Calibri"/>
              </a:rPr>
              <a:t>Child: </a:t>
            </a:r>
            <a:r>
              <a:rPr lang="en-US" sz="2600">
                <a:solidFill>
                  <a:srgbClr val="006FB6"/>
                </a:solidFill>
                <a:latin typeface="Calibri"/>
                <a:ea typeface="Calibri"/>
                <a:cs typeface="Calibri"/>
                <a:sym typeface="Calibri"/>
              </a:rPr>
              <a:t>Here it is. /p/-/u/-/z/-/l/-/d/. Puzzled.</a:t>
            </a:r>
            <a:endParaRPr sz="2600">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2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Switch</a:t>
            </a:r>
            <a:endParaRPr/>
          </a:p>
        </p:txBody>
      </p:sp>
      <p:sp>
        <p:nvSpPr>
          <p:cNvPr id="1533" name="Google Shape;1533;p126"/>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p:txBody>
      </p:sp>
      <p:sp>
        <p:nvSpPr>
          <p:cNvPr id="1534" name="Google Shape;1534;p126"/>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Font typeface="Calibri"/>
              <a:buChar char="•"/>
            </a:pPr>
            <a:r>
              <a:rPr lang="en-US">
                <a:solidFill>
                  <a:srgbClr val="006FB6"/>
                </a:solidFill>
                <a:latin typeface="Calibri"/>
                <a:ea typeface="Calibri"/>
                <a:cs typeface="Calibri"/>
                <a:sym typeface="Calibri"/>
              </a:rPr>
              <a:t>Be sure to model good reading habits. </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35" name="Google Shape;1535;p126"/>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36" name="Google Shape;1536;p126"/>
          <p:cNvSpPr txBox="1">
            <a:spLocks noGrp="1"/>
          </p:cNvSpPr>
          <p:nvPr>
            <p:ph type="body" idx="4"/>
          </p:nvPr>
        </p:nvSpPr>
        <p:spPr>
          <a:xfrm rot="-2153599">
            <a:off x="3970697" y="2255624"/>
            <a:ext cx="3129575" cy="1574988"/>
          </a:xfrm>
          <a:prstGeom prst="rect">
            <a:avLst/>
          </a:prstGeom>
          <a:noFill/>
          <a:ln>
            <a:noFill/>
          </a:ln>
        </p:spPr>
        <p:txBody>
          <a:bodyPr spcFirstLastPara="1" wrap="square" lIns="9125" tIns="9125" rIns="9125" bIns="9125"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Adult: </a:t>
            </a:r>
            <a:r>
              <a:rPr lang="en-US">
                <a:solidFill>
                  <a:srgbClr val="006FB6"/>
                </a:solidFill>
                <a:latin typeface="Calibri"/>
                <a:ea typeface="Calibri"/>
                <a:cs typeface="Calibri"/>
                <a:sym typeface="Calibri"/>
              </a:rPr>
              <a:t>Here it is:</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/b/-/l/-/o/-/k/-/t/. </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Blocked</a:t>
            </a:r>
            <a:r>
              <a:rPr lang="en-US">
                <a:solidFill>
                  <a:srgbClr val="000000"/>
                </a:solidFill>
                <a:latin typeface="Calibri"/>
                <a:ea typeface="Calibri"/>
                <a:cs typeface="Calibri"/>
                <a:sym typeface="Calibri"/>
              </a:rPr>
              <a:t>.</a:t>
            </a:r>
            <a:endParaRPr sz="3200">
              <a:solidFill>
                <a:srgbClr val="000000"/>
              </a:solidFill>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37" name="Google Shape;1537;p126"/>
          <p:cNvSpPr txBox="1">
            <a:spLocks noGrp="1"/>
          </p:cNvSpPr>
          <p:nvPr>
            <p:ph type="body" idx="5"/>
          </p:nvPr>
        </p:nvSpPr>
        <p:spPr>
          <a:xfrm rot="860453">
            <a:off x="8636857" y="1792945"/>
            <a:ext cx="2887476" cy="1828793"/>
          </a:xfrm>
          <a:prstGeom prst="rect">
            <a:avLst/>
          </a:prstGeom>
          <a:noFill/>
          <a:ln>
            <a:noFill/>
          </a:ln>
        </p:spPr>
        <p:txBody>
          <a:bodyPr spcFirstLastPara="1" wrap="square" lIns="9125" tIns="9125" rIns="9125" bIns="9125"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I’m thinking of a word with the /l/ and /k/ sound. Can you guess it?</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12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Child: Pick a word </a:t>
            </a:r>
            <a:endParaRPr sz="4400">
              <a:solidFill>
                <a:srgbClr val="006FB6"/>
              </a:solidFill>
            </a:endParaRPr>
          </a:p>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            and give hints</a:t>
            </a:r>
            <a:endParaRPr/>
          </a:p>
        </p:txBody>
      </p:sp>
      <p:sp>
        <p:nvSpPr>
          <p:cNvPr id="1543" name="Google Shape;1543;p127"/>
          <p:cNvSpPr txBox="1">
            <a:spLocks noGrp="1"/>
          </p:cNvSpPr>
          <p:nvPr>
            <p:ph type="body" idx="2"/>
          </p:nvPr>
        </p:nvSpPr>
        <p:spPr>
          <a:xfrm>
            <a:off x="248442" y="4655365"/>
            <a:ext cx="3040200" cy="2003400"/>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“Can you find it?”</a:t>
            </a:r>
            <a:endParaRPr>
              <a:latin typeface="Calibri"/>
              <a:ea typeface="Calibri"/>
              <a:cs typeface="Calibri"/>
              <a:sym typeface="Calibri"/>
            </a:endParaRPr>
          </a:p>
        </p:txBody>
      </p:sp>
      <p:sp>
        <p:nvSpPr>
          <p:cNvPr id="1544" name="Google Shape;1544;p127"/>
          <p:cNvSpPr txBox="1">
            <a:spLocks noGrp="1"/>
          </p:cNvSpPr>
          <p:nvPr>
            <p:ph type="body" idx="3"/>
          </p:nvPr>
        </p:nvSpPr>
        <p:spPr>
          <a:xfrm>
            <a:off x="3882476" y="2689783"/>
            <a:ext cx="8095800" cy="345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600" b="1">
                <a:latin typeface="Calibri"/>
                <a:ea typeface="Calibri"/>
                <a:cs typeface="Calibri"/>
                <a:sym typeface="Calibri"/>
              </a:rPr>
              <a:t>Hints:</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sz="3600">
                <a:latin typeface="Calibri"/>
                <a:ea typeface="Calibri"/>
                <a:cs typeface="Calibri"/>
                <a:sym typeface="Calibri"/>
              </a:rPr>
              <a:t>It has the sound…</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sz="3600">
                <a:latin typeface="Calibri"/>
                <a:ea typeface="Calibri"/>
                <a:cs typeface="Calibri"/>
                <a:sym typeface="Calibri"/>
              </a:rPr>
              <a:t>It means…</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sz="3600">
                <a:latin typeface="Calibri"/>
                <a:ea typeface="Calibri"/>
                <a:cs typeface="Calibri"/>
                <a:sym typeface="Calibri"/>
              </a:rPr>
              <a:t>It’s related to the word…</a:t>
            </a:r>
            <a:endParaRPr>
              <a:latin typeface="Calibri"/>
              <a:ea typeface="Calibri"/>
              <a:cs typeface="Calibri"/>
              <a:sym typeface="Calibri"/>
            </a:endParaRPr>
          </a:p>
        </p:txBody>
      </p:sp>
      <p:sp>
        <p:nvSpPr>
          <p:cNvPr id="1545" name="Google Shape;1545;p127"/>
          <p:cNvSpPr txBox="1">
            <a:spLocks noGrp="1"/>
          </p:cNvSpPr>
          <p:nvPr>
            <p:ph type="body" idx="4"/>
          </p:nvPr>
        </p:nvSpPr>
        <p:spPr>
          <a:xfrm>
            <a:off x="8010037" y="1577339"/>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law</a:t>
            </a:r>
            <a:endParaRPr>
              <a:latin typeface="Calibri"/>
              <a:ea typeface="Calibri"/>
              <a:cs typeface="Calibri"/>
              <a:sym typeface="Calibri"/>
            </a:endParaRPr>
          </a:p>
        </p:txBody>
      </p:sp>
      <p:sp>
        <p:nvSpPr>
          <p:cNvPr id="1546" name="Google Shape;1546;p127"/>
          <p:cNvSpPr txBox="1">
            <a:spLocks noGrp="1"/>
          </p:cNvSpPr>
          <p:nvPr>
            <p:ph type="body" idx="5"/>
          </p:nvPr>
        </p:nvSpPr>
        <p:spPr>
          <a:xfrm>
            <a:off x="5928956" y="1580272"/>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fun</a:t>
            </a:r>
            <a:endParaRPr>
              <a:latin typeface="Calibri"/>
              <a:ea typeface="Calibri"/>
              <a:cs typeface="Calibri"/>
              <a:sym typeface="Calibri"/>
            </a:endParaRPr>
          </a:p>
        </p:txBody>
      </p:sp>
      <p:sp>
        <p:nvSpPr>
          <p:cNvPr id="1547" name="Google Shape;1547;p127"/>
          <p:cNvSpPr txBox="1">
            <a:spLocks noGrp="1"/>
          </p:cNvSpPr>
          <p:nvPr>
            <p:ph type="body" idx="6"/>
          </p:nvPr>
        </p:nvSpPr>
        <p:spPr>
          <a:xfrm>
            <a:off x="3847875" y="1579770"/>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boat</a:t>
            </a:r>
            <a:endParaRPr/>
          </a:p>
        </p:txBody>
      </p:sp>
      <p:sp>
        <p:nvSpPr>
          <p:cNvPr id="1548" name="Google Shape;1548;p127"/>
          <p:cNvSpPr txBox="1">
            <a:spLocks noGrp="1"/>
          </p:cNvSpPr>
          <p:nvPr>
            <p:ph type="body" idx="7"/>
          </p:nvPr>
        </p:nvSpPr>
        <p:spPr>
          <a:xfrm>
            <a:off x="10091118" y="1577339"/>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said</a:t>
            </a:r>
            <a:endParaRPr>
              <a:latin typeface="Calibri"/>
              <a:ea typeface="Calibri"/>
              <a:cs typeface="Calibri"/>
              <a:sym typeface="Calibri"/>
            </a:endParaRPr>
          </a:p>
        </p:txBody>
      </p:sp>
      <p:pic>
        <p:nvPicPr>
          <p:cNvPr id="1549" name="Google Shape;1549;p127"/>
          <p:cNvPicPr preferRelativeResize="0"/>
          <p:nvPr/>
        </p:nvPicPr>
        <p:blipFill rotWithShape="1">
          <a:blip r:embed="rId3">
            <a:alphaModFix/>
          </a:blip>
          <a:srcRect t="-1666"/>
          <a:stretch/>
        </p:blipFill>
        <p:spPr>
          <a:xfrm>
            <a:off x="1429325" y="28655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28"/>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55" name="Google Shape;1555;p12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I’m thinking of a word that means ___.</a:t>
            </a:r>
            <a:endParaRPr/>
          </a:p>
        </p:txBody>
      </p:sp>
      <p:sp>
        <p:nvSpPr>
          <p:cNvPr id="1556" name="Google Shape;1556;p128"/>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Let’s point and read the word again!</a:t>
            </a:r>
            <a:endParaRPr/>
          </a:p>
        </p:txBody>
      </p:sp>
      <p:sp>
        <p:nvSpPr>
          <p:cNvPr id="1557" name="Google Shape;1557;p128"/>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I see a word that starts with ___. Can you find it?</a:t>
            </a:r>
            <a:endParaRPr/>
          </a:p>
        </p:txBody>
      </p:sp>
      <p:sp>
        <p:nvSpPr>
          <p:cNvPr id="1558" name="Google Shape;1558;p128"/>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I’m thinking of a word that has a ___ ending.</a:t>
            </a:r>
            <a:endParaRPr/>
          </a:p>
        </p:txBody>
      </p:sp>
      <p:pic>
        <p:nvPicPr>
          <p:cNvPr id="1559" name="Google Shape;1559;p128"/>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29"/>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65" name="Google Shape;1565;p129"/>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I’m thinking of a word with a syllable that sounds like ___.</a:t>
            </a:r>
            <a:endParaRPr/>
          </a:p>
        </p:txBody>
      </p:sp>
      <p:sp>
        <p:nvSpPr>
          <p:cNvPr id="1566" name="Google Shape;1566;p129"/>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I’m thinking of a word related to ___. Can you find it?</a:t>
            </a:r>
            <a:endParaRPr/>
          </a:p>
        </p:txBody>
      </p:sp>
      <p:sp>
        <p:nvSpPr>
          <p:cNvPr id="1567" name="Google Shape;1567;p129"/>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I’m thinking of a word that is spelled with ___. Can you find it? Let’s read it again!</a:t>
            </a:r>
            <a:endParaRPr/>
          </a:p>
        </p:txBody>
      </p:sp>
      <p:pic>
        <p:nvPicPr>
          <p:cNvPr id="1568" name="Google Shape;1568;p129"/>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74" name="Google Shape;1574;p130"/>
          <p:cNvSpPr txBox="1">
            <a:spLocks noGrp="1"/>
          </p:cNvSpPr>
          <p:nvPr>
            <p:ph type="body" idx="2"/>
          </p:nvPr>
        </p:nvSpPr>
        <p:spPr>
          <a:xfrm>
            <a:off x="4588042" y="1976115"/>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Use a dictionary, app, or website to check the words.</a:t>
            </a:r>
            <a:endParaRPr/>
          </a:p>
        </p:txBody>
      </p:sp>
      <p:sp>
        <p:nvSpPr>
          <p:cNvPr id="1575" name="Google Shape;1575;p130"/>
          <p:cNvSpPr txBox="1">
            <a:spLocks noGrp="1"/>
          </p:cNvSpPr>
          <p:nvPr>
            <p:ph type="body" idx="2"/>
          </p:nvPr>
        </p:nvSpPr>
        <p:spPr>
          <a:xfrm>
            <a:off x="4588042" y="3286090"/>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Keep track of words to review and create a family dictionary of new words and phrases.</a:t>
            </a:r>
            <a:endParaRPr/>
          </a:p>
        </p:txBody>
      </p:sp>
      <p:pic>
        <p:nvPicPr>
          <p:cNvPr id="1576" name="Google Shape;1576;p130"/>
          <p:cNvPicPr preferRelativeResize="0"/>
          <p:nvPr/>
        </p:nvPicPr>
        <p:blipFill rotWithShape="1">
          <a:blip r:embed="rId3">
            <a:alphaModFix/>
          </a:blip>
          <a:srcRect/>
          <a:stretch/>
        </p:blipFill>
        <p:spPr>
          <a:xfrm>
            <a:off x="2293525" y="2122675"/>
            <a:ext cx="1148275" cy="762600"/>
          </a:xfrm>
          <a:prstGeom prst="rect">
            <a:avLst/>
          </a:prstGeom>
          <a:noFill/>
          <a:ln>
            <a:noFill/>
          </a:ln>
        </p:spPr>
      </p:pic>
      <p:pic>
        <p:nvPicPr>
          <p:cNvPr id="1577" name="Google Shape;1577;p130"/>
          <p:cNvPicPr preferRelativeResize="0"/>
          <p:nvPr/>
        </p:nvPicPr>
        <p:blipFill rotWithShape="1">
          <a:blip r:embed="rId3">
            <a:alphaModFix/>
          </a:blip>
          <a:srcRect/>
          <a:stretch/>
        </p:blipFill>
        <p:spPr>
          <a:xfrm>
            <a:off x="2293525" y="3432650"/>
            <a:ext cx="1148275" cy="76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13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83" name="Google Shape;1583;p131"/>
          <p:cNvSpPr txBox="1">
            <a:spLocks noGrp="1"/>
          </p:cNvSpPr>
          <p:nvPr>
            <p:ph type="body" idx="1"/>
          </p:nvPr>
        </p:nvSpPr>
        <p:spPr>
          <a:xfrm>
            <a:off x="1639576" y="1374425"/>
            <a:ext cx="37671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Pick a word and give hints.</a:t>
            </a:r>
            <a:endParaRPr/>
          </a:p>
        </p:txBody>
      </p:sp>
      <p:sp>
        <p:nvSpPr>
          <p:cNvPr id="1584" name="Google Shape;1584;p131"/>
          <p:cNvSpPr txBox="1">
            <a:spLocks noGrp="1"/>
          </p:cNvSpPr>
          <p:nvPr>
            <p:ph type="body" idx="2"/>
          </p:nvPr>
        </p:nvSpPr>
        <p:spPr>
          <a:xfrm>
            <a:off x="1628001" y="2592250"/>
            <a:ext cx="37671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Invite child to point and read it. </a:t>
            </a:r>
            <a:endParaRPr/>
          </a:p>
        </p:txBody>
      </p:sp>
      <p:sp>
        <p:nvSpPr>
          <p:cNvPr id="1585" name="Google Shape;1585;p131"/>
          <p:cNvSpPr txBox="1">
            <a:spLocks noGrp="1"/>
          </p:cNvSpPr>
          <p:nvPr>
            <p:ph type="body" idx="3"/>
          </p:nvPr>
        </p:nvSpPr>
        <p:spPr>
          <a:xfrm>
            <a:off x="1655375" y="3809175"/>
            <a:ext cx="47265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Switch. </a:t>
            </a:r>
            <a:endParaRPr/>
          </a:p>
        </p:txBody>
      </p:sp>
      <p:sp>
        <p:nvSpPr>
          <p:cNvPr id="1586" name="Google Shape;1586;p13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87" name="Google Shape;1587;p13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88" name="Google Shape;1588;p13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89" name="Google Shape;1589;p131"/>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90" name="Google Shape;1590;p131"/>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91" name="Google Shape;1591;p131"/>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92" name="Google Shape;1592;p131"/>
          <p:cNvSpPr txBox="1">
            <a:spLocks noGrp="1"/>
          </p:cNvSpPr>
          <p:nvPr>
            <p:ph type="body" idx="2"/>
          </p:nvPr>
        </p:nvSpPr>
        <p:spPr>
          <a:xfrm>
            <a:off x="1628001" y="4864875"/>
            <a:ext cx="37671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Repeat.</a:t>
            </a:r>
            <a:endParaRPr/>
          </a:p>
        </p:txBody>
      </p:sp>
      <p:sp>
        <p:nvSpPr>
          <p:cNvPr id="1593" name="Google Shape;1593;p131"/>
          <p:cNvSpPr txBox="1">
            <a:spLocks noGrp="1"/>
          </p:cNvSpPr>
          <p:nvPr>
            <p:ph type="body" idx="7"/>
          </p:nvPr>
        </p:nvSpPr>
        <p:spPr>
          <a:xfrm>
            <a:off x="698497" y="486487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13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99" name="Google Shape;1599;p13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600" name="Google Shape;1600;p13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601" name="Google Shape;1601;p132"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3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607" name="Google Shape;1607;p133"/>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08" name="Google Shape;1608;p13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09" name="Google Shape;1609;p133"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117"/>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I Spy a Word</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18"/>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37" name="Google Shape;1437;p118"/>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38" name="Google Shape;1438;p118"/>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39" name="Google Shape;1439;p1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40" name="Google Shape;1440;p118"/>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41" name="Google Shape;1441;p118"/>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42" name="Google Shape;1442;p118"/>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43" name="Google Shape;1443;p118"/>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44" name="Google Shape;1444;p118"/>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45" name="Google Shape;1445;p118"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2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58" name="Google Shape;1458;p12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59" name="Google Shape;1459;p12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60" name="Google Shape;1460;p12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61" name="Google Shape;1461;p120"/>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62" name="Google Shape;1462;p120"/>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63" name="Google Shape;1463;p120"/>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64" name="Google Shape;1464;p120"/>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65" name="Google Shape;1465;p12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66" name="Google Shape;1466;p120"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67" name="Google Shape;1467;p120"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68" name="Google Shape;1468;p120"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69" name="Google Shape;1469;p120"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2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I spy a word that…</a:t>
            </a:r>
            <a:endParaRPr/>
          </a:p>
        </p:txBody>
      </p:sp>
      <p:sp>
        <p:nvSpPr>
          <p:cNvPr id="1475" name="Google Shape;1475;p121"/>
          <p:cNvSpPr txBox="1">
            <a:spLocks noGrp="1"/>
          </p:cNvSpPr>
          <p:nvPr>
            <p:ph type="body" idx="1"/>
          </p:nvPr>
        </p:nvSpPr>
        <p:spPr>
          <a:xfrm>
            <a:off x="9222900" y="4748864"/>
            <a:ext cx="2497200" cy="2520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Talking about words will build your child’s mental dictionary.</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76" name="Google Shape;1476;p121"/>
          <p:cNvPicPr preferRelativeResize="0">
            <a:picLocks noGrp="1"/>
          </p:cNvPicPr>
          <p:nvPr>
            <p:ph type="pic" idx="2"/>
          </p:nvPr>
        </p:nvPicPr>
        <p:blipFill rotWithShape="1">
          <a:blip r:embed="rId3">
            <a:alphaModFix/>
          </a:blip>
          <a:srcRect/>
          <a:stretch/>
        </p:blipFill>
        <p:spPr>
          <a:xfrm>
            <a:off x="9282749" y="1675008"/>
            <a:ext cx="2377500" cy="2390352"/>
          </a:xfrm>
          <a:prstGeom prst="rect">
            <a:avLst/>
          </a:prstGeom>
          <a:noFill/>
          <a:ln>
            <a:noFill/>
          </a:ln>
        </p:spPr>
      </p:pic>
      <p:sp>
        <p:nvSpPr>
          <p:cNvPr id="1477" name="Google Shape;1477;p12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78" name="Google Shape;1478;p12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479" name="Google Shape;1479;p12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80" name="Google Shape;1480;p12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Pick a word and give hints. </a:t>
            </a:r>
            <a:endParaRPr/>
          </a:p>
        </p:txBody>
      </p:sp>
      <p:sp>
        <p:nvSpPr>
          <p:cNvPr id="1481" name="Google Shape;1481;p121"/>
          <p:cNvSpPr txBox="1">
            <a:spLocks noGrp="1"/>
          </p:cNvSpPr>
          <p:nvPr>
            <p:ph type="body" idx="7"/>
          </p:nvPr>
        </p:nvSpPr>
        <p:spPr>
          <a:xfrm>
            <a:off x="1340850" y="2548825"/>
            <a:ext cx="62376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Invite child to point and read it. </a:t>
            </a:r>
            <a:endParaRPr/>
          </a:p>
        </p:txBody>
      </p:sp>
      <p:sp>
        <p:nvSpPr>
          <p:cNvPr id="1482" name="Google Shape;1482;p121"/>
          <p:cNvSpPr txBox="1">
            <a:spLocks noGrp="1"/>
          </p:cNvSpPr>
          <p:nvPr>
            <p:ph type="body" idx="8"/>
          </p:nvPr>
        </p:nvSpPr>
        <p:spPr>
          <a:xfrm>
            <a:off x="1340838" y="37009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Switch.</a:t>
            </a:r>
            <a:endParaRPr/>
          </a:p>
        </p:txBody>
      </p:sp>
      <p:sp>
        <p:nvSpPr>
          <p:cNvPr id="1483" name="Google Shape;1483;p121"/>
          <p:cNvSpPr txBox="1">
            <a:spLocks noGrp="1"/>
          </p:cNvSpPr>
          <p:nvPr>
            <p:ph type="body" idx="9"/>
          </p:nvPr>
        </p:nvSpPr>
        <p:spPr>
          <a:xfrm>
            <a:off x="1340838" y="49866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Repeat.</a:t>
            </a:r>
            <a:endParaRPr/>
          </a:p>
        </p:txBody>
      </p:sp>
      <p:sp>
        <p:nvSpPr>
          <p:cNvPr id="1484" name="Google Shape;1484;p12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2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2700"/>
              <a:t>all the words your child knows</a:t>
            </a:r>
            <a:endParaRPr sz="2700"/>
          </a:p>
        </p:txBody>
      </p:sp>
      <p:sp>
        <p:nvSpPr>
          <p:cNvPr id="1490" name="Google Shape;1490;p122"/>
          <p:cNvSpPr txBox="1">
            <a:spLocks noGrp="1"/>
          </p:cNvSpPr>
          <p:nvPr>
            <p:ph type="body" idx="2"/>
          </p:nvPr>
        </p:nvSpPr>
        <p:spPr>
          <a:xfrm>
            <a:off x="4588050" y="2653453"/>
            <a:ext cx="7205400" cy="1337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000"/>
              <a:buNone/>
            </a:pPr>
            <a:r>
              <a:rPr lang="en-US" sz="2700"/>
              <a:t>The sounds we hear when a word is read aloud. For example, the long “a” sound is found in words with the letter “a” but also with the letter combination “eigh”.</a:t>
            </a:r>
            <a:endParaRPr sz="2700"/>
          </a:p>
        </p:txBody>
      </p:sp>
      <p:sp>
        <p:nvSpPr>
          <p:cNvPr id="1491" name="Google Shape;1491;p12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92" name="Google Shape;1492;p12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Vocabulary</a:t>
            </a:r>
            <a:endParaRPr sz="4000"/>
          </a:p>
        </p:txBody>
      </p:sp>
      <p:sp>
        <p:nvSpPr>
          <p:cNvPr id="1493" name="Google Shape;1493;p12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Sounds in a word</a:t>
            </a:r>
            <a:endParaRPr sz="4000" b="1"/>
          </a:p>
        </p:txBody>
      </p:sp>
      <p:sp>
        <p:nvSpPr>
          <p:cNvPr id="1494" name="Google Shape;1494;p12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95" name="Google Shape;1495;p1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Pick a word </a:t>
            </a:r>
            <a:endParaRPr sz="4400">
              <a:solidFill>
                <a:srgbClr val="006FB6"/>
              </a:solidFill>
            </a:endParaRPr>
          </a:p>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and give hints</a:t>
            </a:r>
            <a:endParaRPr sz="4400"/>
          </a:p>
        </p:txBody>
      </p:sp>
      <p:sp>
        <p:nvSpPr>
          <p:cNvPr id="1501" name="Google Shape;1501;p123"/>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a:p>
            <a:pPr marL="457200" marR="0" lvl="0" indent="-228600" algn="ctr"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02" name="Google Shape;1502;p123"/>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Char char="•"/>
            </a:pPr>
            <a:r>
              <a:rPr lang="en-US">
                <a:solidFill>
                  <a:srgbClr val="006FB6"/>
                </a:solidFill>
                <a:latin typeface="Calibri"/>
                <a:ea typeface="Calibri"/>
                <a:cs typeface="Calibri"/>
                <a:sym typeface="Calibri"/>
              </a:rPr>
              <a:t>While you read, </a:t>
            </a:r>
            <a:r>
              <a:rPr lang="en-US" b="1">
                <a:solidFill>
                  <a:srgbClr val="006FB6"/>
                </a:solidFill>
                <a:latin typeface="Calibri"/>
                <a:ea typeface="Calibri"/>
                <a:cs typeface="Calibri"/>
                <a:sym typeface="Calibri"/>
              </a:rPr>
              <a:t>underline words </a:t>
            </a:r>
            <a:r>
              <a:rPr lang="en-US">
                <a:solidFill>
                  <a:srgbClr val="006FB6"/>
                </a:solidFill>
                <a:latin typeface="Calibri"/>
                <a:ea typeface="Calibri"/>
                <a:cs typeface="Calibri"/>
                <a:sym typeface="Calibri"/>
              </a:rPr>
              <a:t>that you want to review.</a:t>
            </a:r>
            <a:endParaRPr>
              <a:latin typeface="Calibri"/>
              <a:ea typeface="Calibri"/>
              <a:cs typeface="Calibri"/>
              <a:sym typeface="Calibri"/>
            </a:endParaRPr>
          </a:p>
          <a:p>
            <a:pPr marL="0" lvl="0" indent="0" algn="l" rtl="0">
              <a:lnSpc>
                <a:spcPct val="100000"/>
              </a:lnSpc>
              <a:spcBef>
                <a:spcPts val="1000"/>
              </a:spcBef>
              <a:spcAft>
                <a:spcPts val="0"/>
              </a:spcAft>
              <a:buSzPts val="2800"/>
              <a:buNone/>
            </a:pPr>
            <a:endParaRPr>
              <a:solidFill>
                <a:srgbClr val="006FB6"/>
              </a:solidFill>
              <a:latin typeface="Calibri"/>
              <a:ea typeface="Calibri"/>
              <a:cs typeface="Calibri"/>
              <a:sym typeface="Calibri"/>
            </a:endParaRPr>
          </a:p>
          <a:p>
            <a:pPr marL="457200" lvl="0" indent="-406400" algn="l" rtl="0">
              <a:lnSpc>
                <a:spcPct val="100000"/>
              </a:lnSpc>
              <a:spcBef>
                <a:spcPts val="1000"/>
              </a:spcBef>
              <a:spcAft>
                <a:spcPts val="0"/>
              </a:spcAft>
              <a:buSzPts val="2800"/>
              <a:buChar char="•"/>
            </a:pPr>
            <a:r>
              <a:rPr lang="en-US">
                <a:solidFill>
                  <a:srgbClr val="006FB6"/>
                </a:solidFill>
                <a:latin typeface="Calibri"/>
                <a:ea typeface="Calibri"/>
                <a:cs typeface="Calibri"/>
                <a:sym typeface="Calibri"/>
              </a:rPr>
              <a:t>Use </a:t>
            </a:r>
            <a:r>
              <a:rPr lang="en-US" b="1">
                <a:solidFill>
                  <a:srgbClr val="006FB6"/>
                </a:solidFill>
                <a:latin typeface="Calibri"/>
                <a:ea typeface="Calibri"/>
                <a:cs typeface="Calibri"/>
                <a:sym typeface="Calibri"/>
              </a:rPr>
              <a:t>meaning</a:t>
            </a:r>
            <a:r>
              <a:rPr lang="en-US">
                <a:solidFill>
                  <a:srgbClr val="006FB6"/>
                </a:solidFill>
                <a:latin typeface="Calibri"/>
                <a:ea typeface="Calibri"/>
                <a:cs typeface="Calibri"/>
                <a:sym typeface="Calibri"/>
              </a:rPr>
              <a:t> hints and </a:t>
            </a:r>
            <a:r>
              <a:rPr lang="en-US" b="1">
                <a:solidFill>
                  <a:srgbClr val="006FB6"/>
                </a:solidFill>
                <a:latin typeface="Calibri"/>
                <a:ea typeface="Calibri"/>
                <a:cs typeface="Calibri"/>
                <a:sym typeface="Calibri"/>
              </a:rPr>
              <a:t>letter/sound </a:t>
            </a:r>
            <a:r>
              <a:rPr lang="en-US">
                <a:solidFill>
                  <a:srgbClr val="006FB6"/>
                </a:solidFill>
                <a:latin typeface="Calibri"/>
                <a:ea typeface="Calibri"/>
                <a:cs typeface="Calibri"/>
                <a:sym typeface="Calibri"/>
              </a:rPr>
              <a:t>hints.</a:t>
            </a:r>
            <a:endParaRPr>
              <a:latin typeface="Calibri"/>
              <a:ea typeface="Calibri"/>
              <a:cs typeface="Calibri"/>
              <a:sym typeface="Calibri"/>
            </a:endParaRPr>
          </a:p>
          <a:p>
            <a:pPr marL="50800" lvl="0" indent="0" algn="l" rtl="0">
              <a:lnSpc>
                <a:spcPct val="100000"/>
              </a:lnSpc>
              <a:spcBef>
                <a:spcPts val="1000"/>
              </a:spcBef>
              <a:spcAft>
                <a:spcPts val="0"/>
              </a:spcAft>
              <a:buSzPts val="2800"/>
              <a:buNone/>
            </a:pPr>
            <a:endParaRPr b="1">
              <a:solidFill>
                <a:srgbClr val="006FB6"/>
              </a:solidFill>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03" name="Google Shape;1503;p123"/>
          <p:cNvSpPr txBox="1">
            <a:spLocks noGrp="1"/>
          </p:cNvSpPr>
          <p:nvPr>
            <p:ph type="body" idx="3"/>
          </p:nvPr>
        </p:nvSpPr>
        <p:spPr>
          <a:xfrm>
            <a:off x="3758209" y="1940573"/>
            <a:ext cx="4361400" cy="4154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6FB6"/>
              </a:buClr>
              <a:buSzPts val="2800"/>
              <a:buFont typeface="Calibri"/>
              <a:buChar char="•"/>
            </a:pPr>
            <a:r>
              <a:rPr lang="en-US">
                <a:latin typeface="Calibri"/>
                <a:ea typeface="Calibri"/>
                <a:cs typeface="Calibri"/>
                <a:sym typeface="Calibri"/>
              </a:rPr>
              <a:t>I spy a word that means “confused.”</a:t>
            </a:r>
            <a:endParaRPr>
              <a:latin typeface="Calibri"/>
              <a:ea typeface="Calibri"/>
              <a:cs typeface="Calibri"/>
              <a:sym typeface="Calibri"/>
            </a:endParaRPr>
          </a:p>
          <a:p>
            <a:pPr marL="457200" marR="0" lvl="0" indent="0" algn="l" rtl="0">
              <a:lnSpc>
                <a:spcPct val="90000"/>
              </a:lnSpc>
              <a:spcBef>
                <a:spcPts val="1000"/>
              </a:spcBef>
              <a:spcAft>
                <a:spcPts val="0"/>
              </a:spcAft>
              <a:buSzPts val="2800"/>
              <a:buNone/>
            </a:pPr>
            <a:r>
              <a:rPr lang="en-US">
                <a:latin typeface="Calibri"/>
                <a:ea typeface="Calibri"/>
                <a:cs typeface="Calibri"/>
                <a:sym typeface="Calibri"/>
              </a:rPr>
              <a:t>Can you find it?</a:t>
            </a:r>
            <a:endParaRPr>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a:latin typeface="Calibri"/>
                <a:ea typeface="Calibri"/>
                <a:cs typeface="Calibri"/>
                <a:sym typeface="Calibri"/>
              </a:rPr>
              <a:t>I spy a word that has the /z/ sound in the middle. Can you find it?</a:t>
            </a:r>
            <a:endParaRPr>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a:latin typeface="Calibri"/>
                <a:ea typeface="Calibri"/>
                <a:cs typeface="Calibri"/>
                <a:sym typeface="Calibri"/>
              </a:rPr>
              <a:t>I spy a word in this sentence that ends in “–ed.” Can you find it?</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sp>
        <p:nvSpPr>
          <p:cNvPr id="1504" name="Google Shape;1504;p123"/>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puzzled</a:t>
            </a:r>
            <a:endParaRPr>
              <a:latin typeface="Calibri"/>
              <a:ea typeface="Calibri"/>
              <a:cs typeface="Calibri"/>
              <a:sym typeface="Calibri"/>
            </a:endParaRPr>
          </a:p>
        </p:txBody>
      </p:sp>
      <p:sp>
        <p:nvSpPr>
          <p:cNvPr id="1505" name="Google Shape;1505;p123"/>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fancy</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12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Pick a word </a:t>
            </a:r>
            <a:endParaRPr sz="4400">
              <a:solidFill>
                <a:srgbClr val="006FB6"/>
              </a:solidFill>
            </a:endParaRPr>
          </a:p>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and give hints</a:t>
            </a:r>
            <a:endParaRPr/>
          </a:p>
        </p:txBody>
      </p:sp>
      <p:sp>
        <p:nvSpPr>
          <p:cNvPr id="1511" name="Google Shape;1511;p124"/>
          <p:cNvSpPr txBox="1">
            <a:spLocks noGrp="1"/>
          </p:cNvSpPr>
          <p:nvPr>
            <p:ph type="body" idx="2"/>
          </p:nvPr>
        </p:nvSpPr>
        <p:spPr>
          <a:xfrm>
            <a:off x="248442" y="4655365"/>
            <a:ext cx="3040200" cy="2003400"/>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rgbClr val="0771BA"/>
              </a:buClr>
              <a:buSzPts val="2800"/>
              <a:buFont typeface="Arial"/>
              <a:buNone/>
            </a:pPr>
            <a:r>
              <a:rPr lang="en-US" b="1">
                <a:latin typeface="Calibri"/>
                <a:ea typeface="Calibri"/>
                <a:cs typeface="Calibri"/>
                <a:sym typeface="Calibri"/>
              </a:rPr>
              <a:t>“Can you find it?”</a:t>
            </a:r>
            <a:endParaRPr b="1">
              <a:latin typeface="Calibri"/>
              <a:ea typeface="Calibri"/>
              <a:cs typeface="Calibri"/>
              <a:sym typeface="Calibri"/>
            </a:endParaRPr>
          </a:p>
        </p:txBody>
      </p:sp>
      <p:sp>
        <p:nvSpPr>
          <p:cNvPr id="1512" name="Google Shape;1512;p124"/>
          <p:cNvSpPr txBox="1">
            <a:spLocks noGrp="1"/>
          </p:cNvSpPr>
          <p:nvPr>
            <p:ph type="body" idx="3"/>
          </p:nvPr>
        </p:nvSpPr>
        <p:spPr>
          <a:xfrm>
            <a:off x="3882476" y="2689783"/>
            <a:ext cx="8095800" cy="345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b="1">
                <a:latin typeface="Calibri"/>
                <a:ea typeface="Calibri"/>
                <a:cs typeface="Calibri"/>
                <a:sym typeface="Calibri"/>
              </a:rPr>
              <a:t>I spy a word that</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a:latin typeface="Calibri"/>
                <a:ea typeface="Calibri"/>
                <a:cs typeface="Calibri"/>
                <a:sym typeface="Calibri"/>
              </a:rPr>
              <a:t>starts with…</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a:latin typeface="Calibri"/>
                <a:ea typeface="Calibri"/>
                <a:cs typeface="Calibri"/>
                <a:sym typeface="Calibri"/>
              </a:rPr>
              <a:t>has the sound…</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a:latin typeface="Calibri"/>
                <a:ea typeface="Calibri"/>
                <a:cs typeface="Calibri"/>
                <a:sym typeface="Calibri"/>
              </a:rPr>
              <a:t>is spelled with…</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a:latin typeface="Calibri"/>
                <a:ea typeface="Calibri"/>
                <a:cs typeface="Calibri"/>
                <a:sym typeface="Calibri"/>
              </a:rPr>
              <a:t>means…</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a:latin typeface="Calibri"/>
                <a:ea typeface="Calibri"/>
                <a:cs typeface="Calibri"/>
                <a:sym typeface="Calibri"/>
              </a:rPr>
              <a:t>is related to the word…</a:t>
            </a:r>
            <a:endParaRPr>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a:latin typeface="Calibri"/>
                <a:ea typeface="Calibri"/>
                <a:cs typeface="Calibri"/>
                <a:sym typeface="Calibri"/>
              </a:rPr>
              <a:t>has letters that don’t match the sounds...</a:t>
            </a:r>
            <a:endParaRPr>
              <a:latin typeface="Calibri"/>
              <a:ea typeface="Calibri"/>
              <a:cs typeface="Calibri"/>
              <a:sym typeface="Calibri"/>
            </a:endParaRPr>
          </a:p>
        </p:txBody>
      </p:sp>
      <p:sp>
        <p:nvSpPr>
          <p:cNvPr id="1513" name="Google Shape;1513;p124"/>
          <p:cNvSpPr txBox="1">
            <a:spLocks noGrp="1"/>
          </p:cNvSpPr>
          <p:nvPr>
            <p:ph type="body" idx="4"/>
          </p:nvPr>
        </p:nvSpPr>
        <p:spPr>
          <a:xfrm>
            <a:off x="8010037" y="1577339"/>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fresh</a:t>
            </a:r>
            <a:endParaRPr>
              <a:latin typeface="Calibri"/>
              <a:ea typeface="Calibri"/>
              <a:cs typeface="Calibri"/>
              <a:sym typeface="Calibri"/>
            </a:endParaRPr>
          </a:p>
        </p:txBody>
      </p:sp>
      <p:sp>
        <p:nvSpPr>
          <p:cNvPr id="1514" name="Google Shape;1514;p124"/>
          <p:cNvSpPr txBox="1">
            <a:spLocks noGrp="1"/>
          </p:cNvSpPr>
          <p:nvPr>
            <p:ph type="body" idx="5"/>
          </p:nvPr>
        </p:nvSpPr>
        <p:spPr>
          <a:xfrm>
            <a:off x="5928956" y="1580272"/>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sure</a:t>
            </a:r>
            <a:endParaRPr>
              <a:latin typeface="Calibri"/>
              <a:ea typeface="Calibri"/>
              <a:cs typeface="Calibri"/>
              <a:sym typeface="Calibri"/>
            </a:endParaRPr>
          </a:p>
        </p:txBody>
      </p:sp>
      <p:sp>
        <p:nvSpPr>
          <p:cNvPr id="1515" name="Google Shape;1515;p124"/>
          <p:cNvSpPr txBox="1">
            <a:spLocks noGrp="1"/>
          </p:cNvSpPr>
          <p:nvPr>
            <p:ph type="body" idx="6"/>
          </p:nvPr>
        </p:nvSpPr>
        <p:spPr>
          <a:xfrm>
            <a:off x="3847875" y="1579770"/>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agree</a:t>
            </a:r>
            <a:endParaRPr>
              <a:latin typeface="Calibri"/>
              <a:ea typeface="Calibri"/>
              <a:cs typeface="Calibri"/>
              <a:sym typeface="Calibri"/>
            </a:endParaRPr>
          </a:p>
        </p:txBody>
      </p:sp>
      <p:sp>
        <p:nvSpPr>
          <p:cNvPr id="1516" name="Google Shape;1516;p124"/>
          <p:cNvSpPr txBox="1">
            <a:spLocks noGrp="1"/>
          </p:cNvSpPr>
          <p:nvPr>
            <p:ph type="body" idx="7"/>
          </p:nvPr>
        </p:nvSpPr>
        <p:spPr>
          <a:xfrm>
            <a:off x="10091118" y="1577339"/>
            <a:ext cx="1887000" cy="11124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proof</a:t>
            </a:r>
            <a:endParaRPr>
              <a:latin typeface="Calibri"/>
              <a:ea typeface="Calibri"/>
              <a:cs typeface="Calibri"/>
              <a:sym typeface="Calibri"/>
            </a:endParaRPr>
          </a:p>
        </p:txBody>
      </p:sp>
      <p:pic>
        <p:nvPicPr>
          <p:cNvPr id="1517" name="Google Shape;1517;p124"/>
          <p:cNvPicPr preferRelativeResize="0"/>
          <p:nvPr/>
        </p:nvPicPr>
        <p:blipFill rotWithShape="1">
          <a:blip r:embed="rId3">
            <a:alphaModFix/>
          </a:blip>
          <a:srcRect t="-1666"/>
          <a:stretch/>
        </p:blipFill>
        <p:spPr>
          <a:xfrm>
            <a:off x="1429325" y="286550"/>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5177</Words>
  <Application>Microsoft Macintosh PowerPoint</Application>
  <PresentationFormat>Widescreen</PresentationFormat>
  <Paragraphs>364</Paragraphs>
  <Slides>18</Slides>
  <Notes>18</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18</vt:i4>
      </vt:variant>
    </vt:vector>
  </HeadingPairs>
  <TitlesOfParts>
    <vt:vector size="30"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I Spy a Word</vt:lpstr>
      <vt:lpstr>Agenda</vt:lpstr>
      <vt:lpstr>Family Confidence Survey</vt:lpstr>
      <vt:lpstr>Workshop guidelines</vt:lpstr>
      <vt:lpstr>I spy a word that…</vt:lpstr>
      <vt:lpstr>Check in on literacy terms</vt:lpstr>
      <vt:lpstr>Pick a word  and give hints</vt:lpstr>
      <vt:lpstr>Pick a word  and give hints</vt:lpstr>
      <vt:lpstr>Invite child to point and read</vt:lpstr>
      <vt:lpstr>Switch</vt:lpstr>
      <vt:lpstr>Child: Pick a word              and give hints</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2025-01-27T22:08:49Z</dcterms:modified>
</cp:coreProperties>
</file>