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2" r:id="rId4"/>
    <p:sldMasterId id="2147483743" r:id="rId5"/>
    <p:sldMasterId id="2147483744" r:id="rId6"/>
    <p:sldMasterId id="2147483745" r:id="rId7"/>
    <p:sldMasterId id="2147483746" r:id="rId8"/>
    <p:sldMasterId id="2147483747" r:id="rId9"/>
    <p:sldMasterId id="2147483748" r:id="rId10"/>
    <p:sldMasterId id="2147483749" r:id="rId11"/>
    <p:sldMasterId id="2147483750"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30" Type="http://schemas.openxmlformats.org/officeDocument/2006/relationships/slide" Target="slides/slide17.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p>
          <a:p>
            <a:pPr indent="0" lvl="0" marL="0" marR="0" rtl="0" algn="l">
              <a:lnSpc>
                <a:spcPct val="100000"/>
              </a:lnSpc>
              <a:spcBef>
                <a:spcPts val="0"/>
              </a:spcBef>
              <a:spcAft>
                <a:spcPts val="0"/>
              </a:spcAft>
              <a:buSzPts val="1400"/>
              <a:buNone/>
            </a:pPr>
            <a:r>
              <a:rPr lang="en-US"/>
              <a:t>This is a </a:t>
            </a:r>
            <a:r>
              <a:rPr b="1" lang="en-US"/>
              <a:t>figure out the word </a:t>
            </a:r>
            <a:r>
              <a:rPr lang="en-US"/>
              <a:t>workshop.</a:t>
            </a:r>
            <a:r>
              <a:rPr b="1" lang="en-US"/>
              <a:t> </a:t>
            </a:r>
            <a:r>
              <a:rPr lang="en-US"/>
              <a:t>In this workshop, adults learn questions to review words from the text. They give their child hints and then switch roles. This strategy helps readers build their vocabulary.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b="1" lang="en-US"/>
              <a:t>Objective</a:t>
            </a:r>
            <a:endParaRPr b="1"/>
          </a:p>
          <a:p>
            <a:pPr indent="0" lvl="0" marL="0" rtl="0" algn="l">
              <a:lnSpc>
                <a:spcPct val="100000"/>
              </a:lnSpc>
              <a:spcBef>
                <a:spcPts val="0"/>
              </a:spcBef>
              <a:spcAft>
                <a:spcPts val="0"/>
              </a:spcAft>
              <a:buSzPts val="1400"/>
              <a:buNone/>
            </a:pPr>
            <a:r>
              <a:rPr lang="en-US"/>
              <a:t>By the end of the workshop, families will be able to help their children read and understand words by asking questions while playing "I Spy a Word."</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Corresponding </a:t>
            </a:r>
            <a:r>
              <a:rPr lang="en-US"/>
              <a:t>Reading Tip Sheet</a:t>
            </a:r>
            <a:r>
              <a:rPr b="0" i="0" lang="en-US" sz="1200" u="none" cap="none" strike="noStrike">
                <a:solidFill>
                  <a:schemeClr val="dk1"/>
                </a:solidFill>
                <a:latin typeface="Calibri"/>
                <a:ea typeface="Calibri"/>
                <a:cs typeface="Calibri"/>
                <a:sym typeface="Calibri"/>
              </a:rPr>
              <a:t> (in the languages the families need)</a:t>
            </a:r>
            <a:endParaRPr/>
          </a:p>
          <a:p>
            <a:pPr indent="-279400" lvl="0" marL="457200" marR="0" rtl="0" algn="l">
              <a:lnSpc>
                <a:spcPct val="100000"/>
              </a:lnSpc>
              <a:spcBef>
                <a:spcPts val="0"/>
              </a:spcBef>
              <a:spcAft>
                <a:spcPts val="0"/>
              </a:spcAft>
              <a:buSzPts val="800"/>
              <a:buFont typeface="Calibri"/>
              <a:buChar char="●"/>
            </a:pPr>
            <a:r>
              <a:rPr lang="en-US"/>
              <a:t>Family Workshop</a:t>
            </a:r>
            <a:r>
              <a:rPr b="0" i="0" lang="en-US" sz="1200" u="none" cap="none" strike="noStrike">
                <a:solidFill>
                  <a:schemeClr val="dk1"/>
                </a:solidFill>
                <a:latin typeface="Calibri"/>
                <a:ea typeface="Calibri"/>
                <a:cs typeface="Calibri"/>
                <a:sym typeface="Calibri"/>
              </a:rPr>
              <a:t>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79400" lvl="0" marL="457200" marR="0" rtl="0" algn="l">
              <a:lnSpc>
                <a:spcPct val="100000"/>
              </a:lnSpc>
              <a:spcBef>
                <a:spcPts val="0"/>
              </a:spcBef>
              <a:spcAft>
                <a:spcPts val="0"/>
              </a:spcAft>
              <a:buSzPts val="800"/>
              <a:buFont typeface="Calibri"/>
              <a:buChar char="●"/>
            </a:pPr>
            <a:r>
              <a:rPr lang="en-US"/>
              <a:t>Books for families to use during the reading tip explanation and practice time. This strategy works with both fiction and nonfiction texts.</a:t>
            </a:r>
            <a:endParaRPr/>
          </a:p>
          <a:p>
            <a:pPr indent="-279400" lvl="0" marL="457200" marR="0" rtl="0" algn="l">
              <a:lnSpc>
                <a:spcPct val="100000"/>
              </a:lnSpc>
              <a:spcBef>
                <a:spcPts val="0"/>
              </a:spcBef>
              <a:spcAft>
                <a:spcPts val="0"/>
              </a:spcAft>
              <a:buSzPts val="800"/>
              <a:buFont typeface="Calibri"/>
              <a:buChar char="●"/>
            </a:pPr>
            <a:r>
              <a:rPr lang="en-US"/>
              <a:t>Projector to display slides</a:t>
            </a:r>
            <a:endParaRPr/>
          </a:p>
          <a:p>
            <a:pPr indent="-279400" lvl="0" marL="457200" marR="0" rtl="0" algn="l">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Font typeface="Calibri"/>
              <a:buChar char="●"/>
            </a:pPr>
            <a:r>
              <a:rPr lang="en-US"/>
              <a:t>Name tags (optional but highly recommended)</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how to play the game “I spy” with a word. </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i="1" lang="en-US"/>
              <a:t>at</a:t>
            </a:r>
            <a:r>
              <a:rPr lang="en-US"/>
              <a:t> them.</a:t>
            </a:r>
            <a:endParaRPr/>
          </a:p>
          <a:p>
            <a:pPr indent="-298450" lvl="0" marL="457200" rtl="0" algn="l">
              <a:lnSpc>
                <a:spcPct val="100000"/>
              </a:lnSpc>
              <a:spcBef>
                <a:spcPts val="0"/>
              </a:spcBef>
              <a:spcAft>
                <a:spcPts val="0"/>
              </a:spcAft>
              <a:buSzPts val="1100"/>
              <a:buFont typeface="Calibri"/>
              <a:buChar char="•"/>
            </a:pPr>
            <a:r>
              <a:rPr b="0" i="0" lang="en-US" sz="1200" u="none" cap="none" strike="noStrike">
                <a:solidFill>
                  <a:schemeClr val="dk1"/>
                </a:solidFill>
                <a:latin typeface="Calibri"/>
                <a:ea typeface="Calibri"/>
                <a:cs typeface="Calibri"/>
                <a:sym typeface="Calibri"/>
              </a:rPr>
              <a:t>Study the slides in the reading tip section. Think through how you will model and guide practice for</a:t>
            </a:r>
            <a:r>
              <a:rPr b="0" lang="en-US" u="none"/>
              <a:t> </a:t>
            </a:r>
            <a:r>
              <a:rPr lang="en-US"/>
              <a:t>choosing a word to play with and giving hints.</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Identify the letter/letter combinations/sound patterns the children are working on in your classroom. Write these down for families and model giving hints using them.</a:t>
            </a:r>
            <a:endParaRPr/>
          </a:p>
          <a:p>
            <a:pPr indent="0" lvl="0" marL="88900" rtl="0" algn="l">
              <a:lnSpc>
                <a:spcPct val="100000"/>
              </a:lnSpc>
              <a:spcBef>
                <a:spcPts val="0"/>
              </a:spcBef>
              <a:spcAft>
                <a:spcPts val="0"/>
              </a:spcAft>
              <a:buSzPts val="1400"/>
              <a:buFont typeface="Arial"/>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Preview the examples on the slides and change to match the needs of the children in your classroom.</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marR="0" rtl="0" algn="l">
              <a:lnSpc>
                <a:spcPct val="100000"/>
              </a:lnSpc>
              <a:spcBef>
                <a:spcPts val="0"/>
              </a:spcBef>
              <a:spcAft>
                <a:spcPts val="0"/>
              </a:spcAft>
              <a:buSzPts val="1400"/>
              <a:buChar char="•"/>
            </a:pPr>
            <a:r>
              <a:rPr lang="en-US"/>
              <a:t>Choose the appropriate “Reading = conversation” slide. </a:t>
            </a:r>
            <a:endParaRPr/>
          </a:p>
          <a:p>
            <a:pPr indent="-317500" lvl="1" marL="914400" rtl="0" algn="l">
              <a:lnSpc>
                <a:spcPct val="100000"/>
              </a:lnSpc>
              <a:spcBef>
                <a:spcPts val="0"/>
              </a:spcBef>
              <a:spcAft>
                <a:spcPts val="0"/>
              </a:spcAft>
              <a:buSzPts val="1400"/>
              <a:buChar char="•"/>
            </a:pPr>
            <a:r>
              <a:rPr lang="en-US"/>
              <a:t>For younger children, encourage families to give more sound and letter hints, to underline words in the text or write them down on a piece of paper so their child doesn’t have to skim the page to find the words. They should limit the words they discuss.</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For older children, encourage families to give more meaning hints (versus sound or letter hints), to challenge themselves to choose words that are central to the meaning of the story, and to discuss up to 10 words.</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a:t>
            </a:r>
            <a:endParaRPr/>
          </a:p>
          <a:p>
            <a:pPr indent="-215900" lvl="1" marL="685800" rtl="0" algn="l">
              <a:lnSpc>
                <a:spcPct val="100000"/>
              </a:lnSpc>
              <a:spcBef>
                <a:spcPts val="0"/>
              </a:spcBef>
              <a:spcAft>
                <a:spcPts val="0"/>
              </a:spcAft>
              <a:buSzPts val="1200"/>
              <a:buFont typeface="Arial"/>
              <a:buChar char="•"/>
            </a:pPr>
            <a:r>
              <a:rPr lang="en-US"/>
              <a:t>This is a difficult workshop for families new to the English language and is more appropriate for families with some familiarity with the language. To support families consider the following ideas:​</a:t>
            </a:r>
            <a:endParaRPr/>
          </a:p>
          <a:p>
            <a:pPr indent="-304800" lvl="2" marL="1371600" rtl="0" algn="l">
              <a:lnSpc>
                <a:spcPct val="100000"/>
              </a:lnSpc>
              <a:spcBef>
                <a:spcPts val="0"/>
              </a:spcBef>
              <a:spcAft>
                <a:spcPts val="0"/>
              </a:spcAft>
              <a:buSzPts val="1200"/>
              <a:buFont typeface="Arial"/>
              <a:buChar char="•"/>
            </a:pPr>
            <a:r>
              <a:rPr lang="en-US"/>
              <a:t>Encourage families to keep track of words they’d like to review at the end by writing them down or underlining them in the text. Then encourage adults to model looking up the meaning and pronunciation of the words (if needed) before they or their child begin giving hints. They may want to go an additional step and try to use the words in their own sentence.  </a:t>
            </a:r>
            <a:endParaRPr/>
          </a:p>
          <a:p>
            <a:pPr indent="-304800" lvl="2" marL="1371600" rtl="0" algn="l">
              <a:lnSpc>
                <a:spcPct val="100000"/>
              </a:lnSpc>
              <a:spcBef>
                <a:spcPts val="0"/>
              </a:spcBef>
              <a:spcAft>
                <a:spcPts val="0"/>
              </a:spcAft>
              <a:buSzPts val="1200"/>
              <a:buFont typeface="Arial"/>
              <a:buChar char="•"/>
            </a:pPr>
            <a:r>
              <a:rPr lang="en-US"/>
              <a:t>Remind families that a dictionary, app, or website (like www.wordreference.com) can help them. They include pronunciation features. </a:t>
            </a:r>
            <a:endParaRPr/>
          </a:p>
          <a:p>
            <a:pPr indent="-304800" lvl="2" marL="1371600" rtl="0" algn="l">
              <a:lnSpc>
                <a:spcPct val="100000"/>
              </a:lnSpc>
              <a:spcBef>
                <a:spcPts val="0"/>
              </a:spcBef>
              <a:spcAft>
                <a:spcPts val="0"/>
              </a:spcAft>
              <a:buSzPts val="1200"/>
              <a:buFont typeface="Arial"/>
              <a:buChar char="•"/>
            </a:pPr>
            <a:r>
              <a:rPr lang="en-US"/>
              <a:t>Choosing words to practice on may be daunting for adults new to the English language. Consider photocopying a text and highlighting words with which families can practice the strategy. Then provide a translation of some of the words.​</a:t>
            </a:r>
            <a:endParaRPr/>
          </a:p>
          <a:p>
            <a:pPr indent="-304800" lvl="2" marL="1371600" rtl="0" algn="l">
              <a:lnSpc>
                <a:spcPct val="100000"/>
              </a:lnSpc>
              <a:spcBef>
                <a:spcPts val="0"/>
              </a:spcBef>
              <a:spcAft>
                <a:spcPts val="0"/>
              </a:spcAft>
              <a:buSzPts val="1200"/>
              <a:buFont typeface="Arial"/>
              <a:buChar char="•"/>
            </a:pPr>
            <a:r>
              <a:rPr lang="en-US"/>
              <a:t>Encourage families to start a family dictionary of words or phrases they are learning more about. </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b="1"/>
          </a:p>
          <a:p>
            <a:pPr indent="0" lvl="0" marL="0" rtl="0" algn="l">
              <a:lnSpc>
                <a:spcPct val="115000"/>
              </a:lnSpc>
              <a:spcBef>
                <a:spcPts val="0"/>
              </a:spcBef>
              <a:spcAft>
                <a:spcPts val="0"/>
              </a:spcAft>
              <a:buSzPts val="1400"/>
              <a:buNone/>
            </a:pPr>
            <a:r>
              <a:t/>
            </a:r>
            <a:endParaRPr u="sng"/>
          </a:p>
          <a:p>
            <a:pPr indent="0" lvl="0" marL="0" rtl="0" algn="l">
              <a:lnSpc>
                <a:spcPct val="115000"/>
              </a:lnSpc>
              <a:spcBef>
                <a:spcPts val="0"/>
              </a:spcBef>
              <a:spcAft>
                <a:spcPts val="0"/>
              </a:spcAft>
              <a:buSzPts val="1400"/>
              <a:buNone/>
            </a:pPr>
            <a:r>
              <a:rPr lang="en-US" u="sng"/>
              <a:t>Timing considerations for a 60 min workshop</a:t>
            </a:r>
            <a:endParaRPr u="sng"/>
          </a:p>
          <a:p>
            <a:pPr indent="0" lvl="0" marL="0" rtl="0" algn="l">
              <a:lnSpc>
                <a:spcPct val="115000"/>
              </a:lnSpc>
              <a:spcBef>
                <a:spcPts val="0"/>
              </a:spcBef>
              <a:spcAft>
                <a:spcPts val="0"/>
              </a:spcAft>
              <a:buSzPts val="1400"/>
              <a:buNone/>
            </a:pPr>
            <a:r>
              <a:rPr lang="en-US"/>
              <a:t>Welcome: 10 mins</a:t>
            </a:r>
            <a:endParaRPr/>
          </a:p>
          <a:p>
            <a:pPr indent="0" lvl="0" marL="0" rtl="0" algn="l">
              <a:lnSpc>
                <a:spcPct val="115000"/>
              </a:lnSpc>
              <a:spcBef>
                <a:spcPts val="0"/>
              </a:spcBef>
              <a:spcAft>
                <a:spcPts val="0"/>
              </a:spcAft>
              <a:buSzPts val="1400"/>
              <a:buNone/>
            </a:pPr>
            <a:r>
              <a:rPr lang="en-US"/>
              <a:t>Reading tip: 15-20 mins</a:t>
            </a:r>
            <a:endParaRPr/>
          </a:p>
          <a:p>
            <a:pPr indent="0" lvl="0" marL="0" rtl="0" algn="l">
              <a:lnSpc>
                <a:spcPct val="115000"/>
              </a:lnSpc>
              <a:spcBef>
                <a:spcPts val="0"/>
              </a:spcBef>
              <a:spcAft>
                <a:spcPts val="0"/>
              </a:spcAft>
              <a:buSzPts val="1400"/>
              <a:buNone/>
            </a:pPr>
            <a:r>
              <a:rPr lang="en-US"/>
              <a:t>Practice: 15-20 mins</a:t>
            </a:r>
            <a:endParaRPr/>
          </a:p>
          <a:p>
            <a:pPr indent="0" lvl="0" marL="0" rtl="0" algn="l">
              <a:lnSpc>
                <a:spcPct val="115000"/>
              </a:lnSpc>
              <a:spcBef>
                <a:spcPts val="0"/>
              </a:spcBef>
              <a:spcAft>
                <a:spcPts val="0"/>
              </a:spcAft>
              <a:buSzPts val="1400"/>
              <a:buNone/>
            </a:pPr>
            <a:r>
              <a:rPr lang="en-US"/>
              <a:t>Reflection and updates: 10 mins</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form at </a:t>
            </a:r>
            <a:r>
              <a:rPr lang="en-US" u="sng">
                <a:solidFill>
                  <a:schemeClr val="hlink"/>
                </a:solidFill>
                <a:hlinkClick r:id="rId2"/>
              </a:rPr>
              <a:t>https://bit.ly/SBCfeedbackform</a:t>
            </a:r>
            <a:r>
              <a:rPr lang="en-US"/>
              <a:t>. </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383" name="Google Shape;1383;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p11: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4" name="Google Shape;1484;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SzPts val="800"/>
              <a:buChar char="●"/>
            </a:pPr>
            <a:r>
              <a:rPr b="1" lang="en-US" sz="1200"/>
              <a:t>Explain that families should switch roles.</a:t>
            </a:r>
            <a:endParaRPr/>
          </a:p>
          <a:p>
            <a:pPr indent="-279400" lvl="1" marL="914400" marR="0" rtl="0" algn="l">
              <a:lnSpc>
                <a:spcPct val="100000"/>
              </a:lnSpc>
              <a:spcBef>
                <a:spcPts val="0"/>
              </a:spcBef>
              <a:spcAft>
                <a:spcPts val="0"/>
              </a:spcAft>
              <a:buSzPts val="800"/>
              <a:buChar char="●"/>
            </a:pPr>
            <a:r>
              <a:rPr lang="en-US" sz="1200"/>
              <a:t>Use the slide to quickly model and note that the adult says all the sounds in the word. It’s good to model the behavior we want from our children.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2" name="Shape 1492"/>
        <p:cNvGrpSpPr/>
        <p:nvPr/>
      </p:nvGrpSpPr>
      <p:grpSpPr>
        <a:xfrm>
          <a:off x="0" y="0"/>
          <a:ext cx="0" cy="0"/>
          <a:chOff x="0" y="0"/>
          <a:chExt cx="0" cy="0"/>
        </a:xfrm>
      </p:grpSpPr>
      <p:sp>
        <p:nvSpPr>
          <p:cNvPr id="1493" name="Google Shape;1493;p12: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4" name="Google Shape;1494;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Arial"/>
              <a:buNone/>
            </a:pPr>
            <a:r>
              <a:t/>
            </a:r>
            <a:endParaRPr sz="1200"/>
          </a:p>
          <a:p>
            <a:pPr indent="-304800" lvl="0" marL="457200" marR="0" rtl="0" algn="l">
              <a:lnSpc>
                <a:spcPct val="100000"/>
              </a:lnSpc>
              <a:spcBef>
                <a:spcPts val="0"/>
              </a:spcBef>
              <a:spcAft>
                <a:spcPts val="0"/>
              </a:spcAft>
              <a:buSzPts val="1200"/>
              <a:buChar char="•"/>
            </a:pPr>
            <a:r>
              <a:rPr b="1" lang="en-US" sz="1200"/>
              <a:t>Invite families to switch roles.</a:t>
            </a:r>
            <a:endParaRPr/>
          </a:p>
          <a:p>
            <a:pPr indent="-317500" lvl="1" marL="914400" marR="0" rtl="0" algn="l">
              <a:lnSpc>
                <a:spcPct val="100000"/>
              </a:lnSpc>
              <a:spcBef>
                <a:spcPts val="0"/>
              </a:spcBef>
              <a:spcAft>
                <a:spcPts val="0"/>
              </a:spcAft>
              <a:buSzPts val="1400"/>
              <a:buChar char="•"/>
            </a:pPr>
            <a:r>
              <a:rPr lang="en-US"/>
              <a:t>If needed, quickly go over the words and basic definition.</a:t>
            </a:r>
            <a:endParaRPr/>
          </a:p>
          <a:p>
            <a:pPr indent="-317500" lvl="1" marL="914400" marR="0" rtl="0" algn="l">
              <a:lnSpc>
                <a:spcPct val="100000"/>
              </a:lnSpc>
              <a:spcBef>
                <a:spcPts val="0"/>
              </a:spcBef>
              <a:spcAft>
                <a:spcPts val="0"/>
              </a:spcAft>
              <a:buSzPts val="1400"/>
              <a:buChar char="•"/>
            </a:pPr>
            <a:r>
              <a:rPr lang="en-US"/>
              <a:t>Read aloud the sentence stems.</a:t>
            </a:r>
            <a:endParaRPr/>
          </a:p>
          <a:p>
            <a:pPr indent="-317500" lvl="1" marL="914400" rtl="0" algn="l">
              <a:lnSpc>
                <a:spcPct val="100000"/>
              </a:lnSpc>
              <a:spcBef>
                <a:spcPts val="0"/>
              </a:spcBef>
              <a:spcAft>
                <a:spcPts val="0"/>
              </a:spcAft>
              <a:buSzPts val="1400"/>
              <a:buChar char="•"/>
            </a:pPr>
            <a:r>
              <a:rPr lang="en-US"/>
              <a:t>Invite children to practice giving hints to their adult. </a:t>
            </a:r>
            <a:endParaRPr/>
          </a:p>
          <a:p>
            <a:pPr indent="-317500" lvl="1" marL="914400" rtl="0" algn="l">
              <a:lnSpc>
                <a:spcPct val="100000"/>
              </a:lnSpc>
              <a:spcBef>
                <a:spcPts val="0"/>
              </a:spcBef>
              <a:spcAft>
                <a:spcPts val="0"/>
              </a:spcAft>
              <a:buSzPts val="1400"/>
              <a:buChar char="•"/>
            </a:pPr>
            <a:r>
              <a:rPr lang="en-US"/>
              <a:t>Invite children to share out the hints they gave whole class, in small groups, with a partner.</a:t>
            </a:r>
            <a:endParaRPr/>
          </a:p>
          <a:p>
            <a:pPr indent="-317500" lvl="0" marL="457200" rtl="0" algn="l">
              <a:lnSpc>
                <a:spcPct val="100000"/>
              </a:lnSpc>
              <a:spcBef>
                <a:spcPts val="0"/>
              </a:spcBef>
              <a:spcAft>
                <a:spcPts val="0"/>
              </a:spcAft>
              <a:buSzPts val="1400"/>
              <a:buChar char="•"/>
            </a:pPr>
            <a:r>
              <a:rPr b="1" lang="en-US"/>
              <a:t>Discuss with families </a:t>
            </a:r>
            <a:r>
              <a:rPr lang="en-US"/>
              <a:t>how many words they should review when they are done reading (this depends on age and reading ability of their child.)</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SzPts val="1400"/>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506" name="Google Shape;1506;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a:p>
          <a:p>
            <a:pPr indent="0" lvl="0" marL="0" rtl="0" algn="l">
              <a:lnSpc>
                <a:spcPct val="100000"/>
              </a:lnSpc>
              <a:spcBef>
                <a:spcPts val="0"/>
              </a:spcBef>
              <a:spcAft>
                <a:spcPts val="0"/>
              </a:spcAft>
              <a:buClr>
                <a:schemeClr val="dk1"/>
              </a:buClr>
              <a:buSzPts val="1400"/>
              <a:buFont typeface="Arial"/>
              <a:buNone/>
            </a:pPr>
            <a:r>
              <a:t/>
            </a:r>
            <a:endParaRPr u="sng"/>
          </a:p>
          <a:p>
            <a:pPr indent="-228600" lvl="0" marL="457200" rtl="0" algn="l">
              <a:lnSpc>
                <a:spcPct val="100000"/>
              </a:lnSpc>
              <a:spcBef>
                <a:spcPts val="0"/>
              </a:spcBef>
              <a:spcAft>
                <a:spcPts val="0"/>
              </a:spcAft>
              <a:buSzPts val="1400"/>
              <a:buNone/>
            </a:pPr>
            <a:r>
              <a:t/>
            </a:r>
            <a:endParaRPr/>
          </a:p>
        </p:txBody>
      </p:sp>
      <p:sp>
        <p:nvSpPr>
          <p:cNvPr id="1516" name="Google Shape;1516;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p15: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5" name="Google Shape;1525;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4" name="Google Shape;1534;p1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50" name="Google Shape;1550;p17: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p1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58" name="Google Shape;1558;p18: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90" name="Google Shape;1390;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95" name="Google Shape;1395;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409" name="Google Shape;1409;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a:t>Part 2: Reading tip</a:t>
            </a:r>
            <a:endParaRPr/>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a:t>
            </a:r>
            <a:endParaRPr u="sng"/>
          </a:p>
          <a:p>
            <a:pPr indent="0" lvl="0" marL="0" rtl="0" algn="l">
              <a:lnSpc>
                <a:spcPct val="100000"/>
              </a:lnSpc>
              <a:spcBef>
                <a:spcPts val="0"/>
              </a:spcBef>
              <a:spcAft>
                <a:spcPts val="0"/>
              </a:spcAft>
              <a:buClr>
                <a:schemeClr val="dk1"/>
              </a:buClr>
              <a:buSzPts val="1100"/>
              <a:buFont typeface="Arial"/>
              <a:buNone/>
            </a:pPr>
            <a:r>
              <a:rPr i="1" lang="en-US"/>
              <a:t>Today we will practice talking about words and building your child’s vocabulary after we’re done reading.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We will practice this by breaking it down into 4 steps:</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First we’ll talk about how to choose a word and how to give hints for a word.</a:t>
            </a:r>
            <a:endParaRPr i="1"/>
          </a:p>
          <a:p>
            <a:pPr indent="0" lvl="0" marL="0" rtl="0" algn="l">
              <a:lnSpc>
                <a:spcPct val="100000"/>
              </a:lnSpc>
              <a:spcBef>
                <a:spcPts val="0"/>
              </a:spcBef>
              <a:spcAft>
                <a:spcPts val="0"/>
              </a:spcAft>
              <a:buClr>
                <a:schemeClr val="dk1"/>
              </a:buClr>
              <a:buSzPts val="1100"/>
              <a:buFont typeface="Arial"/>
              <a:buNone/>
            </a:pPr>
            <a:r>
              <a:rPr i="1" lang="en-US"/>
              <a:t>Then we’ll talk about what your child should do when they are trying out the word—point to it and read it.</a:t>
            </a:r>
            <a:endParaRPr i="1"/>
          </a:p>
          <a:p>
            <a:pPr indent="0" lvl="0" marL="0" rtl="0" algn="l">
              <a:lnSpc>
                <a:spcPct val="100000"/>
              </a:lnSpc>
              <a:spcBef>
                <a:spcPts val="0"/>
              </a:spcBef>
              <a:spcAft>
                <a:spcPts val="0"/>
              </a:spcAft>
              <a:buClr>
                <a:schemeClr val="dk1"/>
              </a:buClr>
              <a:buSzPts val="1100"/>
              <a:buFont typeface="Arial"/>
              <a:buNone/>
            </a:pPr>
            <a:r>
              <a:rPr i="1" lang="en-US"/>
              <a:t>Then we’ll switch roles. The child will give the adult a hint and the adult will try out the word.</a:t>
            </a:r>
            <a:endParaRPr i="1"/>
          </a:p>
          <a:p>
            <a:pPr indent="0" lvl="0" marL="0" rtl="0" algn="l">
              <a:lnSpc>
                <a:spcPct val="100000"/>
              </a:lnSpc>
              <a:spcBef>
                <a:spcPts val="0"/>
              </a:spcBef>
              <a:spcAft>
                <a:spcPts val="0"/>
              </a:spcAft>
              <a:buClr>
                <a:schemeClr val="dk1"/>
              </a:buClr>
              <a:buSzPts val="1100"/>
              <a:buFont typeface="Arial"/>
              <a:buNone/>
            </a:pPr>
            <a:r>
              <a:rPr i="1" lang="en-US"/>
              <a:t>And we’ll talk about how many words you could do this with.</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Why? In order to grow as a reader, a child must be able to read and understand many words or expand their vocabulary. Talking about words is a great way to build your child’s vocabulary or the number of words they know and can use.</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 </a:t>
            </a:r>
            <a:endParaRPr u="sng"/>
          </a:p>
          <a:p>
            <a:pPr indent="0" lvl="0" marL="0" rtl="0" algn="l">
              <a:lnSpc>
                <a:spcPct val="100000"/>
              </a:lnSpc>
              <a:spcBef>
                <a:spcPts val="0"/>
              </a:spcBef>
              <a:spcAft>
                <a:spcPts val="0"/>
              </a:spcAft>
              <a:buClr>
                <a:schemeClr val="dk1"/>
              </a:buClr>
              <a:buSzPts val="1100"/>
              <a:buFont typeface="Arial"/>
              <a:buNone/>
            </a:pPr>
            <a:r>
              <a:rPr i="1" lang="en-US"/>
              <a:t>Hoy vamos a practicar el acto de hablar sobre palabras y aumentar el vocabulario de su hijo después de terminar de leer.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Vamos a practicarlo en 4 pasos:</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Vamos a hablar de cómo se puede elegir una palabra y luego dar pistas sobre la palabra. </a:t>
            </a:r>
            <a:endParaRPr i="1"/>
          </a:p>
          <a:p>
            <a:pPr indent="0" lvl="0" marL="0" rtl="0" algn="l">
              <a:lnSpc>
                <a:spcPct val="100000"/>
              </a:lnSpc>
              <a:spcBef>
                <a:spcPts val="0"/>
              </a:spcBef>
              <a:spcAft>
                <a:spcPts val="0"/>
              </a:spcAft>
              <a:buClr>
                <a:schemeClr val="dk1"/>
              </a:buClr>
              <a:buSzPts val="1100"/>
              <a:buFont typeface="Arial"/>
              <a:buNone/>
            </a:pPr>
            <a:r>
              <a:rPr i="1" lang="en-US"/>
              <a:t>Luego vamos a hablar sobre lo que su hijo debe de hacer mientras está adivinando la palabra - señalarla y leerla. </a:t>
            </a:r>
            <a:endParaRPr i="1"/>
          </a:p>
          <a:p>
            <a:pPr indent="0" lvl="0" marL="0" rtl="0" algn="l">
              <a:lnSpc>
                <a:spcPct val="100000"/>
              </a:lnSpc>
              <a:spcBef>
                <a:spcPts val="0"/>
              </a:spcBef>
              <a:spcAft>
                <a:spcPts val="0"/>
              </a:spcAft>
              <a:buClr>
                <a:schemeClr val="dk1"/>
              </a:buClr>
              <a:buSzPts val="1100"/>
              <a:buFont typeface="Arial"/>
              <a:buNone/>
            </a:pPr>
            <a:r>
              <a:rPr i="1" lang="en-US"/>
              <a:t>Luego vamos a trocar los papeles. El niño le va a dar una pista al adulto y el adulto va a adivinar la palabra. </a:t>
            </a:r>
            <a:endParaRPr i="1"/>
          </a:p>
          <a:p>
            <a:pPr indent="0" lvl="0" marL="0" rtl="0" algn="l">
              <a:lnSpc>
                <a:spcPct val="100000"/>
              </a:lnSpc>
              <a:spcBef>
                <a:spcPts val="0"/>
              </a:spcBef>
              <a:spcAft>
                <a:spcPts val="0"/>
              </a:spcAft>
              <a:buClr>
                <a:schemeClr val="dk1"/>
              </a:buClr>
              <a:buSzPts val="1100"/>
              <a:buFont typeface="Arial"/>
              <a:buNone/>
            </a:pPr>
            <a:r>
              <a:rPr i="1" lang="en-US"/>
              <a:t>Al final, hablaremos sobre la cantidad de palabras que se pueden usar así.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 Para crecer como un lector, un niño tiene que poder leer y entender muchas palabras o aumentar su vocabulario. Hablar sobre palabras es una muy buena manera de aumentar el vocabulario de su hijo o el número de palabras que conoce y puede usar. </a:t>
            </a:r>
            <a:endParaRPr i="1"/>
          </a:p>
          <a:p>
            <a:pPr indent="-228600" lvl="0" marL="457200" rtl="0" algn="l">
              <a:lnSpc>
                <a:spcPct val="100000"/>
              </a:lnSpc>
              <a:spcBef>
                <a:spcPts val="0"/>
              </a:spcBef>
              <a:spcAft>
                <a:spcPts val="0"/>
              </a:spcAft>
              <a:buSzPts val="1400"/>
              <a:buNone/>
            </a:pPr>
            <a:r>
              <a:t/>
            </a:r>
            <a:endParaRPr/>
          </a:p>
        </p:txBody>
      </p:sp>
      <p:sp>
        <p:nvSpPr>
          <p:cNvPr id="1426" name="Google Shape;1426;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1" name="Google Shape;1441;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8:notes"/>
          <p:cNvSpPr/>
          <p:nvPr>
            <p:ph idx="2" type="sldImg"/>
          </p:nvPr>
        </p:nvSpPr>
        <p:spPr>
          <a:xfrm>
            <a:off x="3533775" y="12700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2" name="Google Shape;1452;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b="1" sz="1200" u="none"/>
          </a:p>
          <a:p>
            <a:pPr indent="-279400" lvl="0" marL="457200" rtl="0" algn="l">
              <a:lnSpc>
                <a:spcPct val="100000"/>
              </a:lnSpc>
              <a:spcBef>
                <a:spcPts val="0"/>
              </a:spcBef>
              <a:spcAft>
                <a:spcPts val="0"/>
              </a:spcAft>
              <a:buSzPts val="800"/>
              <a:buChar char="●"/>
            </a:pPr>
            <a:r>
              <a:rPr b="1" lang="en-US" sz="1200" u="none"/>
              <a:t>Explain and list </a:t>
            </a:r>
            <a:r>
              <a:rPr lang="en-US" sz="1200" u="none"/>
              <a:t>some criteria for choosing words</a:t>
            </a:r>
            <a:endParaRPr/>
          </a:p>
          <a:p>
            <a:pPr indent="-279400" lvl="1" marL="914400" rtl="0" algn="l">
              <a:lnSpc>
                <a:spcPct val="100000"/>
              </a:lnSpc>
              <a:spcBef>
                <a:spcPts val="0"/>
              </a:spcBef>
              <a:spcAft>
                <a:spcPts val="0"/>
              </a:spcAft>
              <a:buSzPts val="800"/>
              <a:buChar char="●"/>
            </a:pPr>
            <a:r>
              <a:rPr lang="en-US" sz="1200" u="none"/>
              <a:t>My child struggled with the word when we read</a:t>
            </a:r>
            <a:endParaRPr/>
          </a:p>
          <a:p>
            <a:pPr indent="-279400" lvl="1" marL="914400" rtl="0" algn="l">
              <a:lnSpc>
                <a:spcPct val="100000"/>
              </a:lnSpc>
              <a:spcBef>
                <a:spcPts val="0"/>
              </a:spcBef>
              <a:spcAft>
                <a:spcPts val="0"/>
              </a:spcAft>
              <a:buSzPts val="800"/>
              <a:buChar char="●"/>
            </a:pPr>
            <a:r>
              <a:rPr lang="en-US" sz="1200" u="none"/>
              <a:t>I don’t think my child knows the definition</a:t>
            </a:r>
            <a:endParaRPr/>
          </a:p>
          <a:p>
            <a:pPr indent="-279400" lvl="1" marL="914400" rtl="0" algn="l">
              <a:lnSpc>
                <a:spcPct val="100000"/>
              </a:lnSpc>
              <a:spcBef>
                <a:spcPts val="0"/>
              </a:spcBef>
              <a:spcAft>
                <a:spcPts val="0"/>
              </a:spcAft>
              <a:buSzPts val="800"/>
              <a:buChar char="●"/>
            </a:pPr>
            <a:r>
              <a:rPr lang="en-US" sz="1200" u="none"/>
              <a:t>We talked about the word when we read it</a:t>
            </a:r>
            <a:endParaRPr/>
          </a:p>
          <a:p>
            <a:pPr indent="-279400" lvl="1" marL="914400" rtl="0" algn="l">
              <a:lnSpc>
                <a:spcPct val="100000"/>
              </a:lnSpc>
              <a:spcBef>
                <a:spcPts val="0"/>
              </a:spcBef>
              <a:spcAft>
                <a:spcPts val="0"/>
              </a:spcAft>
              <a:buSzPts val="800"/>
              <a:buChar char="●"/>
            </a:pPr>
            <a:r>
              <a:rPr lang="en-US" sz="1200" u="none"/>
              <a:t>The word is very important to the meaning of the text</a:t>
            </a:r>
            <a:endParaRPr/>
          </a:p>
          <a:p>
            <a:pPr indent="-279400" lvl="1" marL="914400" rtl="0" algn="l">
              <a:lnSpc>
                <a:spcPct val="100000"/>
              </a:lnSpc>
              <a:spcBef>
                <a:spcPts val="0"/>
              </a:spcBef>
              <a:spcAft>
                <a:spcPts val="0"/>
              </a:spcAft>
              <a:buSzPts val="800"/>
              <a:buChar char="●"/>
            </a:pPr>
            <a:r>
              <a:rPr lang="en-US" sz="1200" u="none"/>
              <a:t>The word is a word that I know my child is run into again </a:t>
            </a:r>
            <a:endParaRPr/>
          </a:p>
          <a:p>
            <a:pPr indent="-279400" lvl="0" marL="457200" rtl="0" algn="l">
              <a:lnSpc>
                <a:spcPct val="100000"/>
              </a:lnSpc>
              <a:spcBef>
                <a:spcPts val="0"/>
              </a:spcBef>
              <a:spcAft>
                <a:spcPts val="0"/>
              </a:spcAft>
              <a:buSzPts val="800"/>
              <a:buChar char="●"/>
            </a:pPr>
            <a:r>
              <a:rPr b="1" lang="en-US" sz="1200" u="none"/>
              <a:t>Explain some </a:t>
            </a:r>
            <a:r>
              <a:rPr b="1" lang="en-US"/>
              <a:t>troubleshooting</a:t>
            </a:r>
            <a:r>
              <a:rPr b="1" lang="en-US" sz="1200" u="none"/>
              <a:t> techniques</a:t>
            </a:r>
            <a:endParaRPr/>
          </a:p>
          <a:p>
            <a:pPr indent="-279400" lvl="1" marL="914400" rtl="0" algn="l">
              <a:lnSpc>
                <a:spcPct val="100000"/>
              </a:lnSpc>
              <a:spcBef>
                <a:spcPts val="0"/>
              </a:spcBef>
              <a:spcAft>
                <a:spcPts val="0"/>
              </a:spcAft>
              <a:buSzPts val="800"/>
              <a:buChar char="●"/>
            </a:pPr>
            <a:r>
              <a:rPr lang="en-US" sz="1200" u="none"/>
              <a:t>Write down the words  as you read so that you can remember them </a:t>
            </a:r>
            <a:endParaRPr/>
          </a:p>
          <a:p>
            <a:pPr indent="-279400" lvl="1" marL="914400" rtl="0" algn="l">
              <a:lnSpc>
                <a:spcPct val="100000"/>
              </a:lnSpc>
              <a:spcBef>
                <a:spcPts val="0"/>
              </a:spcBef>
              <a:spcAft>
                <a:spcPts val="0"/>
              </a:spcAft>
              <a:buSzPts val="800"/>
              <a:buChar char="●"/>
            </a:pPr>
            <a:r>
              <a:rPr lang="en-US" sz="1200" u="none"/>
              <a:t>Or underline words in the text as you go along</a:t>
            </a:r>
            <a:endParaRPr/>
          </a:p>
          <a:p>
            <a:pPr indent="-279400" lvl="1" marL="914400" rtl="0" algn="l">
              <a:lnSpc>
                <a:spcPct val="100000"/>
              </a:lnSpc>
              <a:spcBef>
                <a:spcPts val="0"/>
              </a:spcBef>
              <a:spcAft>
                <a:spcPts val="0"/>
              </a:spcAft>
              <a:buSzPts val="800"/>
              <a:buChar char="●"/>
            </a:pPr>
            <a:r>
              <a:rPr lang="en-US" sz="1200" u="none"/>
              <a:t>Use bolded words (in non-fiction texts)</a:t>
            </a:r>
            <a:endParaRPr/>
          </a:p>
          <a:p>
            <a:pPr indent="-279400" lvl="0" marL="457200" rtl="0" algn="l">
              <a:lnSpc>
                <a:spcPct val="100000"/>
              </a:lnSpc>
              <a:spcBef>
                <a:spcPts val="0"/>
              </a:spcBef>
              <a:spcAft>
                <a:spcPts val="0"/>
              </a:spcAft>
              <a:buSzPts val="800"/>
              <a:buChar char="●"/>
            </a:pPr>
            <a:r>
              <a:rPr b="1" lang="en-US" sz="1200" u="none"/>
              <a:t>Model how to give hints for a word </a:t>
            </a:r>
            <a:r>
              <a:rPr lang="en-US" sz="1200" u="none"/>
              <a:t>using the slide.</a:t>
            </a:r>
            <a:endParaRPr/>
          </a:p>
          <a:p>
            <a:pPr indent="-279400" lvl="1" marL="914400" rtl="0" algn="l">
              <a:lnSpc>
                <a:spcPct val="100000"/>
              </a:lnSpc>
              <a:spcBef>
                <a:spcPts val="0"/>
              </a:spcBef>
              <a:spcAft>
                <a:spcPts val="0"/>
              </a:spcAft>
              <a:buSzPts val="800"/>
              <a:buChar char="●"/>
            </a:pPr>
            <a:r>
              <a:rPr lang="en-US" sz="1200" u="none"/>
              <a:t>Consider inviting a family volunteer to name some hints for the second word</a:t>
            </a:r>
            <a:endParaRPr/>
          </a:p>
          <a:p>
            <a:pPr indent="-279400" lvl="1" marL="914400" rtl="0" algn="l">
              <a:lnSpc>
                <a:spcPct val="100000"/>
              </a:lnSpc>
              <a:spcBef>
                <a:spcPts val="0"/>
              </a:spcBef>
              <a:spcAft>
                <a:spcPts val="0"/>
              </a:spcAft>
              <a:buSzPts val="800"/>
              <a:buChar char="●"/>
            </a:pPr>
            <a:r>
              <a:rPr lang="en-US" sz="1200" u="none"/>
              <a:t>Consider writing some words on a whiteboard and model two or three more times.</a:t>
            </a:r>
            <a:endParaRPr/>
          </a:p>
          <a:p>
            <a:pPr indent="-279400" lvl="0" marL="457200" rtl="0" algn="l">
              <a:lnSpc>
                <a:spcPct val="100000"/>
              </a:lnSpc>
              <a:spcBef>
                <a:spcPts val="0"/>
              </a:spcBef>
              <a:spcAft>
                <a:spcPts val="0"/>
              </a:spcAft>
              <a:buClr>
                <a:schemeClr val="dk1"/>
              </a:buClr>
              <a:buSzPts val="800"/>
              <a:buChar char="●"/>
            </a:pPr>
            <a:r>
              <a:rPr i="0" lang="en-US" sz="1200" u="none" cap="none" strike="noStrike">
                <a:solidFill>
                  <a:schemeClr val="dk1"/>
                </a:solidFill>
              </a:rPr>
              <a:t>►</a:t>
            </a:r>
            <a:r>
              <a:rPr i="1" lang="en-US" sz="1200" u="none" cap="none" strike="noStrike">
                <a:solidFill>
                  <a:schemeClr val="dk1"/>
                </a:solidFill>
              </a:rPr>
              <a:t>For </a:t>
            </a:r>
            <a:r>
              <a:rPr i="1" lang="en-US"/>
              <a:t>Multilingual</a:t>
            </a:r>
            <a:r>
              <a:rPr i="1" lang="en-US" sz="1200" u="none" cap="none" strike="noStrike">
                <a:solidFill>
                  <a:schemeClr val="dk1"/>
                </a:solidFill>
              </a:rPr>
              <a:t> families more specifically: </a:t>
            </a:r>
            <a:r>
              <a:rPr i="0" lang="en-US" sz="1200" u="none" cap="none" strike="noStrike">
                <a:solidFill>
                  <a:schemeClr val="dk1"/>
                </a:solidFill>
              </a:rPr>
              <a:t>Remind families they don’t have to be the word expert but they can be the “looking up words” model for their children. </a:t>
            </a:r>
            <a:endParaRPr/>
          </a:p>
          <a:p>
            <a:pPr indent="-279400" lvl="1" marL="914400" rtl="0" algn="l">
              <a:lnSpc>
                <a:spcPct val="100000"/>
              </a:lnSpc>
              <a:spcBef>
                <a:spcPts val="0"/>
              </a:spcBef>
              <a:spcAft>
                <a:spcPts val="0"/>
              </a:spcAft>
              <a:buClr>
                <a:schemeClr val="dk1"/>
              </a:buClr>
              <a:buSzPts val="800"/>
              <a:buChar char="●"/>
            </a:pPr>
            <a:r>
              <a:rPr i="0" lang="en-US" sz="1200" u="none" cap="none" strike="noStrike">
                <a:solidFill>
                  <a:schemeClr val="dk1"/>
                </a:solidFill>
              </a:rPr>
              <a:t>If possible, reading with a translating app or dictionary handy will be helpful for them as the coach.​ </a:t>
            </a:r>
            <a:endParaRPr/>
          </a:p>
          <a:p>
            <a:pPr indent="-279400" lvl="1" marL="914400" rtl="0" algn="l">
              <a:lnSpc>
                <a:spcPct val="100000"/>
              </a:lnSpc>
              <a:spcBef>
                <a:spcPts val="0"/>
              </a:spcBef>
              <a:spcAft>
                <a:spcPts val="0"/>
              </a:spcAft>
              <a:buClr>
                <a:schemeClr val="dk1"/>
              </a:buClr>
              <a:buSzPts val="800"/>
              <a:buChar char="●"/>
            </a:pPr>
            <a:r>
              <a:rPr i="0" lang="en-US" sz="1200" u="none" cap="none" strike="noStrike">
                <a:solidFill>
                  <a:schemeClr val="dk1"/>
                </a:solidFill>
              </a:rPr>
              <a:t>Also, collecting words into a family dictionary is a great way to revisit words they want to remember.</a:t>
            </a:r>
            <a:endParaRPr/>
          </a:p>
          <a:p>
            <a:pPr indent="-228600" lvl="0" marL="457200" rtl="0" algn="l">
              <a:lnSpc>
                <a:spcPct val="100000"/>
              </a:lnSpc>
              <a:spcBef>
                <a:spcPts val="0"/>
              </a:spcBef>
              <a:spcAft>
                <a:spcPts val="0"/>
              </a:spcAft>
              <a:buSzPts val="1400"/>
              <a:buFont typeface="Arial"/>
              <a:buNone/>
            </a:pPr>
            <a:r>
              <a:t/>
            </a:r>
            <a:endParaRPr b="1" sz="1200" u="sng"/>
          </a:p>
          <a:p>
            <a:pPr indent="0" lvl="0" marL="0" marR="0" rtl="0" algn="l">
              <a:lnSpc>
                <a:spcPct val="100000"/>
              </a:lnSpc>
              <a:spcBef>
                <a:spcPts val="0"/>
              </a:spcBef>
              <a:spcAft>
                <a:spcPts val="0"/>
              </a:spcAft>
              <a:buSzPts val="1400"/>
              <a:buNone/>
            </a:pPr>
            <a:r>
              <a:rPr i="0" lang="en-US" sz="1200" u="sng" cap="none" strike="noStrike">
                <a:solidFill>
                  <a:schemeClr val="dk1"/>
                </a:solidFill>
              </a:rPr>
              <a:t>Sample script</a:t>
            </a:r>
            <a:endParaRPr i="0" sz="1200" u="none"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a:t>Today’s tip is kinda like a game. You’re going to choose a word and then give your child hints so they can find it on the page. </a:t>
            </a:r>
            <a:endParaRPr/>
          </a:p>
          <a:p>
            <a:pPr indent="0" lvl="0" marL="0" marR="0" rtl="0" algn="l">
              <a:lnSpc>
                <a:spcPct val="100000"/>
              </a:lnSpc>
              <a:spcBef>
                <a:spcPts val="0"/>
              </a:spcBef>
              <a:spcAft>
                <a:spcPts val="0"/>
              </a:spcAft>
              <a:buClr>
                <a:schemeClr val="dk1"/>
              </a:buClr>
              <a:buSzPts val="1200"/>
              <a:buFont typeface="Arial"/>
              <a:buNone/>
            </a:pPr>
            <a:r>
              <a:rPr i="1" lang="en-US" sz="1200"/>
              <a:t>Let’s pretend I want to go back to the word “puzzled.” When you give hints you want to give “meaning” hints like “I’m thinking of a word that means “confused.” Can you find it?” and also “letter/sound” hints like the other two examples here. Can someone read them for me?</a:t>
            </a:r>
            <a:endParaRPr i="1" sz="1400" u="none" cap="none" strike="noStrike">
              <a:solidFill>
                <a:srgbClr val="000000"/>
              </a:solidFill>
            </a:endParaRPr>
          </a:p>
          <a:p>
            <a:pPr indent="0" lvl="0" marL="0" rtl="0" algn="l">
              <a:lnSpc>
                <a:spcPct val="100000"/>
              </a:lnSpc>
              <a:spcBef>
                <a:spcPts val="0"/>
              </a:spcBef>
              <a:spcAft>
                <a:spcPts val="0"/>
              </a:spcAft>
              <a:buSzPts val="1400"/>
              <a:buFont typeface="Arial"/>
              <a:buNone/>
            </a:pPr>
            <a:r>
              <a:t/>
            </a:r>
            <a:endParaRPr i="1"/>
          </a:p>
          <a:p>
            <a:pPr indent="0" lvl="0" marL="0" rtl="0" algn="l">
              <a:lnSpc>
                <a:spcPct val="100000"/>
              </a:lnSpc>
              <a:spcBef>
                <a:spcPts val="0"/>
              </a:spcBef>
              <a:spcAft>
                <a:spcPts val="0"/>
              </a:spcAft>
              <a:buSzPts val="1400"/>
              <a:buFont typeface="Arial"/>
              <a:buNone/>
            </a:pPr>
            <a:r>
              <a:rPr i="1" lang="en-US" sz="1200"/>
              <a:t>So how do you decide what words to go back to in a text? </a:t>
            </a:r>
            <a:r>
              <a:rPr i="0" lang="en-US" sz="1200"/>
              <a:t>[</a:t>
            </a:r>
            <a:r>
              <a:rPr lang="en-US"/>
              <a:t>Elicit </a:t>
            </a:r>
            <a:r>
              <a:rPr i="0" lang="en-US" sz="1200"/>
              <a:t>response and lead discussion].</a:t>
            </a:r>
            <a:endParaRPr/>
          </a:p>
          <a:p>
            <a:pPr indent="0" lvl="0" marL="0" marR="0" rtl="0" algn="l">
              <a:lnSpc>
                <a:spcPct val="100000"/>
              </a:lnSpc>
              <a:spcBef>
                <a:spcPts val="0"/>
              </a:spcBef>
              <a:spcAft>
                <a:spcPts val="0"/>
              </a:spcAft>
              <a:buClr>
                <a:schemeClr val="dk1"/>
              </a:buClr>
              <a:buSzPts val="1200"/>
              <a:buFont typeface="Arial"/>
              <a:buNone/>
            </a:pPr>
            <a:r>
              <a:rPr i="1" lang="en-US" sz="1200"/>
              <a:t>Depending on the length of the text, it might be hard to find the words you want to talk about. One hint is to mark the words in the text or write them down as the child is reading. That way you can easily find them again.</a:t>
            </a:r>
            <a:endParaRPr/>
          </a:p>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u="sng"/>
          </a:p>
          <a:p>
            <a:pPr indent="0" lvl="0" marL="0" rtl="0" algn="l">
              <a:lnSpc>
                <a:spcPct val="100000"/>
              </a:lnSpc>
              <a:spcBef>
                <a:spcPts val="0"/>
              </a:spcBef>
              <a:spcAft>
                <a:spcPts val="0"/>
              </a:spcAft>
              <a:buClr>
                <a:schemeClr val="dk1"/>
              </a:buClr>
              <a:buSzPts val="1400"/>
              <a:buFont typeface="Arial"/>
              <a:buNone/>
            </a:pPr>
            <a:r>
              <a:rPr i="1" lang="en-US"/>
              <a:t>El consejo de hoy es como un juego. Va a escoger una palabra y luego le va a dar pistas a su hijo para que la encuentre en la página. </a:t>
            </a:r>
            <a:endParaRPr i="1"/>
          </a:p>
          <a:p>
            <a:pPr indent="0" lvl="0" marL="0" rtl="0" algn="l">
              <a:lnSpc>
                <a:spcPct val="100000"/>
              </a:lnSpc>
              <a:spcBef>
                <a:spcPts val="0"/>
              </a:spcBef>
              <a:spcAft>
                <a:spcPts val="0"/>
              </a:spcAft>
              <a:buSzPts val="1200"/>
              <a:buNone/>
            </a:pPr>
            <a:r>
              <a:rPr i="1" lang="en-US"/>
              <a:t>Vamos a fingir que yo quiero regresar a la palabra “puzzled.” Las pistas se deben de tratar del significado como “Estoy pensando en una palabra que significa “confundida.” ¿La puedes encontrar?” - también se pueden tratar de pistas sobre las letras/los sonidos, como los otros ejemplos aquí. ¿Alguien quisiera leerlos para mi?</a:t>
            </a:r>
            <a:endParaRPr i="1"/>
          </a:p>
          <a:p>
            <a:pPr indent="0" lvl="0" marL="0" rtl="0" algn="l">
              <a:lnSpc>
                <a:spcPct val="100000"/>
              </a:lnSpc>
              <a:spcBef>
                <a:spcPts val="0"/>
              </a:spcBef>
              <a:spcAft>
                <a:spcPts val="0"/>
              </a:spcAft>
              <a:buSzPts val="1200"/>
              <a:buNone/>
            </a:pPr>
            <a:r>
              <a:t/>
            </a:r>
            <a:endParaRPr i="1"/>
          </a:p>
          <a:p>
            <a:pPr indent="0" lvl="0" marL="0" rtl="0" algn="l">
              <a:lnSpc>
                <a:spcPct val="100000"/>
              </a:lnSpc>
              <a:spcBef>
                <a:spcPts val="0"/>
              </a:spcBef>
              <a:spcAft>
                <a:spcPts val="0"/>
              </a:spcAft>
              <a:buSzPts val="1200"/>
              <a:buNone/>
            </a:pPr>
            <a:r>
              <a:rPr i="1" lang="en-US"/>
              <a:t>¿Entonces cómo se decide a cuáles palabras se debe de regresar a visitar en un texto? </a:t>
            </a:r>
            <a:r>
              <a:rPr lang="en-US"/>
              <a:t>[Elicit response and lead discussion].</a:t>
            </a:r>
            <a:endParaRPr/>
          </a:p>
          <a:p>
            <a:pPr indent="0" lvl="0" marL="0" rtl="0" algn="l">
              <a:lnSpc>
                <a:spcPct val="100000"/>
              </a:lnSpc>
              <a:spcBef>
                <a:spcPts val="0"/>
              </a:spcBef>
              <a:spcAft>
                <a:spcPts val="0"/>
              </a:spcAft>
              <a:buSzPts val="1200"/>
              <a:buNone/>
            </a:pPr>
            <a:r>
              <a:rPr i="1" lang="en-US"/>
              <a:t>Cuando un texto es muy largo, encontrar las palabras de que quieres hablar puede ser difícil. Una pista es marcar las palabras en el texto o escribirlas en un papel mientras el niño está leyendo. De esa manera, las puede encontrar nuevamente fácilmente. </a:t>
            </a:r>
            <a:endParaRPr i="1"/>
          </a:p>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p9: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2" name="Google Shape;1462;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b="1"/>
          </a:p>
          <a:p>
            <a:pPr indent="-317500" lvl="0" marL="457200" rtl="0" algn="l">
              <a:lnSpc>
                <a:spcPct val="100000"/>
              </a:lnSpc>
              <a:spcBef>
                <a:spcPts val="0"/>
              </a:spcBef>
              <a:spcAft>
                <a:spcPts val="0"/>
              </a:spcAft>
              <a:buSzPts val="1400"/>
              <a:buChar char="•"/>
            </a:pPr>
            <a:r>
              <a:rPr b="1" lang="en-US"/>
              <a:t>Invite adults to practice</a:t>
            </a:r>
            <a:r>
              <a:rPr lang="en-US"/>
              <a:t> giving hints to their child with the words on the slide</a:t>
            </a:r>
            <a:endParaRPr/>
          </a:p>
          <a:p>
            <a:pPr indent="-304800" lvl="1" marL="914400" rtl="0" algn="l">
              <a:lnSpc>
                <a:spcPct val="100000"/>
              </a:lnSpc>
              <a:spcBef>
                <a:spcPts val="0"/>
              </a:spcBef>
              <a:spcAft>
                <a:spcPts val="0"/>
              </a:spcAft>
              <a:buClr>
                <a:schemeClr val="dk1"/>
              </a:buClr>
              <a:buSzPts val="1200"/>
              <a:buChar char="•"/>
            </a:pPr>
            <a:r>
              <a:rPr i="0" lang="en-US" sz="1200" u="none" cap="none" strike="noStrike">
                <a:solidFill>
                  <a:schemeClr val="dk1"/>
                </a:solidFill>
              </a:rPr>
              <a:t>►</a:t>
            </a:r>
            <a:r>
              <a:rPr i="1" lang="en-US" sz="1200" u="none" cap="none" strike="noStrike">
                <a:solidFill>
                  <a:schemeClr val="dk1"/>
                </a:solidFill>
              </a:rPr>
              <a:t>For </a:t>
            </a:r>
            <a:r>
              <a:rPr i="1" lang="en-US"/>
              <a:t>Multilingual</a:t>
            </a:r>
            <a:r>
              <a:rPr i="1" lang="en-US" sz="1200" u="none" cap="none" strike="noStrike">
                <a:solidFill>
                  <a:schemeClr val="dk1"/>
                </a:solidFill>
              </a:rPr>
              <a:t> families more specifically: </a:t>
            </a:r>
            <a:endParaRPr/>
          </a:p>
          <a:p>
            <a:pPr indent="-317500" lvl="2" marL="1371600" rtl="0" algn="l">
              <a:lnSpc>
                <a:spcPct val="100000"/>
              </a:lnSpc>
              <a:spcBef>
                <a:spcPts val="0"/>
              </a:spcBef>
              <a:spcAft>
                <a:spcPts val="0"/>
              </a:spcAft>
              <a:buSzPts val="1400"/>
              <a:buChar char="•"/>
            </a:pPr>
            <a:r>
              <a:rPr lang="en-US"/>
              <a:t>Be sensitive to the fact that some Multilingual may not know the definition of these words. If you believe it helpful, quickly go over their pronunciation and definition. Encourage them to repeat this practice with their children. </a:t>
            </a:r>
            <a:endParaRPr/>
          </a:p>
          <a:p>
            <a:pPr indent="-304800" lvl="2" marL="1371600" rtl="0" algn="l">
              <a:lnSpc>
                <a:spcPct val="100000"/>
              </a:lnSpc>
              <a:spcBef>
                <a:spcPts val="0"/>
              </a:spcBef>
              <a:spcAft>
                <a:spcPts val="0"/>
              </a:spcAft>
              <a:buClr>
                <a:schemeClr val="dk1"/>
              </a:buClr>
              <a:buSzPts val="1200"/>
              <a:buChar char="•"/>
            </a:pPr>
            <a:r>
              <a:rPr i="0" lang="en-US" sz="1200" u="none" cap="none" strike="noStrike">
                <a:solidFill>
                  <a:schemeClr val="dk1"/>
                </a:solidFill>
              </a:rPr>
              <a:t>If possible, reading with a translating app or dictionary handy will be helpful for them as the coach.​ </a:t>
            </a:r>
            <a:endParaRPr/>
          </a:p>
          <a:p>
            <a:pPr indent="-304800" lvl="2" marL="1371600" rtl="0" algn="l">
              <a:lnSpc>
                <a:spcPct val="100000"/>
              </a:lnSpc>
              <a:spcBef>
                <a:spcPts val="0"/>
              </a:spcBef>
              <a:spcAft>
                <a:spcPts val="0"/>
              </a:spcAft>
              <a:buClr>
                <a:schemeClr val="dk1"/>
              </a:buClr>
              <a:buSzPts val="1200"/>
              <a:buChar char="•"/>
            </a:pPr>
            <a:r>
              <a:rPr i="0" lang="en-US" sz="1200" u="none" cap="none" strike="noStrike">
                <a:solidFill>
                  <a:schemeClr val="dk1"/>
                </a:solidFill>
              </a:rPr>
              <a:t>Also, collecting words into a family dictionary is a great way to revisit words they want to remember.</a:t>
            </a:r>
            <a:endParaRPr/>
          </a:p>
          <a:p>
            <a:pPr indent="-317500" lvl="1" marL="914400" rtl="0" algn="l">
              <a:lnSpc>
                <a:spcPct val="100000"/>
              </a:lnSpc>
              <a:spcBef>
                <a:spcPts val="0"/>
              </a:spcBef>
              <a:spcAft>
                <a:spcPts val="0"/>
              </a:spcAft>
              <a:buSzPts val="1400"/>
              <a:buChar char="•"/>
            </a:pPr>
            <a:r>
              <a:rPr lang="en-US"/>
              <a:t>Invite adults to share out the hints they gave whole class, in small groups, with a partner. </a:t>
            </a:r>
            <a:endParaRPr/>
          </a:p>
          <a:p>
            <a:pPr indent="-317500" lvl="0" marL="457200" rtl="0" algn="l">
              <a:lnSpc>
                <a:spcPct val="100000"/>
              </a:lnSpc>
              <a:spcBef>
                <a:spcPts val="0"/>
              </a:spcBef>
              <a:spcAft>
                <a:spcPts val="0"/>
              </a:spcAft>
              <a:buSzPts val="1400"/>
              <a:buChar char="•"/>
            </a:pPr>
            <a:r>
              <a:rPr b="1" lang="en-US"/>
              <a:t>Discuss the last hint “where the letters don’t match the sounds” </a:t>
            </a:r>
            <a:r>
              <a:rPr lang="en-US"/>
              <a:t>and high frequency or phonetically irregular words.</a:t>
            </a:r>
            <a:endParaRPr/>
          </a:p>
          <a:p>
            <a:pPr indent="0" lvl="0" marL="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p10: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4" name="Google Shape;1474;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SzPts val="800"/>
              <a:buChar char="●"/>
            </a:pPr>
            <a:r>
              <a:rPr b="1" lang="en-US" sz="1200"/>
              <a:t>Explain the last step</a:t>
            </a:r>
            <a:r>
              <a:rPr lang="en-US" sz="1200"/>
              <a:t>: pointing and reading the words aloud. This reinforces the word for the child.</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image" Target="../media/image1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2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2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30.jp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jpg"/><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31.jpg"/><Relationship Id="rId5" Type="http://schemas.openxmlformats.org/officeDocument/2006/relationships/image" Target="../media/image29.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1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46.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49.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49.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4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image" Target="../media/image19.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27.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27.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46.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image" Target="../media/image10.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5" name="Shape 515"/>
        <p:cNvGrpSpPr/>
        <p:nvPr/>
      </p:nvGrpSpPr>
      <p:grpSpPr>
        <a:xfrm>
          <a:off x="0" y="0"/>
          <a:ext cx="0" cy="0"/>
          <a:chOff x="0" y="0"/>
          <a:chExt cx="0" cy="0"/>
        </a:xfrm>
      </p:grpSpPr>
      <p:sp>
        <p:nvSpPr>
          <p:cNvPr id="516" name="Google Shape;516;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7" name="Google Shape;517;p39"/>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8" name="Google Shape;518;p39"/>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0" name="Google Shape;520;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3" name="Google Shape;523;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4" name="Google Shape;524;p39"/>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39"/>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39"/>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9" name="Shape 529"/>
        <p:cNvGrpSpPr/>
        <p:nvPr/>
      </p:nvGrpSpPr>
      <p:grpSpPr>
        <a:xfrm>
          <a:off x="0" y="0"/>
          <a:ext cx="0" cy="0"/>
          <a:chOff x="0" y="0"/>
          <a:chExt cx="0" cy="0"/>
        </a:xfrm>
      </p:grpSpPr>
      <p:sp>
        <p:nvSpPr>
          <p:cNvPr id="530" name="Google Shape;530;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1" name="Google Shape;531;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6" name="Google Shape;536;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7" name="Google Shape;537;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8" name="Google Shape;538;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p:nvPr>
            <p:ph idx="2" type="pic"/>
          </p:nvPr>
        </p:nvSpPr>
        <p:spPr>
          <a:xfrm>
            <a:off x="8832388" y="1251284"/>
            <a:ext cx="3251581" cy="2498913"/>
          </a:xfrm>
          <a:prstGeom prst="rect">
            <a:avLst/>
          </a:prstGeom>
          <a:noFill/>
          <a:ln>
            <a:noFill/>
          </a:ln>
        </p:spPr>
      </p:sp>
      <p:sp>
        <p:nvSpPr>
          <p:cNvPr id="540" name="Google Shape;540;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1_2 reading tip more options">
    <p:spTree>
      <p:nvGrpSpPr>
        <p:cNvPr id="658" name="Shape 658"/>
        <p:cNvGrpSpPr/>
        <p:nvPr/>
      </p:nvGrpSpPr>
      <p:grpSpPr>
        <a:xfrm>
          <a:off x="0" y="0"/>
          <a:ext cx="0" cy="0"/>
          <a:chOff x="0" y="0"/>
          <a:chExt cx="0" cy="0"/>
        </a:xfrm>
      </p:grpSpPr>
      <p:sp>
        <p:nvSpPr>
          <p:cNvPr id="659" name="Google Shape;659;p5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p:txBody>
      </p:sp>
      <p:sp>
        <p:nvSpPr>
          <p:cNvPr id="660" name="Google Shape;660;p51"/>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61" name="Google Shape;661;p51"/>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62" name="Google Shape;662;p51"/>
          <p:cNvSpPr txBox="1"/>
          <p:nvPr>
            <p:ph idx="3" type="body"/>
          </p:nvPr>
        </p:nvSpPr>
        <p:spPr>
          <a:xfrm>
            <a:off x="3790950" y="1944688"/>
            <a:ext cx="43614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63" name="Google Shape;663;p5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4" name="Google Shape;664;p5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65" name="Google Shape;665;p5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66" name="Google Shape;666;p5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67" name="Google Shape;667;p5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68" name="Google Shape;668;p5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69" name="Google Shape;669;p5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670" name="Google Shape;670;p51"/>
          <p:cNvSpPr txBox="1"/>
          <p:nvPr>
            <p:ph idx="4" type="body"/>
          </p:nvPr>
        </p:nvSpPr>
        <p:spPr>
          <a:xfrm>
            <a:off x="8420151" y="1944688"/>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Calibri"/>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1" name="Google Shape;671;p51"/>
          <p:cNvSpPr txBox="1"/>
          <p:nvPr>
            <p:ph idx="5" type="body"/>
          </p:nvPr>
        </p:nvSpPr>
        <p:spPr>
          <a:xfrm>
            <a:off x="8433792" y="4255294"/>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Calibri"/>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2" name="Google Shape;672;p51"/>
          <p:cNvSpPr/>
          <p:nvPr>
            <p:ph idx="6" type="pic"/>
          </p:nvPr>
        </p:nvSpPr>
        <p:spPr>
          <a:xfrm>
            <a:off x="328222" y="4123429"/>
            <a:ext cx="2871300" cy="24951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1">
  <p:cSld name="2_2 reading tip more options">
    <p:spTree>
      <p:nvGrpSpPr>
        <p:cNvPr id="673" name="Shape 673"/>
        <p:cNvGrpSpPr/>
        <p:nvPr/>
      </p:nvGrpSpPr>
      <p:grpSpPr>
        <a:xfrm>
          <a:off x="0" y="0"/>
          <a:ext cx="0" cy="0"/>
          <a:chOff x="0" y="0"/>
          <a:chExt cx="0" cy="0"/>
        </a:xfrm>
      </p:grpSpPr>
      <p:sp>
        <p:nvSpPr>
          <p:cNvPr id="674" name="Google Shape;674;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5" name="Google Shape;675;p52"/>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6" name="Google Shape;676;p52"/>
          <p:cNvSpPr txBox="1"/>
          <p:nvPr>
            <p:ph idx="2" type="body"/>
          </p:nvPr>
        </p:nvSpPr>
        <p:spPr>
          <a:xfrm>
            <a:off x="248442" y="4655365"/>
            <a:ext cx="3040200" cy="200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7" name="Google Shape;677;p52"/>
          <p:cNvSpPr txBox="1"/>
          <p:nvPr>
            <p:ph idx="3" type="body"/>
          </p:nvPr>
        </p:nvSpPr>
        <p:spPr>
          <a:xfrm>
            <a:off x="3882476" y="2689783"/>
            <a:ext cx="8095800" cy="3455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78" name="Google Shape;678;p5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9" name="Google Shape;679;p5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80" name="Google Shape;680;p5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81" name="Google Shape;681;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2" name="Google Shape;682;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3" name="Google Shape;683;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4" name="Google Shape;684;p5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685" name="Google Shape;685;p52"/>
          <p:cNvSpPr txBox="1"/>
          <p:nvPr>
            <p:ph idx="4" type="body"/>
          </p:nvPr>
        </p:nvSpPr>
        <p:spPr>
          <a:xfrm>
            <a:off x="8010037" y="1577339"/>
            <a:ext cx="1887000" cy="11124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Arial"/>
                <a:ea typeface="Arial"/>
                <a:cs typeface="Arial"/>
                <a:sym typeface="Arial"/>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6" name="Google Shape;686;p52"/>
          <p:cNvSpPr txBox="1"/>
          <p:nvPr>
            <p:ph idx="5" type="body"/>
          </p:nvPr>
        </p:nvSpPr>
        <p:spPr>
          <a:xfrm>
            <a:off x="5928956" y="1580272"/>
            <a:ext cx="1887000" cy="11124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Arial"/>
                <a:ea typeface="Arial"/>
                <a:cs typeface="Arial"/>
                <a:sym typeface="Arial"/>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7" name="Google Shape;687;p52"/>
          <p:cNvSpPr txBox="1"/>
          <p:nvPr>
            <p:ph idx="6" type="body"/>
          </p:nvPr>
        </p:nvSpPr>
        <p:spPr>
          <a:xfrm>
            <a:off x="3847875" y="1579770"/>
            <a:ext cx="1887000" cy="11124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Calibri"/>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88" name="Google Shape;688;p52"/>
          <p:cNvSpPr txBox="1"/>
          <p:nvPr>
            <p:ph idx="7" type="body"/>
          </p:nvPr>
        </p:nvSpPr>
        <p:spPr>
          <a:xfrm>
            <a:off x="10091118" y="1577339"/>
            <a:ext cx="1887000" cy="11124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Arial"/>
                <a:ea typeface="Arial"/>
                <a:cs typeface="Arial"/>
                <a:sym typeface="Arial"/>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person, indoor, table&#10;&#10;Description generated with very high confidence" id="689" name="Google Shape;689;p52"/>
          <p:cNvPicPr preferRelativeResize="0"/>
          <p:nvPr/>
        </p:nvPicPr>
        <p:blipFill rotWithShape="1">
          <a:blip r:embed="rId6">
            <a:alphaModFix/>
          </a:blip>
          <a:srcRect b="0" l="0" r="0" t="0"/>
          <a:stretch/>
        </p:blipFill>
        <p:spPr>
          <a:xfrm>
            <a:off x="753268" y="1715004"/>
            <a:ext cx="1887147" cy="2830718"/>
          </a:xfrm>
          <a:prstGeom prst="rect">
            <a:avLst/>
          </a:prstGeom>
          <a:noFill/>
          <a:ln cap="sq" cmpd="sng" w="12700">
            <a:solidFill>
              <a:srgbClr val="666666"/>
            </a:solidFill>
            <a:prstDash val="solid"/>
            <a:miter lim="800000"/>
            <a:headEnd len="sm" w="sm" type="none"/>
            <a:tailEnd len="sm" w="sm" type="none"/>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2 Reading tip with pic and conversation bubbles_1">
    <p:spTree>
      <p:nvGrpSpPr>
        <p:cNvPr id="690" name="Shape 690"/>
        <p:cNvGrpSpPr/>
        <p:nvPr/>
      </p:nvGrpSpPr>
      <p:grpSpPr>
        <a:xfrm>
          <a:off x="0" y="0"/>
          <a:ext cx="0" cy="0"/>
          <a:chOff x="0" y="0"/>
          <a:chExt cx="0" cy="0"/>
        </a:xfrm>
      </p:grpSpPr>
      <p:sp>
        <p:nvSpPr>
          <p:cNvPr id="691" name="Google Shape;691;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2" name="Google Shape;692;p53"/>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3" name="Google Shape;693;p53"/>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4" name="Google Shape;694;p53"/>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95" name="Google Shape;695;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6" name="Google Shape;696;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7" name="Google Shape;697;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8" name="Google Shape;698;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9" name="Google Shape;699;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00" name="Google Shape;700;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01" name="Google Shape;701;p5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02" name="Google Shape;702;p53"/>
          <p:cNvSpPr txBox="1"/>
          <p:nvPr>
            <p:ph idx="4" type="body"/>
          </p:nvPr>
        </p:nvSpPr>
        <p:spPr>
          <a:xfrm rot="-2153599">
            <a:off x="3970697" y="2255624"/>
            <a:ext cx="3129575" cy="1574988"/>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03" name="Google Shape;703;p53"/>
          <p:cNvSpPr/>
          <p:nvPr/>
        </p:nvSpPr>
        <p:spPr>
          <a:xfrm rot="949913">
            <a:off x="8197946" y="1549935"/>
            <a:ext cx="3910333" cy="2463141"/>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04" name="Google Shape;704;p53"/>
          <p:cNvSpPr txBox="1"/>
          <p:nvPr>
            <p:ph idx="5" type="body"/>
          </p:nvPr>
        </p:nvSpPr>
        <p:spPr>
          <a:xfrm rot="860453">
            <a:off x="8789270" y="1869148"/>
            <a:ext cx="2887476" cy="1828793"/>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pic>
        <p:nvPicPr>
          <p:cNvPr descr="2016 FirstPhilly Workshop.JPG" id="705" name="Google Shape;705;p53"/>
          <p:cNvPicPr preferRelativeResize="0"/>
          <p:nvPr/>
        </p:nvPicPr>
        <p:blipFill rotWithShape="1">
          <a:blip r:embed="rId6">
            <a:alphaModFix amt="98000"/>
          </a:blip>
          <a:srcRect b="-6" l="4789" r="0" t="605"/>
          <a:stretch/>
        </p:blipFill>
        <p:spPr>
          <a:xfrm>
            <a:off x="6096000" y="3616575"/>
            <a:ext cx="3680278" cy="2608545"/>
          </a:xfrm>
          <a:prstGeom prst="rect">
            <a:avLst/>
          </a:prstGeom>
          <a:noFill/>
          <a:ln cap="flat" cmpd="sng" w="19050">
            <a:solidFill>
              <a:srgbClr val="666666"/>
            </a:solidFill>
            <a:prstDash val="solid"/>
            <a:round/>
            <a:headEnd len="sm" w="sm" type="none"/>
            <a:tailEnd len="sm" w="sm" type="none"/>
          </a:ln>
        </p:spPr>
      </p:pic>
      <p:sp>
        <p:nvSpPr>
          <p:cNvPr id="706" name="Google Shape;706;p53"/>
          <p:cNvSpPr/>
          <p:nvPr/>
        </p:nvSpPr>
        <p:spPr>
          <a:xfrm flipH="1" rot="-2036293">
            <a:off x="3470303" y="1928608"/>
            <a:ext cx="4130586" cy="23819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7" name="Google Shape;707;p53"/>
          <p:cNvSpPr txBox="1"/>
          <p:nvPr>
            <p:ph idx="6" type="body"/>
          </p:nvPr>
        </p:nvSpPr>
        <p:spPr>
          <a:xfrm>
            <a:off x="9641043" y="5445006"/>
            <a:ext cx="25509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2">
  <p:cSld name="2 Reading tip with pic and conversation bubbles_2">
    <p:spTree>
      <p:nvGrpSpPr>
        <p:cNvPr id="708" name="Shape 708"/>
        <p:cNvGrpSpPr/>
        <p:nvPr/>
      </p:nvGrpSpPr>
      <p:grpSpPr>
        <a:xfrm>
          <a:off x="0" y="0"/>
          <a:ext cx="0" cy="0"/>
          <a:chOff x="0" y="0"/>
          <a:chExt cx="0" cy="0"/>
        </a:xfrm>
      </p:grpSpPr>
      <p:sp>
        <p:nvSpPr>
          <p:cNvPr id="709" name="Google Shape;709;p5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0" name="Google Shape;710;p54"/>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1" name="Google Shape;711;p54"/>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12" name="Google Shape;712;p54"/>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713" name="Google Shape;713;p5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14" name="Google Shape;714;p5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15" name="Google Shape;715;p5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16" name="Google Shape;716;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7" name="Google Shape;717;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8" name="Google Shape;718;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9" name="Google Shape;719;p5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20" name="Google Shape;720;p54"/>
          <p:cNvSpPr txBox="1"/>
          <p:nvPr>
            <p:ph idx="4" type="body"/>
          </p:nvPr>
        </p:nvSpPr>
        <p:spPr>
          <a:xfrm rot="-2153599">
            <a:off x="3970697" y="2255624"/>
            <a:ext cx="3129575" cy="1574988"/>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21" name="Google Shape;721;p54"/>
          <p:cNvSpPr/>
          <p:nvPr/>
        </p:nvSpPr>
        <p:spPr>
          <a:xfrm rot="949913">
            <a:off x="8197946" y="1549935"/>
            <a:ext cx="3910333" cy="2463141"/>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22" name="Google Shape;722;p54"/>
          <p:cNvSpPr txBox="1"/>
          <p:nvPr>
            <p:ph idx="5" type="body"/>
          </p:nvPr>
        </p:nvSpPr>
        <p:spPr>
          <a:xfrm rot="860453">
            <a:off x="8789270" y="1869148"/>
            <a:ext cx="2887476" cy="1828793"/>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pic>
        <p:nvPicPr>
          <p:cNvPr descr="2016 FirstPhilly Workshop.JPG" id="723" name="Google Shape;723;p54"/>
          <p:cNvPicPr preferRelativeResize="0"/>
          <p:nvPr/>
        </p:nvPicPr>
        <p:blipFill rotWithShape="1">
          <a:blip r:embed="rId6">
            <a:alphaModFix amt="98000"/>
          </a:blip>
          <a:srcRect b="-6" l="4789" r="0" t="605"/>
          <a:stretch/>
        </p:blipFill>
        <p:spPr>
          <a:xfrm>
            <a:off x="6096000" y="3616575"/>
            <a:ext cx="3680278" cy="2608545"/>
          </a:xfrm>
          <a:prstGeom prst="rect">
            <a:avLst/>
          </a:prstGeom>
          <a:noFill/>
          <a:ln cap="flat" cmpd="sng" w="19050">
            <a:solidFill>
              <a:srgbClr val="666666"/>
            </a:solidFill>
            <a:prstDash val="solid"/>
            <a:round/>
            <a:headEnd len="sm" w="sm" type="none"/>
            <a:tailEnd len="sm" w="sm" type="none"/>
          </a:ln>
        </p:spPr>
      </p:pic>
      <p:sp>
        <p:nvSpPr>
          <p:cNvPr id="724" name="Google Shape;724;p54"/>
          <p:cNvSpPr/>
          <p:nvPr/>
        </p:nvSpPr>
        <p:spPr>
          <a:xfrm flipH="1" rot="-2036293">
            <a:off x="3470303" y="1928608"/>
            <a:ext cx="4130586" cy="23819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5" name="Google Shape;725;p54"/>
          <p:cNvSpPr txBox="1"/>
          <p:nvPr>
            <p:ph idx="6" type="body"/>
          </p:nvPr>
        </p:nvSpPr>
        <p:spPr>
          <a:xfrm>
            <a:off x="9641043" y="5445006"/>
            <a:ext cx="25509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26" name="Shape 726"/>
        <p:cNvGrpSpPr/>
        <p:nvPr/>
      </p:nvGrpSpPr>
      <p:grpSpPr>
        <a:xfrm>
          <a:off x="0" y="0"/>
          <a:ext cx="0" cy="0"/>
          <a:chOff x="0" y="0"/>
          <a:chExt cx="0" cy="0"/>
        </a:xfrm>
      </p:grpSpPr>
      <p:sp>
        <p:nvSpPr>
          <p:cNvPr id="727" name="Google Shape;727;p5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8" name="Google Shape;728;p55"/>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9" name="Google Shape;729;p55"/>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30" name="Google Shape;730;p5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1" name="Google Shape;731;p5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32" name="Google Shape;732;p5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3" name="Google Shape;733;p5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34" name="Google Shape;734;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35" name="Google Shape;735;p5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36" name="Google Shape;736;p5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737" name="Google Shape;737;p55"/>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738" name="Google Shape;738;p55"/>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9" name="Google Shape;739;p55"/>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0" name="Google Shape;740;p55"/>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55"/>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p55"/>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43" name="Shape 743"/>
        <p:cNvGrpSpPr/>
        <p:nvPr/>
      </p:nvGrpSpPr>
      <p:grpSpPr>
        <a:xfrm>
          <a:off x="0" y="0"/>
          <a:ext cx="0" cy="0"/>
          <a:chOff x="0" y="0"/>
          <a:chExt cx="0" cy="0"/>
        </a:xfrm>
      </p:grpSpPr>
      <p:sp>
        <p:nvSpPr>
          <p:cNvPr id="744" name="Google Shape;744;p5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5" name="Google Shape;745;p56"/>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6" name="Google Shape;746;p56"/>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7" name="Google Shape;747;p56"/>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8" name="Google Shape;748;p5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9" name="Google Shape;749;p5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50" name="Google Shape;750;p5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1" name="Google Shape;751;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52" name="Google Shape;752;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53" name="Google Shape;753;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4" name="Google Shape;754;p5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55" name="Google Shape;755;p56"/>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6" name="Google Shape;756;p56"/>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7" name="Google Shape;757;p56"/>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8" name="Google Shape;758;p56"/>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59" name="Shape 759"/>
        <p:cNvGrpSpPr/>
        <p:nvPr/>
      </p:nvGrpSpPr>
      <p:grpSpPr>
        <a:xfrm>
          <a:off x="0" y="0"/>
          <a:ext cx="0" cy="0"/>
          <a:chOff x="0" y="0"/>
          <a:chExt cx="0" cy="0"/>
        </a:xfrm>
      </p:grpSpPr>
      <p:sp>
        <p:nvSpPr>
          <p:cNvPr id="760" name="Google Shape;760;p57"/>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1" name="Google Shape;761;p57"/>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2" name="Google Shape;762;p57"/>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63" name="Google Shape;763;p57"/>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64" name="Google Shape;764;p5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65" name="Google Shape;765;p57"/>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66" name="Google Shape;766;p57"/>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67" name="Google Shape;767;p57"/>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68" name="Google Shape;768;p57"/>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9" name="Google Shape;769;p57"/>
          <p:cNvSpPr/>
          <p:nvPr>
            <p:ph idx="2" type="pic"/>
          </p:nvPr>
        </p:nvSpPr>
        <p:spPr>
          <a:xfrm>
            <a:off x="457146" y="524736"/>
            <a:ext cx="2514600" cy="2935224"/>
          </a:xfrm>
          <a:prstGeom prst="rect">
            <a:avLst/>
          </a:prstGeom>
          <a:noFill/>
          <a:ln>
            <a:noFill/>
          </a:ln>
        </p:spPr>
      </p:sp>
      <p:sp>
        <p:nvSpPr>
          <p:cNvPr id="770" name="Google Shape;770;p57"/>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71" name="Shape 771"/>
        <p:cNvGrpSpPr/>
        <p:nvPr/>
      </p:nvGrpSpPr>
      <p:grpSpPr>
        <a:xfrm>
          <a:off x="0" y="0"/>
          <a:ext cx="0" cy="0"/>
          <a:chOff x="0" y="0"/>
          <a:chExt cx="0" cy="0"/>
        </a:xfrm>
      </p:grpSpPr>
      <p:sp>
        <p:nvSpPr>
          <p:cNvPr id="772" name="Google Shape;772;p5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3" name="Google Shape;773;p58"/>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58"/>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5" name="Google Shape;775;p58"/>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6" name="Google Shape;776;p58"/>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77" name="Google Shape;777;p5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8" name="Google Shape;778;p58"/>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79" name="Google Shape;779;p5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80" name="Google Shape;780;p5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81" name="Google Shape;781;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82" name="Google Shape;782;p5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83" name="Google Shape;783;p58"/>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84" name="Shape 784"/>
        <p:cNvGrpSpPr/>
        <p:nvPr/>
      </p:nvGrpSpPr>
      <p:grpSpPr>
        <a:xfrm>
          <a:off x="0" y="0"/>
          <a:ext cx="0" cy="0"/>
          <a:chOff x="0" y="0"/>
          <a:chExt cx="0" cy="0"/>
        </a:xfrm>
      </p:grpSpPr>
      <p:sp>
        <p:nvSpPr>
          <p:cNvPr id="785" name="Google Shape;785;p5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86" name="Google Shape;786;p59"/>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87" name="Google Shape;787;p5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8" name="Google Shape;788;p59"/>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9" name="Google Shape;789;p5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0" name="Google Shape;790;p5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91" name="Google Shape;791;p5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92" name="Google Shape;792;p5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93" name="Shape 793"/>
        <p:cNvGrpSpPr/>
        <p:nvPr/>
      </p:nvGrpSpPr>
      <p:grpSpPr>
        <a:xfrm>
          <a:off x="0" y="0"/>
          <a:ext cx="0" cy="0"/>
          <a:chOff x="0" y="0"/>
          <a:chExt cx="0" cy="0"/>
        </a:xfrm>
      </p:grpSpPr>
      <p:sp>
        <p:nvSpPr>
          <p:cNvPr id="794" name="Google Shape;794;p6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95" name="Google Shape;795;p60"/>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6" name="Google Shape;796;p6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97" name="Google Shape;797;p60"/>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8" name="Google Shape;798;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99" name="Google Shape;799;p6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00" name="Google Shape;800;p6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01" name="Google Shape;801;p60"/>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02" name="Shape 802"/>
        <p:cNvGrpSpPr/>
        <p:nvPr/>
      </p:nvGrpSpPr>
      <p:grpSpPr>
        <a:xfrm>
          <a:off x="0" y="0"/>
          <a:ext cx="0" cy="0"/>
          <a:chOff x="0" y="0"/>
          <a:chExt cx="0" cy="0"/>
        </a:xfrm>
      </p:grpSpPr>
      <p:sp>
        <p:nvSpPr>
          <p:cNvPr id="803" name="Google Shape;803;p6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04" name="Google Shape;804;p61"/>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805" name="Google Shape;805;p61"/>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806" name="Google Shape;806;p6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807" name="Google Shape;807;p61"/>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808" name="Google Shape;808;p61"/>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809" name="Google Shape;809;p61"/>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810" name="Google Shape;810;p61"/>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811" name="Shape 811"/>
        <p:cNvGrpSpPr/>
        <p:nvPr/>
      </p:nvGrpSpPr>
      <p:grpSpPr>
        <a:xfrm>
          <a:off x="0" y="0"/>
          <a:ext cx="0" cy="0"/>
          <a:chOff x="0" y="0"/>
          <a:chExt cx="0" cy="0"/>
        </a:xfrm>
      </p:grpSpPr>
      <p:sp>
        <p:nvSpPr>
          <p:cNvPr id="812" name="Google Shape;812;p62"/>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13" name="Google Shape;813;p62"/>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4" name="Google Shape;814;p62"/>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815" name="Google Shape;815;p6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16" name="Google Shape;816;p6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817" name="Google Shape;817;p62"/>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818" name="Google Shape;818;p62"/>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819" name="Google Shape;819;p6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820" name="Google Shape;820;p62"/>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62"/>
          <p:cNvSpPr/>
          <p:nvPr>
            <p:ph idx="2" type="pic"/>
          </p:nvPr>
        </p:nvSpPr>
        <p:spPr>
          <a:xfrm>
            <a:off x="457146" y="524736"/>
            <a:ext cx="2514600" cy="2935224"/>
          </a:xfrm>
          <a:prstGeom prst="rect">
            <a:avLst/>
          </a:prstGeom>
          <a:noFill/>
          <a:ln>
            <a:noFill/>
          </a:ln>
        </p:spPr>
      </p:sp>
      <p:sp>
        <p:nvSpPr>
          <p:cNvPr id="822" name="Google Shape;822;p62"/>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28" name="Shape 828"/>
        <p:cNvGrpSpPr/>
        <p:nvPr/>
      </p:nvGrpSpPr>
      <p:grpSpPr>
        <a:xfrm>
          <a:off x="0" y="0"/>
          <a:ext cx="0" cy="0"/>
          <a:chOff x="0" y="0"/>
          <a:chExt cx="0" cy="0"/>
        </a:xfrm>
      </p:grpSpPr>
      <p:pic>
        <p:nvPicPr>
          <p:cNvPr id="829" name="Google Shape;829;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30" name="Google Shape;830;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1" name="Google Shape;831;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2" name="Google Shape;832;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3" name="Google Shape;833;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4" name="Google Shape;834;p6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35" name="Google Shape;835;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6" name="Google Shape;836;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37" name="Google Shape;837;p6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38" name="Google Shape;838;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9" name="Google Shape;839;p6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0" name="Google Shape;840;p6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1" name="Google Shape;841;p6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4" name="Google Shape;844;p6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5" name="Google Shape;845;p6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7" name="Google Shape;847;p64"/>
          <p:cNvSpPr/>
          <p:nvPr>
            <p:ph idx="9" type="pic"/>
          </p:nvPr>
        </p:nvSpPr>
        <p:spPr>
          <a:xfrm>
            <a:off x="7967502" y="1420398"/>
            <a:ext cx="3962194" cy="3122713"/>
          </a:xfrm>
          <a:prstGeom prst="rect">
            <a:avLst/>
          </a:prstGeom>
          <a:noFill/>
          <a:ln>
            <a:noFill/>
          </a:ln>
        </p:spPr>
      </p:sp>
      <p:sp>
        <p:nvSpPr>
          <p:cNvPr id="848" name="Google Shape;848;p64"/>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49" name="Shape 849"/>
        <p:cNvGrpSpPr/>
        <p:nvPr/>
      </p:nvGrpSpPr>
      <p:grpSpPr>
        <a:xfrm>
          <a:off x="0" y="0"/>
          <a:ext cx="0" cy="0"/>
          <a:chOff x="0" y="0"/>
          <a:chExt cx="0" cy="0"/>
        </a:xfrm>
      </p:grpSpPr>
      <p:sp>
        <p:nvSpPr>
          <p:cNvPr id="850" name="Google Shape;850;p65"/>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51" name="Google Shape;851;p6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65"/>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3" name="Google Shape;853;p65"/>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4" name="Google Shape;854;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5" name="Google Shape;855;p65"/>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6" name="Google Shape;856;p6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57" name="Google Shape;857;p6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8" name="Google Shape;858;p6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9" name="Google Shape;859;p6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0" name="Google Shape;860;p6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1" name="Google Shape;861;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2" name="Google Shape;862;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3" name="Google Shape;863;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64" name="Google Shape;864;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65" name="Google Shape;865;p65"/>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65"/>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65"/>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p65"/>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69" name="Shape 869"/>
        <p:cNvGrpSpPr/>
        <p:nvPr/>
      </p:nvGrpSpPr>
      <p:grpSpPr>
        <a:xfrm>
          <a:off x="0" y="0"/>
          <a:ext cx="0" cy="0"/>
          <a:chOff x="0" y="0"/>
          <a:chExt cx="0" cy="0"/>
        </a:xfrm>
      </p:grpSpPr>
      <p:sp>
        <p:nvSpPr>
          <p:cNvPr id="870" name="Google Shape;870;p6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1" name="Google Shape;871;p6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2" name="Google Shape;872;p6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3" name="Google Shape;873;p6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74" name="Google Shape;874;p6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75" name="Google Shape;875;p6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6" name="Google Shape;876;p6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7" name="Google Shape;877;p6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78" name="Google Shape;878;p6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79" name="Google Shape;879;p6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80" name="Google Shape;880;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1" name="Google Shape;881;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2" name="Google Shape;882;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83" name="Google Shape;883;p6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4" name="Google Shape;884;p6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5" name="Google Shape;885;p66"/>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86" name="Shape 886"/>
        <p:cNvGrpSpPr/>
        <p:nvPr/>
      </p:nvGrpSpPr>
      <p:grpSpPr>
        <a:xfrm>
          <a:off x="0" y="0"/>
          <a:ext cx="0" cy="0"/>
          <a:chOff x="0" y="0"/>
          <a:chExt cx="0" cy="0"/>
        </a:xfrm>
      </p:grpSpPr>
      <p:sp>
        <p:nvSpPr>
          <p:cNvPr id="887" name="Google Shape;887;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88" name="Google Shape;888;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89" name="Google Shape;889;p67"/>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0" name="Google Shape;890;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1" name="Google Shape;891;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2" name="Google Shape;892;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4" name="Google Shape;894;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5" name="Google Shape;895;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6" name="Google Shape;896;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7" name="Google Shape;897;p67"/>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8" name="Google Shape;898;p67"/>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99" name="Google Shape;899;p67"/>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900" name="Shape 900"/>
        <p:cNvGrpSpPr/>
        <p:nvPr/>
      </p:nvGrpSpPr>
      <p:grpSpPr>
        <a:xfrm>
          <a:off x="0" y="0"/>
          <a:ext cx="0" cy="0"/>
          <a:chOff x="0" y="0"/>
          <a:chExt cx="0" cy="0"/>
        </a:xfrm>
      </p:grpSpPr>
      <p:sp>
        <p:nvSpPr>
          <p:cNvPr id="901" name="Google Shape;901;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2" name="Google Shape;902;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3" name="Google Shape;903;p68"/>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04" name="Google Shape;904;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5" name="Google Shape;905;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6" name="Google Shape;906;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7" name="Google Shape;907;p6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8" name="Google Shape;908;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9" name="Google Shape;909;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0" name="Google Shape;910;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1" name="Google Shape;911;p6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12" name="Google Shape;912;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913" name="Shape 913"/>
        <p:cNvGrpSpPr/>
        <p:nvPr/>
      </p:nvGrpSpPr>
      <p:grpSpPr>
        <a:xfrm>
          <a:off x="0" y="0"/>
          <a:ext cx="0" cy="0"/>
          <a:chOff x="0" y="0"/>
          <a:chExt cx="0" cy="0"/>
        </a:xfrm>
      </p:grpSpPr>
      <p:pic>
        <p:nvPicPr>
          <p:cNvPr id="914" name="Google Shape;914;p6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15" name="Google Shape;915;p6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6" name="Google Shape;916;p6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7" name="Google Shape;917;p6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8" name="Google Shape;918;p6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19" name="Google Shape;919;p6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0" name="Google Shape;920;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1" name="Google Shape;921;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22" name="Google Shape;922;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23" name="Google Shape;923;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4" name="Google Shape;924;p6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5" name="Google Shape;925;p69"/>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26" name="Shape 926"/>
        <p:cNvGrpSpPr/>
        <p:nvPr/>
      </p:nvGrpSpPr>
      <p:grpSpPr>
        <a:xfrm>
          <a:off x="0" y="0"/>
          <a:ext cx="0" cy="0"/>
          <a:chOff x="0" y="0"/>
          <a:chExt cx="0" cy="0"/>
        </a:xfrm>
      </p:grpSpPr>
      <p:sp>
        <p:nvSpPr>
          <p:cNvPr id="927" name="Google Shape;927;p70"/>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8" name="Google Shape;928;p70"/>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9" name="Google Shape;929;p70"/>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0" name="Google Shape;930;p70"/>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1" name="Google Shape;931;p70"/>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70"/>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3" name="Google Shape;933;p70"/>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4" name="Google Shape;934;p70"/>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5" name="Google Shape;935;p7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36" name="Google Shape;936;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37" name="Google Shape;937;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8" name="Google Shape;938;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9" name="Google Shape;939;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0" name="Google Shape;940;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1" name="Google Shape;941;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2" name="Google Shape;942;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43" name="Google Shape;943;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44" name="Google Shape;944;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45" name="Shape 945"/>
        <p:cNvGrpSpPr/>
        <p:nvPr/>
      </p:nvGrpSpPr>
      <p:grpSpPr>
        <a:xfrm>
          <a:off x="0" y="0"/>
          <a:ext cx="0" cy="0"/>
          <a:chOff x="0" y="0"/>
          <a:chExt cx="0" cy="0"/>
        </a:xfrm>
      </p:grpSpPr>
      <p:sp>
        <p:nvSpPr>
          <p:cNvPr id="946" name="Google Shape;946;p7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47" name="Google Shape;947;p7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8" name="Google Shape;948;p7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9" name="Google Shape;949;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0" name="Google Shape;950;p7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1" name="Google Shape;951;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52" name="Google Shape;952;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3" name="Google Shape;953;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4" name="Google Shape;954;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5" name="Google Shape;955;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6" name="Google Shape;956;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7" name="Google Shape;957;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8" name="Google Shape;958;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9" name="Google Shape;959;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60" name="Google Shape;960;p71"/>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61" name="Google Shape;961;p71"/>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62" name="Google Shape;962;p71"/>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63" name="Shape 963"/>
        <p:cNvGrpSpPr/>
        <p:nvPr/>
      </p:nvGrpSpPr>
      <p:grpSpPr>
        <a:xfrm>
          <a:off x="0" y="0"/>
          <a:ext cx="0" cy="0"/>
          <a:chOff x="0" y="0"/>
          <a:chExt cx="0" cy="0"/>
        </a:xfrm>
      </p:grpSpPr>
      <p:sp>
        <p:nvSpPr>
          <p:cNvPr id="964" name="Google Shape;964;p72"/>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65" name="Google Shape;965;p7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72"/>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8" name="Google Shape;968;p72"/>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69" name="Google Shape;969;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70" name="Google Shape;970;p7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1" name="Google Shape;971;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2" name="Google Shape;972;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3" name="Google Shape;973;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4" name="Google Shape;974;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5" name="Google Shape;975;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6" name="Google Shape;976;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7" name="Google Shape;977;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78" name="Google Shape;978;p72"/>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79" name="Google Shape;979;p72"/>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80" name="Google Shape;980;p72"/>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81" name="Shape 981"/>
        <p:cNvGrpSpPr/>
        <p:nvPr/>
      </p:nvGrpSpPr>
      <p:grpSpPr>
        <a:xfrm>
          <a:off x="0" y="0"/>
          <a:ext cx="0" cy="0"/>
          <a:chOff x="0" y="0"/>
          <a:chExt cx="0" cy="0"/>
        </a:xfrm>
      </p:grpSpPr>
      <p:sp>
        <p:nvSpPr>
          <p:cNvPr id="982" name="Google Shape;982;p73"/>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3" name="Google Shape;983;p73"/>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4" name="Google Shape;984;p73"/>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73"/>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3"/>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3"/>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3"/>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3"/>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3"/>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91" name="Google Shape;991;p7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92" name="Google Shape;992;p7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3" name="Google Shape;993;p7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4" name="Google Shape;994;p7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5" name="Google Shape;995;p7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6" name="Google Shape;996;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7" name="Google Shape;997;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98" name="Google Shape;998;p7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9" name="Google Shape;999;p7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000" name="Shape 1000"/>
        <p:cNvGrpSpPr/>
        <p:nvPr/>
      </p:nvGrpSpPr>
      <p:grpSpPr>
        <a:xfrm>
          <a:off x="0" y="0"/>
          <a:ext cx="0" cy="0"/>
          <a:chOff x="0" y="0"/>
          <a:chExt cx="0" cy="0"/>
        </a:xfrm>
      </p:grpSpPr>
      <p:pic>
        <p:nvPicPr>
          <p:cNvPr id="1001" name="Google Shape;1001;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02" name="Google Shape;1002;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3" name="Google Shape;1003;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4" name="Google Shape;1004;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5" name="Google Shape;1005;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6" name="Google Shape;1006;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7" name="Google Shape;1007;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8" name="Google Shape;1008;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9" name="Google Shape;1009;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10" name="Google Shape;1010;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1" name="Google Shape;1011;p7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3" name="Google Shape;1013;p7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p7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19" name="Google Shape;1019;p74"/>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020" name="Shape 1020"/>
        <p:cNvGrpSpPr/>
        <p:nvPr/>
      </p:nvGrpSpPr>
      <p:grpSpPr>
        <a:xfrm>
          <a:off x="0" y="0"/>
          <a:ext cx="0" cy="0"/>
          <a:chOff x="0" y="0"/>
          <a:chExt cx="0" cy="0"/>
        </a:xfrm>
      </p:grpSpPr>
      <p:pic>
        <p:nvPicPr>
          <p:cNvPr id="1021" name="Google Shape;1021;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22" name="Google Shape;1022;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3" name="Google Shape;1023;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4" name="Google Shape;1024;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5" name="Google Shape;1025;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6" name="Google Shape;1026;p7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27" name="Google Shape;1027;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8" name="Google Shape;1028;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29" name="Google Shape;1029;p7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30" name="Google Shape;1030;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1" name="Google Shape;1031;p75"/>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2" name="Google Shape;1032;p75"/>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3" name="Google Shape;1033;p75"/>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4" name="Google Shape;1034;p75"/>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5" name="Google Shape;1035;p75"/>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6" name="Google Shape;1036;p75"/>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7" name="Google Shape;1037;p75"/>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8" name="Google Shape;1038;p75"/>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75"/>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40" name="Google Shape;1040;p75"/>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41" name="Google Shape;1041;p75"/>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2" name="Google Shape;1042;p75"/>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3" name="Google Shape;1043;p75"/>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44" name="Shape 1044"/>
        <p:cNvGrpSpPr/>
        <p:nvPr/>
      </p:nvGrpSpPr>
      <p:grpSpPr>
        <a:xfrm>
          <a:off x="0" y="0"/>
          <a:ext cx="0" cy="0"/>
          <a:chOff x="0" y="0"/>
          <a:chExt cx="0" cy="0"/>
        </a:xfrm>
      </p:grpSpPr>
      <p:pic>
        <p:nvPicPr>
          <p:cNvPr id="1045" name="Google Shape;1045;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46" name="Google Shape;1046;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7" name="Google Shape;1047;p7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8" name="Google Shape;1048;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9" name="Google Shape;1049;p7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0" name="Google Shape;1050;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1" name="Google Shape;1051;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52" name="Google Shape;1052;p7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53" name="Google Shape;1053;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54" name="Google Shape;1054;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5" name="Google Shape;1055;p76"/>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6" name="Google Shape;1056;p76"/>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57" name="Shape 1057"/>
        <p:cNvGrpSpPr/>
        <p:nvPr/>
      </p:nvGrpSpPr>
      <p:grpSpPr>
        <a:xfrm>
          <a:off x="0" y="0"/>
          <a:ext cx="0" cy="0"/>
          <a:chOff x="0" y="0"/>
          <a:chExt cx="0" cy="0"/>
        </a:xfrm>
      </p:grpSpPr>
      <p:pic>
        <p:nvPicPr>
          <p:cNvPr id="1058" name="Google Shape;1058;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59" name="Google Shape;1059;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0" name="Google Shape;1060;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1" name="Google Shape;1061;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2" name="Google Shape;1062;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63" name="Google Shape;1063;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64" name="Google Shape;1064;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5" name="Google Shape;1065;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66" name="Google Shape;1066;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67" name="Google Shape;1067;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8" name="Google Shape;1068;p77"/>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9" name="Google Shape;1069;p77"/>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70" name="Shape 1070"/>
        <p:cNvGrpSpPr/>
        <p:nvPr/>
      </p:nvGrpSpPr>
      <p:grpSpPr>
        <a:xfrm>
          <a:off x="0" y="0"/>
          <a:ext cx="0" cy="0"/>
          <a:chOff x="0" y="0"/>
          <a:chExt cx="0" cy="0"/>
        </a:xfrm>
      </p:grpSpPr>
      <p:pic>
        <p:nvPicPr>
          <p:cNvPr id="1071" name="Google Shape;1071;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2" name="Google Shape;1072;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3" name="Google Shape;1073;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4" name="Google Shape;1074;p7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5" name="Google Shape;1075;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76" name="Google Shape;1076;p7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77" name="Google Shape;1077;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8" name="Google Shape;1078;p7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79" name="Google Shape;1079;p7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80" name="Google Shape;1080;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1" name="Google Shape;1081;p78"/>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2" name="Google Shape;1082;p78"/>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3" name="Google Shape;1083;p78"/>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4" name="Google Shape;1084;p78"/>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5" name="Google Shape;1085;p78"/>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6" name="Google Shape;1086;p78"/>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p78"/>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88" name="Shape 1088"/>
        <p:cNvGrpSpPr/>
        <p:nvPr/>
      </p:nvGrpSpPr>
      <p:grpSpPr>
        <a:xfrm>
          <a:off x="0" y="0"/>
          <a:ext cx="0" cy="0"/>
          <a:chOff x="0" y="0"/>
          <a:chExt cx="0" cy="0"/>
        </a:xfrm>
      </p:grpSpPr>
      <p:pic>
        <p:nvPicPr>
          <p:cNvPr id="1089" name="Google Shape;1089;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90" name="Google Shape;1090;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91" name="Google Shape;1091;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92" name="Google Shape;1092;p7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93" name="Google Shape;1093;p7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94" name="Google Shape;1094;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95" name="Google Shape;1095;p7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96" name="Google Shape;1096;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97" name="Google Shape;1097;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98" name="Google Shape;1098;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9" name="Google Shape;1099;p79"/>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00" name="Shape 1100"/>
        <p:cNvGrpSpPr/>
        <p:nvPr/>
      </p:nvGrpSpPr>
      <p:grpSpPr>
        <a:xfrm>
          <a:off x="0" y="0"/>
          <a:ext cx="0" cy="0"/>
          <a:chOff x="0" y="0"/>
          <a:chExt cx="0" cy="0"/>
        </a:xfrm>
      </p:grpSpPr>
      <p:pic>
        <p:nvPicPr>
          <p:cNvPr id="1101" name="Google Shape;1101;p8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02" name="Google Shape;1102;p8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03" name="Google Shape;1103;p8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04" name="Google Shape;1104;p80"/>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05" name="Google Shape;1105;p80"/>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06" name="Google Shape;1106;p8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07" name="Google Shape;1107;p8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08" name="Google Shape;1108;p8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09" name="Google Shape;1109;p8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10" name="Google Shape;1110;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1" name="Google Shape;1111;p80"/>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2" name="Google Shape;1112;p80"/>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113" name="Shape 1113"/>
        <p:cNvGrpSpPr/>
        <p:nvPr/>
      </p:nvGrpSpPr>
      <p:grpSpPr>
        <a:xfrm>
          <a:off x="0" y="0"/>
          <a:ext cx="0" cy="0"/>
          <a:chOff x="0" y="0"/>
          <a:chExt cx="0" cy="0"/>
        </a:xfrm>
      </p:grpSpPr>
      <p:sp>
        <p:nvSpPr>
          <p:cNvPr id="1114" name="Google Shape;1114;p81"/>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115" name="Google Shape;1115;p81"/>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6" name="Google Shape;1116;p8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22" name="Shape 1122"/>
        <p:cNvGrpSpPr/>
        <p:nvPr/>
      </p:nvGrpSpPr>
      <p:grpSpPr>
        <a:xfrm>
          <a:off x="0" y="0"/>
          <a:ext cx="0" cy="0"/>
          <a:chOff x="0" y="0"/>
          <a:chExt cx="0" cy="0"/>
        </a:xfrm>
      </p:grpSpPr>
      <p:sp>
        <p:nvSpPr>
          <p:cNvPr id="1123" name="Google Shape;1123;p8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24" name="Google Shape;1124;p8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5" name="Google Shape;1125;p8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26" name="Google Shape;1126;p8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27" name="Google Shape;1127;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28" name="Google Shape;1128;p8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29" name="Google Shape;1129;p83"/>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30" name="Google Shape;1130;p8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31" name="Google Shape;1131;p8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2" name="Google Shape;1132;p83"/>
          <p:cNvSpPr/>
          <p:nvPr>
            <p:ph idx="2" type="pic"/>
          </p:nvPr>
        </p:nvSpPr>
        <p:spPr>
          <a:xfrm>
            <a:off x="457146" y="524736"/>
            <a:ext cx="2514600" cy="2935200"/>
          </a:xfrm>
          <a:prstGeom prst="rect">
            <a:avLst/>
          </a:prstGeom>
          <a:noFill/>
          <a:ln>
            <a:noFill/>
          </a:ln>
        </p:spPr>
      </p:sp>
      <p:sp>
        <p:nvSpPr>
          <p:cNvPr id="1133" name="Google Shape;1133;p8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34" name="Shape 1134"/>
        <p:cNvGrpSpPr/>
        <p:nvPr/>
      </p:nvGrpSpPr>
      <p:grpSpPr>
        <a:xfrm>
          <a:off x="0" y="0"/>
          <a:ext cx="0" cy="0"/>
          <a:chOff x="0" y="0"/>
          <a:chExt cx="0" cy="0"/>
        </a:xfrm>
      </p:grpSpPr>
      <p:sp>
        <p:nvSpPr>
          <p:cNvPr id="1135" name="Google Shape;1135;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6" name="Google Shape;1136;p84"/>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7" name="Google Shape;1137;p84"/>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38" name="Google Shape;1138;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9" name="Google Shape;1139;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0" name="Google Shape;1140;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1" name="Google Shape;1141;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42" name="Google Shape;1142;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43" name="Google Shape;1143;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44" name="Google Shape;1144;p8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145" name="Google Shape;1145;p84"/>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46" name="Google Shape;1146;p84"/>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7" name="Google Shape;1147;p84"/>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8" name="Google Shape;1148;p84"/>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9" name="Google Shape;1149;p84"/>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0" name="Google Shape;1150;p84"/>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51" name="Shape 1151"/>
        <p:cNvGrpSpPr/>
        <p:nvPr/>
      </p:nvGrpSpPr>
      <p:grpSpPr>
        <a:xfrm>
          <a:off x="0" y="0"/>
          <a:ext cx="0" cy="0"/>
          <a:chOff x="0" y="0"/>
          <a:chExt cx="0" cy="0"/>
        </a:xfrm>
      </p:grpSpPr>
      <p:sp>
        <p:nvSpPr>
          <p:cNvPr id="1152" name="Google Shape;1152;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3" name="Google Shape;1153;p85"/>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4" name="Google Shape;1154;p85"/>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5" name="Google Shape;1155;p85"/>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56" name="Google Shape;1156;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7" name="Google Shape;1157;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8" name="Google Shape;1158;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9" name="Google Shape;1159;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60" name="Google Shape;1160;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61" name="Google Shape;1161;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62" name="Google Shape;1162;p8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163" name="Google Shape;1163;p85"/>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4" name="Google Shape;1164;p85"/>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5" name="Google Shape;1165;p85"/>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6" name="Google Shape;1166;p85"/>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67" name="Shape 1167"/>
        <p:cNvGrpSpPr/>
        <p:nvPr/>
      </p:nvGrpSpPr>
      <p:grpSpPr>
        <a:xfrm>
          <a:off x="0" y="0"/>
          <a:ext cx="0" cy="0"/>
          <a:chOff x="0" y="0"/>
          <a:chExt cx="0" cy="0"/>
        </a:xfrm>
      </p:grpSpPr>
      <p:sp>
        <p:nvSpPr>
          <p:cNvPr id="1168" name="Google Shape;1168;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9" name="Google Shape;1169;p8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0" name="Google Shape;1170;p8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1" name="Google Shape;1171;p8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2" name="Google Shape;1172;p8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73" name="Google Shape;1173;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4" name="Google Shape;1174;p8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5" name="Google Shape;1175;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6" name="Google Shape;1176;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7" name="Google Shape;1177;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8" name="Google Shape;1178;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9" name="Google Shape;1179;p86"/>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80" name="Shape 1180"/>
        <p:cNvGrpSpPr/>
        <p:nvPr/>
      </p:nvGrpSpPr>
      <p:grpSpPr>
        <a:xfrm>
          <a:off x="0" y="0"/>
          <a:ext cx="0" cy="0"/>
          <a:chOff x="0" y="0"/>
          <a:chExt cx="0" cy="0"/>
        </a:xfrm>
      </p:grpSpPr>
      <p:sp>
        <p:nvSpPr>
          <p:cNvPr id="1181" name="Google Shape;1181;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82" name="Google Shape;1182;p87"/>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83" name="Google Shape;1183;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4" name="Google Shape;1184;p87"/>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5" name="Google Shape;1185;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86" name="Google Shape;1186;p8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87" name="Google Shape;1187;p8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8" name="Google Shape;1188;p8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89" name="Shape 1189"/>
        <p:cNvGrpSpPr/>
        <p:nvPr/>
      </p:nvGrpSpPr>
      <p:grpSpPr>
        <a:xfrm>
          <a:off x="0" y="0"/>
          <a:ext cx="0" cy="0"/>
          <a:chOff x="0" y="0"/>
          <a:chExt cx="0" cy="0"/>
        </a:xfrm>
      </p:grpSpPr>
      <p:sp>
        <p:nvSpPr>
          <p:cNvPr id="1190" name="Google Shape;1190;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91" name="Google Shape;1191;p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2" name="Google Shape;1192;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93" name="Google Shape;1193;p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4" name="Google Shape;1194;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95" name="Google Shape;1195;p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96" name="Google Shape;1196;p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97" name="Google Shape;1197;p88"/>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98" name="Shape 1198"/>
        <p:cNvGrpSpPr/>
        <p:nvPr/>
      </p:nvGrpSpPr>
      <p:grpSpPr>
        <a:xfrm>
          <a:off x="0" y="0"/>
          <a:ext cx="0" cy="0"/>
          <a:chOff x="0" y="0"/>
          <a:chExt cx="0" cy="0"/>
        </a:xfrm>
      </p:grpSpPr>
      <p:sp>
        <p:nvSpPr>
          <p:cNvPr id="1199" name="Google Shape;1199;p8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00" name="Google Shape;1200;p8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1" name="Google Shape;1201;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2" name="Google Shape;1202;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203" name="Google Shape;1203;p8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204" name="Google Shape;1204;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05" name="Google Shape;1205;p89"/>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206" name="Google Shape;1206;p8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07" name="Shape 1207"/>
        <p:cNvGrpSpPr/>
        <p:nvPr/>
      </p:nvGrpSpPr>
      <p:grpSpPr>
        <a:xfrm>
          <a:off x="0" y="0"/>
          <a:ext cx="0" cy="0"/>
          <a:chOff x="0" y="0"/>
          <a:chExt cx="0" cy="0"/>
        </a:xfrm>
      </p:grpSpPr>
      <p:sp>
        <p:nvSpPr>
          <p:cNvPr id="1208" name="Google Shape;1208;p9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09" name="Google Shape;1209;p9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0" name="Google Shape;1210;p9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11" name="Google Shape;1211;p9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12" name="Google Shape;1212;p9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13" name="Google Shape;1213;p9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14" name="Google Shape;1214;p90"/>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215" name="Google Shape;1215;p9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16" name="Google Shape;1216;p9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7" name="Google Shape;1217;p90"/>
          <p:cNvSpPr/>
          <p:nvPr>
            <p:ph idx="2" type="pic"/>
          </p:nvPr>
        </p:nvSpPr>
        <p:spPr>
          <a:xfrm>
            <a:off x="457146" y="524736"/>
            <a:ext cx="2514600" cy="2935200"/>
          </a:xfrm>
          <a:prstGeom prst="rect">
            <a:avLst/>
          </a:prstGeom>
          <a:noFill/>
          <a:ln>
            <a:noFill/>
          </a:ln>
        </p:spPr>
      </p:sp>
      <p:sp>
        <p:nvSpPr>
          <p:cNvPr id="1218" name="Google Shape;1218;p9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24" name="Shape 1224"/>
        <p:cNvGrpSpPr/>
        <p:nvPr/>
      </p:nvGrpSpPr>
      <p:grpSpPr>
        <a:xfrm>
          <a:off x="0" y="0"/>
          <a:ext cx="0" cy="0"/>
          <a:chOff x="0" y="0"/>
          <a:chExt cx="0" cy="0"/>
        </a:xfrm>
      </p:grpSpPr>
      <p:sp>
        <p:nvSpPr>
          <p:cNvPr id="1225" name="Google Shape;1225;p9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6" name="Google Shape;1226;p92"/>
          <p:cNvSpPr/>
          <p:nvPr>
            <p:ph idx="2" type="pic"/>
          </p:nvPr>
        </p:nvSpPr>
        <p:spPr>
          <a:xfrm>
            <a:off x="8953152" y="1444919"/>
            <a:ext cx="2916900" cy="2596800"/>
          </a:xfrm>
          <a:prstGeom prst="rect">
            <a:avLst/>
          </a:prstGeom>
          <a:noFill/>
          <a:ln>
            <a:noFill/>
          </a:ln>
        </p:spPr>
      </p:sp>
      <p:sp>
        <p:nvSpPr>
          <p:cNvPr id="1227" name="Google Shape;1227;p92"/>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28" name="Google Shape;1228;p9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9" name="Google Shape;1229;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0" name="Google Shape;1230;p9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31" name="Google Shape;1231;p9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32" name="Google Shape;1232;p9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33" name="Google Shape;1233;p9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34" name="Google Shape;1234;p9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35" name="Google Shape;1235;p92"/>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36" name="Shape 1236"/>
        <p:cNvGrpSpPr/>
        <p:nvPr/>
      </p:nvGrpSpPr>
      <p:grpSpPr>
        <a:xfrm>
          <a:off x="0" y="0"/>
          <a:ext cx="0" cy="0"/>
          <a:chOff x="0" y="0"/>
          <a:chExt cx="0" cy="0"/>
        </a:xfrm>
      </p:grpSpPr>
      <p:sp>
        <p:nvSpPr>
          <p:cNvPr id="1237" name="Google Shape;1237;p9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38" name="Google Shape;1238;p93"/>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39" name="Google Shape;1239;p93"/>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0" name="Google Shape;1240;p9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1" name="Google Shape;1241;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2" name="Google Shape;1242;p93"/>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43" name="Google Shape;1243;p93"/>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44" name="Google Shape;1244;p93"/>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45" name="Google Shape;1245;p93"/>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6" name="Google Shape;1246;p93"/>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7" name="Google Shape;1247;p93"/>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8" name="Google Shape;1248;p93"/>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9" name="Google Shape;1249;p93"/>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50" name="Shape 1250"/>
        <p:cNvGrpSpPr/>
        <p:nvPr/>
      </p:nvGrpSpPr>
      <p:grpSpPr>
        <a:xfrm>
          <a:off x="0" y="0"/>
          <a:ext cx="0" cy="0"/>
          <a:chOff x="0" y="0"/>
          <a:chExt cx="0" cy="0"/>
        </a:xfrm>
      </p:grpSpPr>
      <p:sp>
        <p:nvSpPr>
          <p:cNvPr id="1251" name="Google Shape;1251;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2" name="Google Shape;1252;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53" name="Google Shape;1253;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54" name="Google Shape;1254;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5" name="Google Shape;1255;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56" name="Google Shape;1256;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7" name="Google Shape;1257;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58" name="Google Shape;1258;p9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59" name="Google Shape;1259;p94"/>
          <p:cNvSpPr/>
          <p:nvPr>
            <p:ph idx="2" type="pic"/>
          </p:nvPr>
        </p:nvSpPr>
        <p:spPr>
          <a:xfrm>
            <a:off x="9282749" y="1283634"/>
            <a:ext cx="2377500" cy="3173100"/>
          </a:xfrm>
          <a:prstGeom prst="rect">
            <a:avLst/>
          </a:prstGeom>
          <a:noFill/>
          <a:ln>
            <a:noFill/>
          </a:ln>
        </p:spPr>
      </p:sp>
      <p:sp>
        <p:nvSpPr>
          <p:cNvPr id="1260" name="Google Shape;1260;p94"/>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1" name="Google Shape;1261;p94"/>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2" name="Google Shape;1262;p94"/>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3" name="Google Shape;1263;p94"/>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4" name="Google Shape;1264;p94"/>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65" name="Google Shape;1265;p94"/>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66" name="Google Shape;1266;p94"/>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67" name="Google Shape;1267;p94"/>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68" name="Google Shape;1268;p94"/>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69" name="Shape 1269"/>
        <p:cNvGrpSpPr/>
        <p:nvPr/>
      </p:nvGrpSpPr>
      <p:grpSpPr>
        <a:xfrm>
          <a:off x="0" y="0"/>
          <a:ext cx="0" cy="0"/>
          <a:chOff x="0" y="0"/>
          <a:chExt cx="0" cy="0"/>
        </a:xfrm>
      </p:grpSpPr>
      <p:sp>
        <p:nvSpPr>
          <p:cNvPr id="1270" name="Google Shape;1270;p9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71" name="Google Shape;1271;p9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72" name="Google Shape;1272;p9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73" name="Google Shape;1273;p9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74" name="Google Shape;1274;p9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75" name="Google Shape;1275;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6" name="Google Shape;1276;p9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77" name="Google Shape;1277;p95"/>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78" name="Google Shape;1278;p95"/>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9" name="Google Shape;1279;p95"/>
          <p:cNvSpPr/>
          <p:nvPr>
            <p:ph idx="2" type="pic"/>
          </p:nvPr>
        </p:nvSpPr>
        <p:spPr>
          <a:xfrm>
            <a:off x="8832388" y="1251284"/>
            <a:ext cx="3251700" cy="2499000"/>
          </a:xfrm>
          <a:prstGeom prst="rect">
            <a:avLst/>
          </a:prstGeom>
          <a:noFill/>
          <a:ln>
            <a:noFill/>
          </a:ln>
        </p:spPr>
      </p:sp>
      <p:sp>
        <p:nvSpPr>
          <p:cNvPr id="1280" name="Google Shape;1280;p95"/>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81" name="Shape 1281"/>
        <p:cNvGrpSpPr/>
        <p:nvPr/>
      </p:nvGrpSpPr>
      <p:grpSpPr>
        <a:xfrm>
          <a:off x="0" y="0"/>
          <a:ext cx="0" cy="0"/>
          <a:chOff x="0" y="0"/>
          <a:chExt cx="0" cy="0"/>
        </a:xfrm>
      </p:grpSpPr>
      <p:sp>
        <p:nvSpPr>
          <p:cNvPr id="1282" name="Google Shape;1282;p9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3" name="Google Shape;1283;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4" name="Google Shape;1284;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5" name="Google Shape;1285;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6" name="Google Shape;1286;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7" name="Google Shape;1287;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8" name="Google Shape;1288;p96"/>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89" name="Google Shape;1289;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90" name="Google Shape;1290;p96"/>
          <p:cNvSpPr/>
          <p:nvPr>
            <p:ph idx="2" type="pic"/>
          </p:nvPr>
        </p:nvSpPr>
        <p:spPr>
          <a:xfrm>
            <a:off x="9093038" y="1058781"/>
            <a:ext cx="2715900" cy="2715900"/>
          </a:xfrm>
          <a:prstGeom prst="rect">
            <a:avLst/>
          </a:prstGeom>
          <a:noFill/>
          <a:ln>
            <a:noFill/>
          </a:ln>
        </p:spPr>
      </p:sp>
      <p:sp>
        <p:nvSpPr>
          <p:cNvPr id="1291" name="Google Shape;1291;p96"/>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2" name="Google Shape;1292;p96"/>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3" name="Google Shape;1293;p96"/>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4" name="Google Shape;1294;p96"/>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5" name="Google Shape;1295;p96"/>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6" name="Google Shape;1296;p96"/>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7" name="Google Shape;1297;p96"/>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98" name="Shape 1298"/>
        <p:cNvGrpSpPr/>
        <p:nvPr/>
      </p:nvGrpSpPr>
      <p:grpSpPr>
        <a:xfrm>
          <a:off x="0" y="0"/>
          <a:ext cx="0" cy="0"/>
          <a:chOff x="0" y="0"/>
          <a:chExt cx="0" cy="0"/>
        </a:xfrm>
      </p:grpSpPr>
      <p:sp>
        <p:nvSpPr>
          <p:cNvPr id="1299" name="Google Shape;1299;p97"/>
          <p:cNvSpPr/>
          <p:nvPr>
            <p:ph idx="2" type="pic"/>
          </p:nvPr>
        </p:nvSpPr>
        <p:spPr>
          <a:xfrm>
            <a:off x="9810967" y="1562916"/>
            <a:ext cx="1152000" cy="1143000"/>
          </a:xfrm>
          <a:prstGeom prst="rect">
            <a:avLst/>
          </a:prstGeom>
          <a:noFill/>
          <a:ln>
            <a:noFill/>
          </a:ln>
        </p:spPr>
      </p:sp>
      <p:sp>
        <p:nvSpPr>
          <p:cNvPr id="1300" name="Google Shape;1300;p97"/>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1" name="Google Shape;1301;p97"/>
          <p:cNvSpPr/>
          <p:nvPr>
            <p:ph idx="3" type="pic"/>
          </p:nvPr>
        </p:nvSpPr>
        <p:spPr>
          <a:xfrm>
            <a:off x="9757009" y="3260706"/>
            <a:ext cx="1216200" cy="987600"/>
          </a:xfrm>
          <a:prstGeom prst="rect">
            <a:avLst/>
          </a:prstGeom>
          <a:noFill/>
          <a:ln>
            <a:noFill/>
          </a:ln>
        </p:spPr>
      </p:sp>
      <p:sp>
        <p:nvSpPr>
          <p:cNvPr id="1302" name="Google Shape;1302;p97"/>
          <p:cNvSpPr/>
          <p:nvPr>
            <p:ph idx="4" type="pic"/>
          </p:nvPr>
        </p:nvSpPr>
        <p:spPr>
          <a:xfrm>
            <a:off x="9810967" y="4777725"/>
            <a:ext cx="1143000" cy="1143000"/>
          </a:xfrm>
          <a:prstGeom prst="rect">
            <a:avLst/>
          </a:prstGeom>
          <a:noFill/>
          <a:ln>
            <a:noFill/>
          </a:ln>
        </p:spPr>
      </p:sp>
      <p:cxnSp>
        <p:nvCxnSpPr>
          <p:cNvPr id="1303" name="Google Shape;1303;p97"/>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4" name="Google Shape;1304;p9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5" name="Google Shape;1305;p97"/>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06" name="Google Shape;1306;p9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07" name="Google Shape;1307;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8" name="Google Shape;1308;p97"/>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09" name="Google Shape;1309;p9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10" name="Google Shape;1310;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311" name="Shape 1311"/>
        <p:cNvGrpSpPr/>
        <p:nvPr/>
      </p:nvGrpSpPr>
      <p:grpSpPr>
        <a:xfrm>
          <a:off x="0" y="0"/>
          <a:ext cx="0" cy="0"/>
          <a:chOff x="0" y="0"/>
          <a:chExt cx="0" cy="0"/>
        </a:xfrm>
      </p:grpSpPr>
      <p:sp>
        <p:nvSpPr>
          <p:cNvPr id="1312" name="Google Shape;1312;p9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3" name="Google Shape;1313;p9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4" name="Google Shape;1314;p9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15" name="Google Shape;1315;p9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6" name="Google Shape;1316;p9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17" name="Google Shape;1317;p9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8" name="Google Shape;1318;p9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19" name="Google Shape;1319;p98"/>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20" name="Google Shape;1320;p98"/>
          <p:cNvSpPr/>
          <p:nvPr>
            <p:ph idx="2" type="pic"/>
          </p:nvPr>
        </p:nvSpPr>
        <p:spPr>
          <a:xfrm>
            <a:off x="9209369" y="1251283"/>
            <a:ext cx="2404500" cy="2949900"/>
          </a:xfrm>
          <a:prstGeom prst="rect">
            <a:avLst/>
          </a:prstGeom>
          <a:noFill/>
          <a:ln>
            <a:noFill/>
          </a:ln>
        </p:spPr>
      </p:sp>
      <p:sp>
        <p:nvSpPr>
          <p:cNvPr id="1321" name="Google Shape;1321;p98"/>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2" name="Google Shape;1322;p98"/>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3" name="Google Shape;1323;p98"/>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24" name="Shape 1324"/>
        <p:cNvGrpSpPr/>
        <p:nvPr/>
      </p:nvGrpSpPr>
      <p:grpSpPr>
        <a:xfrm>
          <a:off x="0" y="0"/>
          <a:ext cx="0" cy="0"/>
          <a:chOff x="0" y="0"/>
          <a:chExt cx="0" cy="0"/>
        </a:xfrm>
      </p:grpSpPr>
      <p:sp>
        <p:nvSpPr>
          <p:cNvPr id="1325" name="Google Shape;1325;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6" name="Google Shape;1326;p99"/>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7" name="Google Shape;1327;p99"/>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8" name="Google Shape;1328;p99"/>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9" name="Google Shape;1329;p99"/>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30" name="Shape 1330"/>
        <p:cNvGrpSpPr/>
        <p:nvPr/>
      </p:nvGrpSpPr>
      <p:grpSpPr>
        <a:xfrm>
          <a:off x="0" y="0"/>
          <a:ext cx="0" cy="0"/>
          <a:chOff x="0" y="0"/>
          <a:chExt cx="0" cy="0"/>
        </a:xfrm>
      </p:grpSpPr>
      <p:sp>
        <p:nvSpPr>
          <p:cNvPr id="1331" name="Google Shape;1331;p10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32" name="Shape 1332"/>
        <p:cNvGrpSpPr/>
        <p:nvPr/>
      </p:nvGrpSpPr>
      <p:grpSpPr>
        <a:xfrm>
          <a:off x="0" y="0"/>
          <a:ext cx="0" cy="0"/>
          <a:chOff x="0" y="0"/>
          <a:chExt cx="0" cy="0"/>
        </a:xfrm>
      </p:grpSpPr>
      <p:sp>
        <p:nvSpPr>
          <p:cNvPr id="1333" name="Google Shape;1333;p10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34" name="Google Shape;1334;p101"/>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35" name="Google Shape;1335;p101"/>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36" name="Google Shape;1336;p10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37" name="Google Shape;1337;p10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38" name="Google Shape;1338;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39" name="Google Shape;1339;p10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40" name="Google Shape;1340;p101"/>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41" name="Google Shape;1341;p101"/>
          <p:cNvSpPr/>
          <p:nvPr>
            <p:ph idx="2" type="pic"/>
          </p:nvPr>
        </p:nvSpPr>
        <p:spPr>
          <a:xfrm>
            <a:off x="8916576" y="1661249"/>
            <a:ext cx="2990100" cy="2715900"/>
          </a:xfrm>
          <a:prstGeom prst="rect">
            <a:avLst/>
          </a:prstGeom>
          <a:noFill/>
          <a:ln>
            <a:noFill/>
          </a:ln>
        </p:spPr>
      </p:sp>
      <p:sp>
        <p:nvSpPr>
          <p:cNvPr id="1342" name="Google Shape;1342;p101"/>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3" name="Google Shape;1343;p101"/>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4" name="Google Shape;1344;p101"/>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5" name="Google Shape;1345;p101"/>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46" name="Shape 1346"/>
        <p:cNvGrpSpPr/>
        <p:nvPr/>
      </p:nvGrpSpPr>
      <p:grpSpPr>
        <a:xfrm>
          <a:off x="0" y="0"/>
          <a:ext cx="0" cy="0"/>
          <a:chOff x="0" y="0"/>
          <a:chExt cx="0" cy="0"/>
        </a:xfrm>
      </p:grpSpPr>
      <p:sp>
        <p:nvSpPr>
          <p:cNvPr id="1347" name="Google Shape;1347;p10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48" name="Google Shape;1348;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9" name="Google Shape;1349;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0" name="Google Shape;1350;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51" name="Google Shape;1351;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52" name="Google Shape;1352;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53" name="Google Shape;1353;p10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54" name="Google Shape;1354;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55" name="Google Shape;1355;p102"/>
          <p:cNvSpPr/>
          <p:nvPr>
            <p:ph idx="2" type="pic"/>
          </p:nvPr>
        </p:nvSpPr>
        <p:spPr>
          <a:xfrm>
            <a:off x="9093038" y="1058781"/>
            <a:ext cx="2715900" cy="2715900"/>
          </a:xfrm>
          <a:prstGeom prst="rect">
            <a:avLst/>
          </a:prstGeom>
          <a:noFill/>
          <a:ln>
            <a:noFill/>
          </a:ln>
        </p:spPr>
      </p:sp>
      <p:sp>
        <p:nvSpPr>
          <p:cNvPr id="1356" name="Google Shape;1356;p102"/>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7" name="Google Shape;1357;p102"/>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8" name="Google Shape;1358;p102"/>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9" name="Google Shape;1359;p102"/>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0" name="Google Shape;1360;p102"/>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1" name="Google Shape;1361;p102"/>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2" name="Google Shape;1362;p102"/>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63" name="Shape 1363"/>
        <p:cNvGrpSpPr/>
        <p:nvPr/>
      </p:nvGrpSpPr>
      <p:grpSpPr>
        <a:xfrm>
          <a:off x="0" y="0"/>
          <a:ext cx="0" cy="0"/>
          <a:chOff x="0" y="0"/>
          <a:chExt cx="0" cy="0"/>
        </a:xfrm>
      </p:grpSpPr>
      <p:sp>
        <p:nvSpPr>
          <p:cNvPr id="1364" name="Google Shape;1364;p10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5" name="Google Shape;1365;p103"/>
          <p:cNvSpPr/>
          <p:nvPr>
            <p:ph idx="2" type="pic"/>
          </p:nvPr>
        </p:nvSpPr>
        <p:spPr>
          <a:xfrm>
            <a:off x="9510134" y="1431036"/>
            <a:ext cx="1965900" cy="3996000"/>
          </a:xfrm>
          <a:prstGeom prst="rect">
            <a:avLst/>
          </a:prstGeom>
          <a:noFill/>
          <a:ln>
            <a:noFill/>
          </a:ln>
        </p:spPr>
      </p:sp>
      <p:cxnSp>
        <p:nvCxnSpPr>
          <p:cNvPr id="1366" name="Google Shape;1366;p10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7" name="Google Shape;1367;p10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8" name="Google Shape;1368;p10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69" name="Google Shape;1369;p10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70" name="Google Shape;1370;p10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71" name="Google Shape;1371;p103"/>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72" name="Google Shape;1372;p10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73" name="Google Shape;1373;p103"/>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4" name="Google Shape;1374;p103"/>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5" name="Google Shape;1375;p103"/>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6" name="Google Shape;1376;p103"/>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7" name="Google Shape;1377;p103"/>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8" name="Google Shape;1378;p103"/>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9" name="Google Shape;1379;p103"/>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0" name="Google Shape;1380;p103"/>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1.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1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1.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20" Type="http://schemas.openxmlformats.org/officeDocument/2006/relationships/theme" Target="../theme/theme8.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 Type="http://schemas.openxmlformats.org/officeDocument/2006/relationships/image" Target="../media/image1.png"/><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5" Type="http://schemas.openxmlformats.org/officeDocument/2006/relationships/slideLayout" Target="../slideLayouts/slideLayout60.xml"/><Relationship Id="rId19" Type="http://schemas.openxmlformats.org/officeDocument/2006/relationships/slideLayout" Target="../slideLayouts/slideLayout74.xml"/><Relationship Id="rId6" Type="http://schemas.openxmlformats.org/officeDocument/2006/relationships/slideLayout" Target="../slideLayouts/slideLayout61.xml"/><Relationship Id="rId18" Type="http://schemas.openxmlformats.org/officeDocument/2006/relationships/slideLayout" Target="../slideLayouts/slideLayout73.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4.xml"/><Relationship Id="rId1" Type="http://schemas.openxmlformats.org/officeDocument/2006/relationships/image" Target="../media/image1.png"/><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2.xml"/><Relationship Id="rId10" Type="http://schemas.openxmlformats.org/officeDocument/2006/relationships/slideLayout" Target="../slideLayouts/slideLayout91.xml"/><Relationship Id="rId13" Type="http://schemas.openxmlformats.org/officeDocument/2006/relationships/slideLayout" Target="../slideLayouts/slideLayout94.xml"/><Relationship Id="rId12" Type="http://schemas.openxmlformats.org/officeDocument/2006/relationships/slideLayout" Target="../slideLayouts/slideLayout93.xml"/><Relationship Id="rId1" Type="http://schemas.openxmlformats.org/officeDocument/2006/relationships/image" Target="../media/image1.png"/><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56" name="Google Shape;656;p5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57" name="Google Shape;657;p5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3" name="Shape 823"/>
        <p:cNvGrpSpPr/>
        <p:nvPr/>
      </p:nvGrpSpPr>
      <p:grpSpPr>
        <a:xfrm>
          <a:off x="0" y="0"/>
          <a:ext cx="0" cy="0"/>
          <a:chOff x="0" y="0"/>
          <a:chExt cx="0" cy="0"/>
        </a:xfrm>
      </p:grpSpPr>
      <p:sp>
        <p:nvSpPr>
          <p:cNvPr id="824" name="Google Shape;824;p63"/>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25" name="Google Shape;825;p6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26" name="Google Shape;826;p63"/>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27" name="Google Shape;827;p6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7" name="Shape 1117"/>
        <p:cNvGrpSpPr/>
        <p:nvPr/>
      </p:nvGrpSpPr>
      <p:grpSpPr>
        <a:xfrm>
          <a:off x="0" y="0"/>
          <a:ext cx="0" cy="0"/>
          <a:chOff x="0" y="0"/>
          <a:chExt cx="0" cy="0"/>
        </a:xfrm>
      </p:grpSpPr>
      <p:sp>
        <p:nvSpPr>
          <p:cNvPr id="1118" name="Google Shape;1118;p82"/>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19" name="Google Shape;1119;p82"/>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20" name="Google Shape;1120;p8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21" name="Google Shape;1121;p8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9" name="Shape 1219"/>
        <p:cNvGrpSpPr/>
        <p:nvPr/>
      </p:nvGrpSpPr>
      <p:grpSpPr>
        <a:xfrm>
          <a:off x="0" y="0"/>
          <a:ext cx="0" cy="0"/>
          <a:chOff x="0" y="0"/>
          <a:chExt cx="0" cy="0"/>
        </a:xfrm>
      </p:grpSpPr>
      <p:sp>
        <p:nvSpPr>
          <p:cNvPr id="1220" name="Google Shape;1220;p91"/>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21" name="Google Shape;1221;p91"/>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222" name="Google Shape;1222;p9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23" name="Google Shape;1223;p9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5.xml"/><Relationship Id="rId3" Type="http://schemas.openxmlformats.org/officeDocument/2006/relationships/image" Target="../media/image4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6.xml"/><Relationship Id="rId3"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7.xml"/><Relationship Id="rId3" Type="http://schemas.openxmlformats.org/officeDocument/2006/relationships/image" Target="../media/image53.png"/><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7.jpg"/><Relationship Id="rId4" Type="http://schemas.openxmlformats.org/officeDocument/2006/relationships/image" Target="../media/image37.jpg"/><Relationship Id="rId5" Type="http://schemas.openxmlformats.org/officeDocument/2006/relationships/image" Target="../media/image34.jpg"/><Relationship Id="rId6" Type="http://schemas.openxmlformats.org/officeDocument/2006/relationships/image" Target="../media/image36.jpg"/><Relationship Id="rId7" Type="http://schemas.openxmlformats.org/officeDocument/2006/relationships/image" Target="../media/image4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52.png"/><Relationship Id="rId4" Type="http://schemas.openxmlformats.org/officeDocument/2006/relationships/image" Target="../media/image54.png"/><Relationship Id="rId5" Type="http://schemas.openxmlformats.org/officeDocument/2006/relationships/image" Target="../media/image39.png"/><Relationship Id="rId6"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p104"/>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86" name="Google Shape;1386;p10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I Spy a Word</a:t>
            </a:r>
            <a:endParaRPr/>
          </a:p>
        </p:txBody>
      </p:sp>
      <p:sp>
        <p:nvSpPr>
          <p:cNvPr id="1387" name="Google Shape;1387;p10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11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Switch</a:t>
            </a:r>
            <a:endParaRPr/>
          </a:p>
        </p:txBody>
      </p:sp>
      <p:sp>
        <p:nvSpPr>
          <p:cNvPr id="1487" name="Google Shape;1487;p113"/>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Tips and tricks</a:t>
            </a:r>
            <a:endParaRPr>
              <a:latin typeface="Calibri"/>
              <a:ea typeface="Calibri"/>
              <a:cs typeface="Calibri"/>
              <a:sym typeface="Calibri"/>
            </a:endParaRPr>
          </a:p>
        </p:txBody>
      </p:sp>
      <p:sp>
        <p:nvSpPr>
          <p:cNvPr id="1488" name="Google Shape;1488;p113"/>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2800"/>
              <a:buFont typeface="Calibri"/>
              <a:buChar char="•"/>
            </a:pPr>
            <a:r>
              <a:rPr lang="en-US">
                <a:solidFill>
                  <a:srgbClr val="006FB6"/>
                </a:solidFill>
                <a:latin typeface="Calibri"/>
                <a:ea typeface="Calibri"/>
                <a:cs typeface="Calibri"/>
                <a:sym typeface="Calibri"/>
              </a:rPr>
              <a:t>Be sure to model good reading habits. </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89" name="Google Shape;1489;p113"/>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90" name="Google Shape;1490;p113"/>
          <p:cNvSpPr txBox="1"/>
          <p:nvPr>
            <p:ph idx="4" type="body"/>
          </p:nvPr>
        </p:nvSpPr>
        <p:spPr>
          <a:xfrm rot="-2153599">
            <a:off x="3970697" y="2255624"/>
            <a:ext cx="3129575" cy="1574988"/>
          </a:xfrm>
          <a:prstGeom prst="rect">
            <a:avLst/>
          </a:prstGeom>
          <a:noFill/>
          <a:ln>
            <a:noFill/>
          </a:ln>
        </p:spPr>
        <p:txBody>
          <a:bodyPr anchorCtr="0" anchor="t" bIns="9125" lIns="9125" spcFirstLastPara="1" rIns="9125" wrap="square" tIns="9125">
            <a:noAutofit/>
          </a:bodyPr>
          <a:lstStyle/>
          <a:p>
            <a:pPr indent="-228600" lvl="0" marL="457200" marR="0" rtl="0" algn="l">
              <a:lnSpc>
                <a:spcPct val="90000"/>
              </a:lnSpc>
              <a:spcBef>
                <a:spcPts val="1000"/>
              </a:spcBef>
              <a:spcAft>
                <a:spcPts val="0"/>
              </a:spcAft>
              <a:buClr>
                <a:srgbClr val="0771BA"/>
              </a:buClr>
              <a:buSzPts val="2800"/>
              <a:buFont typeface="Arial"/>
              <a:buNone/>
            </a:pPr>
            <a:r>
              <a:rPr b="1" lang="en-US">
                <a:solidFill>
                  <a:srgbClr val="006FB6"/>
                </a:solidFill>
                <a:latin typeface="Calibri"/>
                <a:ea typeface="Calibri"/>
                <a:cs typeface="Calibri"/>
                <a:sym typeface="Calibri"/>
              </a:rPr>
              <a:t>Adult: </a:t>
            </a:r>
            <a:r>
              <a:rPr lang="en-US">
                <a:solidFill>
                  <a:srgbClr val="006FB6"/>
                </a:solidFill>
                <a:latin typeface="Calibri"/>
                <a:ea typeface="Calibri"/>
                <a:cs typeface="Calibri"/>
                <a:sym typeface="Calibri"/>
              </a:rPr>
              <a:t>Here it is:</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/b/-/l/-/o/-/k/-/t/. </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Blocked</a:t>
            </a:r>
            <a:r>
              <a:rPr lang="en-US">
                <a:solidFill>
                  <a:srgbClr val="000000"/>
                </a:solidFill>
                <a:latin typeface="Calibri"/>
                <a:ea typeface="Calibri"/>
                <a:cs typeface="Calibri"/>
                <a:sym typeface="Calibri"/>
              </a:rPr>
              <a:t>.</a:t>
            </a:r>
            <a:endParaRPr sz="3200">
              <a:solidFill>
                <a:srgbClr val="000000"/>
              </a:solidFill>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91" name="Google Shape;1491;p113"/>
          <p:cNvSpPr txBox="1"/>
          <p:nvPr>
            <p:ph idx="5" type="body"/>
          </p:nvPr>
        </p:nvSpPr>
        <p:spPr>
          <a:xfrm rot="860453">
            <a:off x="8636857" y="1792945"/>
            <a:ext cx="2887476" cy="1828793"/>
          </a:xfrm>
          <a:prstGeom prst="rect">
            <a:avLst/>
          </a:prstGeom>
          <a:noFill/>
          <a:ln>
            <a:noFill/>
          </a:ln>
        </p:spPr>
        <p:txBody>
          <a:bodyPr anchorCtr="0" anchor="t" bIns="9125" lIns="9125" spcFirstLastPara="1" rIns="9125" wrap="square" tIns="9125">
            <a:noAutofit/>
          </a:bodyPr>
          <a:lstStyle/>
          <a:p>
            <a:pPr indent="-228600" lvl="0" marL="457200" marR="0" rtl="0" algn="l">
              <a:lnSpc>
                <a:spcPct val="90000"/>
              </a:lnSpc>
              <a:spcBef>
                <a:spcPts val="1000"/>
              </a:spcBef>
              <a:spcAft>
                <a:spcPts val="0"/>
              </a:spcAft>
              <a:buClr>
                <a:srgbClr val="0771BA"/>
              </a:buClr>
              <a:buSzPts val="2800"/>
              <a:buFont typeface="Arial"/>
              <a:buNone/>
            </a:pPr>
            <a:r>
              <a:rPr b="1" lang="en-US">
                <a:solidFill>
                  <a:srgbClr val="006FB6"/>
                </a:solidFill>
                <a:latin typeface="Calibri"/>
                <a:ea typeface="Calibri"/>
                <a:cs typeface="Calibri"/>
                <a:sym typeface="Calibri"/>
              </a:rPr>
              <a:t>Child: </a:t>
            </a:r>
            <a:r>
              <a:rPr lang="en-US">
                <a:solidFill>
                  <a:srgbClr val="006FB6"/>
                </a:solidFill>
                <a:latin typeface="Calibri"/>
                <a:ea typeface="Calibri"/>
                <a:cs typeface="Calibri"/>
                <a:sym typeface="Calibri"/>
              </a:rPr>
              <a:t>I’m thinking of a word with the /l/ and /k/ sound. Can you guess it?</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11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Child: Pick a word </a:t>
            </a:r>
            <a:endParaRPr sz="4400">
              <a:solidFill>
                <a:srgbClr val="006FB6"/>
              </a:solidFill>
            </a:endParaRPr>
          </a:p>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            and give hints</a:t>
            </a:r>
            <a:endParaRPr/>
          </a:p>
        </p:txBody>
      </p:sp>
      <p:sp>
        <p:nvSpPr>
          <p:cNvPr id="1497" name="Google Shape;1497;p114"/>
          <p:cNvSpPr txBox="1"/>
          <p:nvPr>
            <p:ph idx="2" type="body"/>
          </p:nvPr>
        </p:nvSpPr>
        <p:spPr>
          <a:xfrm>
            <a:off x="248442" y="4655365"/>
            <a:ext cx="3040200" cy="2003400"/>
          </a:xfrm>
          <a:prstGeom prst="rect">
            <a:avLst/>
          </a:prstGeom>
          <a:noFill/>
          <a:ln>
            <a:noFill/>
          </a:ln>
        </p:spPr>
        <p:txBody>
          <a:bodyPr anchorCtr="0" anchor="t" bIns="45700" lIns="91425" spcFirstLastPara="1" rIns="91425" wrap="square" tIns="45700">
            <a:noAutofit/>
          </a:bodyPr>
          <a:lstStyle/>
          <a:p>
            <a:pPr indent="0" lvl="0" marL="50800" marR="0" rtl="0" algn="l">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“Can you find it?”</a:t>
            </a:r>
            <a:endParaRPr>
              <a:latin typeface="Calibri"/>
              <a:ea typeface="Calibri"/>
              <a:cs typeface="Calibri"/>
              <a:sym typeface="Calibri"/>
            </a:endParaRPr>
          </a:p>
        </p:txBody>
      </p:sp>
      <p:sp>
        <p:nvSpPr>
          <p:cNvPr id="1498" name="Google Shape;1498;p114"/>
          <p:cNvSpPr txBox="1"/>
          <p:nvPr>
            <p:ph idx="3" type="body"/>
          </p:nvPr>
        </p:nvSpPr>
        <p:spPr>
          <a:xfrm>
            <a:off x="3882476" y="2689783"/>
            <a:ext cx="8095800" cy="3455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3600">
                <a:latin typeface="Calibri"/>
                <a:ea typeface="Calibri"/>
                <a:cs typeface="Calibri"/>
                <a:sym typeface="Calibri"/>
              </a:rPr>
              <a:t>Hints:</a:t>
            </a:r>
            <a:endParaRPr>
              <a:latin typeface="Calibri"/>
              <a:ea typeface="Calibri"/>
              <a:cs typeface="Calibri"/>
              <a:sym typeface="Calibri"/>
            </a:endParaRPr>
          </a:p>
          <a:p>
            <a:pPr indent="-457200" lvl="0" marL="457200" rtl="0" algn="l">
              <a:lnSpc>
                <a:spcPct val="100000"/>
              </a:lnSpc>
              <a:spcBef>
                <a:spcPts val="0"/>
              </a:spcBef>
              <a:spcAft>
                <a:spcPts val="0"/>
              </a:spcAft>
              <a:buSzPts val="2800"/>
              <a:buFont typeface="Calibri"/>
              <a:buChar char="•"/>
            </a:pPr>
            <a:r>
              <a:rPr lang="en-US" sz="3600">
                <a:latin typeface="Calibri"/>
                <a:ea typeface="Calibri"/>
                <a:cs typeface="Calibri"/>
                <a:sym typeface="Calibri"/>
              </a:rPr>
              <a:t>It has the sound…</a:t>
            </a:r>
            <a:endParaRPr>
              <a:latin typeface="Calibri"/>
              <a:ea typeface="Calibri"/>
              <a:cs typeface="Calibri"/>
              <a:sym typeface="Calibri"/>
            </a:endParaRPr>
          </a:p>
          <a:p>
            <a:pPr indent="-457200" lvl="0" marL="457200" rtl="0" algn="l">
              <a:lnSpc>
                <a:spcPct val="100000"/>
              </a:lnSpc>
              <a:spcBef>
                <a:spcPts val="0"/>
              </a:spcBef>
              <a:spcAft>
                <a:spcPts val="0"/>
              </a:spcAft>
              <a:buSzPts val="2800"/>
              <a:buFont typeface="Calibri"/>
              <a:buChar char="•"/>
            </a:pPr>
            <a:r>
              <a:rPr lang="en-US" sz="3600">
                <a:latin typeface="Calibri"/>
                <a:ea typeface="Calibri"/>
                <a:cs typeface="Calibri"/>
                <a:sym typeface="Calibri"/>
              </a:rPr>
              <a:t>It means…</a:t>
            </a:r>
            <a:endParaRPr>
              <a:latin typeface="Calibri"/>
              <a:ea typeface="Calibri"/>
              <a:cs typeface="Calibri"/>
              <a:sym typeface="Calibri"/>
            </a:endParaRPr>
          </a:p>
          <a:p>
            <a:pPr indent="-457200" lvl="0" marL="457200" rtl="0" algn="l">
              <a:lnSpc>
                <a:spcPct val="100000"/>
              </a:lnSpc>
              <a:spcBef>
                <a:spcPts val="0"/>
              </a:spcBef>
              <a:spcAft>
                <a:spcPts val="0"/>
              </a:spcAft>
              <a:buSzPts val="2800"/>
              <a:buFont typeface="Calibri"/>
              <a:buChar char="•"/>
            </a:pPr>
            <a:r>
              <a:rPr lang="en-US" sz="3600">
                <a:latin typeface="Calibri"/>
                <a:ea typeface="Calibri"/>
                <a:cs typeface="Calibri"/>
                <a:sym typeface="Calibri"/>
              </a:rPr>
              <a:t>It’s related to the word…</a:t>
            </a:r>
            <a:endParaRPr>
              <a:latin typeface="Calibri"/>
              <a:ea typeface="Calibri"/>
              <a:cs typeface="Calibri"/>
              <a:sym typeface="Calibri"/>
            </a:endParaRPr>
          </a:p>
        </p:txBody>
      </p:sp>
      <p:sp>
        <p:nvSpPr>
          <p:cNvPr id="1499" name="Google Shape;1499;p114"/>
          <p:cNvSpPr txBox="1"/>
          <p:nvPr>
            <p:ph idx="4" type="body"/>
          </p:nvPr>
        </p:nvSpPr>
        <p:spPr>
          <a:xfrm>
            <a:off x="8010037" y="1577339"/>
            <a:ext cx="1887000" cy="11124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law</a:t>
            </a:r>
            <a:endParaRPr>
              <a:latin typeface="Calibri"/>
              <a:ea typeface="Calibri"/>
              <a:cs typeface="Calibri"/>
              <a:sym typeface="Calibri"/>
            </a:endParaRPr>
          </a:p>
        </p:txBody>
      </p:sp>
      <p:sp>
        <p:nvSpPr>
          <p:cNvPr id="1500" name="Google Shape;1500;p114"/>
          <p:cNvSpPr txBox="1"/>
          <p:nvPr>
            <p:ph idx="5" type="body"/>
          </p:nvPr>
        </p:nvSpPr>
        <p:spPr>
          <a:xfrm>
            <a:off x="5928956" y="1580272"/>
            <a:ext cx="1887000" cy="11124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fun</a:t>
            </a:r>
            <a:endParaRPr>
              <a:latin typeface="Calibri"/>
              <a:ea typeface="Calibri"/>
              <a:cs typeface="Calibri"/>
              <a:sym typeface="Calibri"/>
            </a:endParaRPr>
          </a:p>
        </p:txBody>
      </p:sp>
      <p:sp>
        <p:nvSpPr>
          <p:cNvPr id="1501" name="Google Shape;1501;p114"/>
          <p:cNvSpPr txBox="1"/>
          <p:nvPr>
            <p:ph idx="6" type="body"/>
          </p:nvPr>
        </p:nvSpPr>
        <p:spPr>
          <a:xfrm>
            <a:off x="3847875" y="1579770"/>
            <a:ext cx="1887000" cy="11124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boat</a:t>
            </a:r>
            <a:endParaRPr/>
          </a:p>
        </p:txBody>
      </p:sp>
      <p:sp>
        <p:nvSpPr>
          <p:cNvPr id="1502" name="Google Shape;1502;p114"/>
          <p:cNvSpPr txBox="1"/>
          <p:nvPr>
            <p:ph idx="7" type="body"/>
          </p:nvPr>
        </p:nvSpPr>
        <p:spPr>
          <a:xfrm>
            <a:off x="10091118" y="1577339"/>
            <a:ext cx="1887000" cy="11124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said</a:t>
            </a:r>
            <a:endParaRPr>
              <a:latin typeface="Calibri"/>
              <a:ea typeface="Calibri"/>
              <a:cs typeface="Calibri"/>
              <a:sym typeface="Calibri"/>
            </a:endParaRPr>
          </a:p>
        </p:txBody>
      </p:sp>
      <p:pic>
        <p:nvPicPr>
          <p:cNvPr id="1503" name="Google Shape;1503;p114"/>
          <p:cNvPicPr preferRelativeResize="0"/>
          <p:nvPr/>
        </p:nvPicPr>
        <p:blipFill rotWithShape="1">
          <a:blip r:embed="rId3">
            <a:alphaModFix/>
          </a:blip>
          <a:srcRect b="0" l="0" r="0" t="-1666"/>
          <a:stretch/>
        </p:blipFill>
        <p:spPr>
          <a:xfrm>
            <a:off x="1429325" y="286550"/>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7" name="Shape 1507"/>
        <p:cNvGrpSpPr/>
        <p:nvPr/>
      </p:nvGrpSpPr>
      <p:grpSpPr>
        <a:xfrm>
          <a:off x="0" y="0"/>
          <a:ext cx="0" cy="0"/>
          <a:chOff x="0" y="0"/>
          <a:chExt cx="0" cy="0"/>
        </a:xfrm>
      </p:grpSpPr>
      <p:sp>
        <p:nvSpPr>
          <p:cNvPr id="1508" name="Google Shape;1508;p115"/>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509" name="Google Shape;1509;p115"/>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I’m thinking of a word that means ___.</a:t>
            </a:r>
            <a:endParaRPr/>
          </a:p>
        </p:txBody>
      </p:sp>
      <p:sp>
        <p:nvSpPr>
          <p:cNvPr id="1510" name="Google Shape;1510;p115"/>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solidFill>
                  <a:srgbClr val="006FB6"/>
                </a:solidFill>
              </a:rPr>
              <a:t>Let’s point and read the word again!</a:t>
            </a:r>
            <a:endParaRPr/>
          </a:p>
        </p:txBody>
      </p:sp>
      <p:sp>
        <p:nvSpPr>
          <p:cNvPr id="1511" name="Google Shape;1511;p115"/>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I see a word that starts with ___. Can you find it?</a:t>
            </a:r>
            <a:endParaRPr/>
          </a:p>
        </p:txBody>
      </p:sp>
      <p:sp>
        <p:nvSpPr>
          <p:cNvPr id="1512" name="Google Shape;1512;p115"/>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I’m thinking of a word that has a ___ ending.</a:t>
            </a:r>
            <a:endParaRPr/>
          </a:p>
        </p:txBody>
      </p:sp>
      <p:pic>
        <p:nvPicPr>
          <p:cNvPr id="1513" name="Google Shape;1513;p115"/>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p116"/>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519" name="Google Shape;1519;p116"/>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I’m thinking of a word with a syllable that sounds like ___.</a:t>
            </a:r>
            <a:endParaRPr/>
          </a:p>
        </p:txBody>
      </p:sp>
      <p:sp>
        <p:nvSpPr>
          <p:cNvPr id="1520" name="Google Shape;1520;p116"/>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I’m thinking of a word related to ___. Can you find it?</a:t>
            </a:r>
            <a:endParaRPr/>
          </a:p>
        </p:txBody>
      </p:sp>
      <p:sp>
        <p:nvSpPr>
          <p:cNvPr id="1521" name="Google Shape;1521;p116"/>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I’m thinking of a word that is spelled with ___. Can you find it? Let’s read it again!</a:t>
            </a:r>
            <a:endParaRPr/>
          </a:p>
        </p:txBody>
      </p:sp>
      <p:pic>
        <p:nvPicPr>
          <p:cNvPr id="1522" name="Google Shape;1522;p116"/>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6" name="Shape 1526"/>
        <p:cNvGrpSpPr/>
        <p:nvPr/>
      </p:nvGrpSpPr>
      <p:grpSpPr>
        <a:xfrm>
          <a:off x="0" y="0"/>
          <a:ext cx="0" cy="0"/>
          <a:chOff x="0" y="0"/>
          <a:chExt cx="0" cy="0"/>
        </a:xfrm>
      </p:grpSpPr>
      <p:sp>
        <p:nvSpPr>
          <p:cNvPr id="1527" name="Google Shape;1527;p1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528" name="Google Shape;1528;p117"/>
          <p:cNvSpPr txBox="1"/>
          <p:nvPr>
            <p:ph idx="2" type="body"/>
          </p:nvPr>
        </p:nvSpPr>
        <p:spPr>
          <a:xfrm>
            <a:off x="4588042" y="1976115"/>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Use a dictionary, app, or website to check the words.</a:t>
            </a:r>
            <a:endParaRPr/>
          </a:p>
        </p:txBody>
      </p:sp>
      <p:sp>
        <p:nvSpPr>
          <p:cNvPr id="1529" name="Google Shape;1529;p117"/>
          <p:cNvSpPr txBox="1"/>
          <p:nvPr>
            <p:ph idx="2" type="body"/>
          </p:nvPr>
        </p:nvSpPr>
        <p:spPr>
          <a:xfrm>
            <a:off x="4588042" y="3286090"/>
            <a:ext cx="72054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3200"/>
              <a:buNone/>
            </a:pPr>
            <a:r>
              <a:rPr lang="en-US"/>
              <a:t>Keep track of words to review and create a family dictionary of new words and phrases.</a:t>
            </a:r>
            <a:endParaRPr/>
          </a:p>
        </p:txBody>
      </p:sp>
      <p:pic>
        <p:nvPicPr>
          <p:cNvPr id="1530" name="Google Shape;1530;p117"/>
          <p:cNvPicPr preferRelativeResize="0"/>
          <p:nvPr/>
        </p:nvPicPr>
        <p:blipFill rotWithShape="1">
          <a:blip r:embed="rId3">
            <a:alphaModFix/>
          </a:blip>
          <a:srcRect b="0" l="0" r="0" t="0"/>
          <a:stretch/>
        </p:blipFill>
        <p:spPr>
          <a:xfrm>
            <a:off x="2293525" y="2122675"/>
            <a:ext cx="1148275" cy="762600"/>
          </a:xfrm>
          <a:prstGeom prst="rect">
            <a:avLst/>
          </a:prstGeom>
          <a:noFill/>
          <a:ln>
            <a:noFill/>
          </a:ln>
        </p:spPr>
      </p:pic>
      <p:pic>
        <p:nvPicPr>
          <p:cNvPr id="1531" name="Google Shape;1531;p117"/>
          <p:cNvPicPr preferRelativeResize="0"/>
          <p:nvPr/>
        </p:nvPicPr>
        <p:blipFill rotWithShape="1">
          <a:blip r:embed="rId3">
            <a:alphaModFix/>
          </a:blip>
          <a:srcRect b="0" l="0" r="0" t="0"/>
          <a:stretch/>
        </p:blipFill>
        <p:spPr>
          <a:xfrm>
            <a:off x="2293525" y="3432650"/>
            <a:ext cx="1148275" cy="762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11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537" name="Google Shape;1537;p118"/>
          <p:cNvSpPr txBox="1"/>
          <p:nvPr>
            <p:ph idx="1" type="body"/>
          </p:nvPr>
        </p:nvSpPr>
        <p:spPr>
          <a:xfrm>
            <a:off x="1639576" y="1374425"/>
            <a:ext cx="37671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Pick a word and give hints.</a:t>
            </a:r>
            <a:endParaRPr/>
          </a:p>
        </p:txBody>
      </p:sp>
      <p:sp>
        <p:nvSpPr>
          <p:cNvPr id="1538" name="Google Shape;1538;p118"/>
          <p:cNvSpPr txBox="1"/>
          <p:nvPr>
            <p:ph idx="2" type="body"/>
          </p:nvPr>
        </p:nvSpPr>
        <p:spPr>
          <a:xfrm>
            <a:off x="1628001" y="2592250"/>
            <a:ext cx="37671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Invite child to point and read it. </a:t>
            </a:r>
            <a:endParaRPr/>
          </a:p>
        </p:txBody>
      </p:sp>
      <p:sp>
        <p:nvSpPr>
          <p:cNvPr id="1539" name="Google Shape;1539;p118"/>
          <p:cNvSpPr txBox="1"/>
          <p:nvPr>
            <p:ph idx="3" type="body"/>
          </p:nvPr>
        </p:nvSpPr>
        <p:spPr>
          <a:xfrm>
            <a:off x="1655375" y="3809175"/>
            <a:ext cx="47265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Switch. </a:t>
            </a:r>
            <a:endParaRPr/>
          </a:p>
        </p:txBody>
      </p:sp>
      <p:sp>
        <p:nvSpPr>
          <p:cNvPr id="1540" name="Google Shape;1540;p11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41" name="Google Shape;1541;p11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542" name="Google Shape;1542;p11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43" name="Google Shape;1543;p118"/>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544" name="Google Shape;1544;p118"/>
          <p:cNvSpPr/>
          <p:nvPr>
            <p:ph idx="9" type="pic"/>
          </p:nvPr>
        </p:nvSpPr>
        <p:spPr>
          <a:xfrm>
            <a:off x="7967502" y="1420398"/>
            <a:ext cx="3962100" cy="3122700"/>
          </a:xfrm>
          <a:prstGeom prst="rect">
            <a:avLst/>
          </a:prstGeom>
          <a:noFill/>
          <a:ln>
            <a:noFill/>
          </a:ln>
        </p:spPr>
      </p:sp>
      <p:pic>
        <p:nvPicPr>
          <p:cNvPr id="1545" name="Google Shape;1545;p118"/>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
        <p:nvSpPr>
          <p:cNvPr id="1546" name="Google Shape;1546;p118"/>
          <p:cNvSpPr txBox="1"/>
          <p:nvPr>
            <p:ph idx="2" type="body"/>
          </p:nvPr>
        </p:nvSpPr>
        <p:spPr>
          <a:xfrm>
            <a:off x="1628001" y="4864875"/>
            <a:ext cx="37671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Repeat.</a:t>
            </a:r>
            <a:endParaRPr/>
          </a:p>
        </p:txBody>
      </p:sp>
      <p:sp>
        <p:nvSpPr>
          <p:cNvPr id="1547" name="Google Shape;1547;p118"/>
          <p:cNvSpPr txBox="1"/>
          <p:nvPr>
            <p:ph idx="7" type="body"/>
          </p:nvPr>
        </p:nvSpPr>
        <p:spPr>
          <a:xfrm>
            <a:off x="698497" y="4864874"/>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11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553" name="Google Shape;1553;p11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554" name="Google Shape;1554;p11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555" name="Google Shape;1555;p119"/>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12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61" name="Google Shape;1561;p120"/>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62" name="Google Shape;1562;p120"/>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63" name="Google Shape;1563;p120"/>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1" name="Shape 1391"/>
        <p:cNvGrpSpPr/>
        <p:nvPr/>
      </p:nvGrpSpPr>
      <p:grpSpPr>
        <a:xfrm>
          <a:off x="0" y="0"/>
          <a:ext cx="0" cy="0"/>
          <a:chOff x="0" y="0"/>
          <a:chExt cx="0" cy="0"/>
        </a:xfrm>
      </p:grpSpPr>
      <p:sp>
        <p:nvSpPr>
          <p:cNvPr id="1392" name="Google Shape;1392;p10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I Spy a Word</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sp>
        <p:nvSpPr>
          <p:cNvPr id="1397" name="Google Shape;1397;p106"/>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398" name="Google Shape;1398;p106"/>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399" name="Google Shape;1399;p106"/>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400" name="Google Shape;1400;p10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401" name="Google Shape;1401;p106"/>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402" name="Google Shape;1402;p106"/>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403" name="Google Shape;1403;p106"/>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404" name="Google Shape;1404;p106"/>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405" name="Google Shape;1405;p106"/>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406" name="Google Shape;1406;p106"/>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10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12" name="Google Shape;1412;p10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13" name="Google Shape;1413;p10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14" name="Google Shape;1414;p10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15" name="Google Shape;1415;p107"/>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416" name="Google Shape;1416;p107"/>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417" name="Google Shape;1417;p107"/>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418" name="Google Shape;1418;p107"/>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419" name="Google Shape;1419;p10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420" name="Google Shape;1420;p107"/>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21" name="Google Shape;1421;p107"/>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422" name="Google Shape;1422;p107"/>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423" name="Google Shape;1423;p107"/>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10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I spy a word that…</a:t>
            </a:r>
            <a:endParaRPr/>
          </a:p>
        </p:txBody>
      </p:sp>
      <p:sp>
        <p:nvSpPr>
          <p:cNvPr id="1429" name="Google Shape;1429;p108"/>
          <p:cNvSpPr txBox="1"/>
          <p:nvPr>
            <p:ph idx="1" type="body"/>
          </p:nvPr>
        </p:nvSpPr>
        <p:spPr>
          <a:xfrm>
            <a:off x="9222900" y="4748864"/>
            <a:ext cx="2497200" cy="25203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Talking about words will build your child’s mental dictionary.</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30" name="Google Shape;1430;p108"/>
          <p:cNvPicPr preferRelativeResize="0"/>
          <p:nvPr>
            <p:ph idx="2" type="pic"/>
          </p:nvPr>
        </p:nvPicPr>
        <p:blipFill rotWithShape="1">
          <a:blip r:embed="rId3">
            <a:alphaModFix/>
          </a:blip>
          <a:srcRect b="0" l="0" r="0" t="0"/>
          <a:stretch/>
        </p:blipFill>
        <p:spPr>
          <a:xfrm>
            <a:off x="9282749" y="1675008"/>
            <a:ext cx="2377500" cy="2390352"/>
          </a:xfrm>
          <a:prstGeom prst="rect">
            <a:avLst/>
          </a:prstGeom>
          <a:noFill/>
          <a:ln>
            <a:noFill/>
          </a:ln>
        </p:spPr>
      </p:pic>
      <p:sp>
        <p:nvSpPr>
          <p:cNvPr id="1431" name="Google Shape;1431;p10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32" name="Google Shape;1432;p10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4</a:t>
            </a:r>
            <a:endParaRPr/>
          </a:p>
        </p:txBody>
      </p:sp>
      <p:sp>
        <p:nvSpPr>
          <p:cNvPr id="1433" name="Google Shape;1433;p10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34" name="Google Shape;1434;p10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Pick a word and give hints. </a:t>
            </a:r>
            <a:endParaRPr/>
          </a:p>
        </p:txBody>
      </p:sp>
      <p:sp>
        <p:nvSpPr>
          <p:cNvPr id="1435" name="Google Shape;1435;p108"/>
          <p:cNvSpPr txBox="1"/>
          <p:nvPr>
            <p:ph idx="7" type="body"/>
          </p:nvPr>
        </p:nvSpPr>
        <p:spPr>
          <a:xfrm>
            <a:off x="1340850" y="2548825"/>
            <a:ext cx="62376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Invite child to point and read it. </a:t>
            </a:r>
            <a:endParaRPr/>
          </a:p>
        </p:txBody>
      </p:sp>
      <p:sp>
        <p:nvSpPr>
          <p:cNvPr id="1436" name="Google Shape;1436;p108"/>
          <p:cNvSpPr txBox="1"/>
          <p:nvPr>
            <p:ph idx="8" type="body"/>
          </p:nvPr>
        </p:nvSpPr>
        <p:spPr>
          <a:xfrm>
            <a:off x="1340838" y="37009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Switch.</a:t>
            </a:r>
            <a:endParaRPr/>
          </a:p>
        </p:txBody>
      </p:sp>
      <p:sp>
        <p:nvSpPr>
          <p:cNvPr id="1437" name="Google Shape;1437;p108"/>
          <p:cNvSpPr txBox="1"/>
          <p:nvPr>
            <p:ph idx="9" type="body"/>
          </p:nvPr>
        </p:nvSpPr>
        <p:spPr>
          <a:xfrm>
            <a:off x="1340838" y="49866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Repeat.</a:t>
            </a:r>
            <a:endParaRPr/>
          </a:p>
        </p:txBody>
      </p:sp>
      <p:sp>
        <p:nvSpPr>
          <p:cNvPr id="1438" name="Google Shape;1438;p10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10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2700"/>
              <a:t>all the words your child knows</a:t>
            </a:r>
            <a:endParaRPr sz="2700"/>
          </a:p>
        </p:txBody>
      </p:sp>
      <p:sp>
        <p:nvSpPr>
          <p:cNvPr id="1444" name="Google Shape;1444;p109"/>
          <p:cNvSpPr txBox="1"/>
          <p:nvPr>
            <p:ph idx="2" type="body"/>
          </p:nvPr>
        </p:nvSpPr>
        <p:spPr>
          <a:xfrm>
            <a:off x="4588050" y="2653453"/>
            <a:ext cx="7205400" cy="133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3000"/>
              <a:buNone/>
            </a:pPr>
            <a:r>
              <a:rPr lang="en-US" sz="2700"/>
              <a:t>The sounds we hear when a word is read aloud. For example, the long “a” sound is found in words with the letter “a” but also with the letter combination “eigh”.</a:t>
            </a:r>
            <a:endParaRPr sz="2700"/>
          </a:p>
        </p:txBody>
      </p:sp>
      <p:sp>
        <p:nvSpPr>
          <p:cNvPr id="1445" name="Google Shape;1445;p10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46" name="Google Shape;1446;p10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Vocabulary</a:t>
            </a:r>
            <a:endParaRPr sz="4000"/>
          </a:p>
        </p:txBody>
      </p:sp>
      <p:sp>
        <p:nvSpPr>
          <p:cNvPr id="1447" name="Google Shape;1447;p10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Sounds in a word</a:t>
            </a:r>
            <a:endParaRPr b="1" sz="4000"/>
          </a:p>
        </p:txBody>
      </p:sp>
      <p:sp>
        <p:nvSpPr>
          <p:cNvPr id="1448" name="Google Shape;1448;p10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49" name="Google Shape;1449;p10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11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Pick a word </a:t>
            </a:r>
            <a:endParaRPr sz="4400">
              <a:solidFill>
                <a:srgbClr val="006FB6"/>
              </a:solidFill>
            </a:endParaRPr>
          </a:p>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and give hints</a:t>
            </a:r>
            <a:endParaRPr sz="4400"/>
          </a:p>
        </p:txBody>
      </p:sp>
      <p:sp>
        <p:nvSpPr>
          <p:cNvPr id="1455" name="Google Shape;1455;p110"/>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Tips and tricks</a:t>
            </a:r>
            <a:endParaRPr>
              <a:latin typeface="Calibri"/>
              <a:ea typeface="Calibri"/>
              <a:cs typeface="Calibri"/>
              <a:sym typeface="Calibri"/>
            </a:endParaRPr>
          </a:p>
          <a:p>
            <a:pPr indent="-228600" lvl="0" marL="457200" marR="0" rtl="0" algn="ctr">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56" name="Google Shape;1456;p110"/>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2800"/>
              <a:buChar char="•"/>
            </a:pPr>
            <a:r>
              <a:rPr lang="en-US">
                <a:solidFill>
                  <a:srgbClr val="006FB6"/>
                </a:solidFill>
                <a:latin typeface="Calibri"/>
                <a:ea typeface="Calibri"/>
                <a:cs typeface="Calibri"/>
                <a:sym typeface="Calibri"/>
              </a:rPr>
              <a:t>While you read, </a:t>
            </a:r>
            <a:r>
              <a:rPr b="1" lang="en-US">
                <a:solidFill>
                  <a:srgbClr val="006FB6"/>
                </a:solidFill>
                <a:latin typeface="Calibri"/>
                <a:ea typeface="Calibri"/>
                <a:cs typeface="Calibri"/>
                <a:sym typeface="Calibri"/>
              </a:rPr>
              <a:t>underline words </a:t>
            </a:r>
            <a:r>
              <a:rPr lang="en-US">
                <a:solidFill>
                  <a:srgbClr val="006FB6"/>
                </a:solidFill>
                <a:latin typeface="Calibri"/>
                <a:ea typeface="Calibri"/>
                <a:cs typeface="Calibri"/>
                <a:sym typeface="Calibri"/>
              </a:rPr>
              <a:t>that you want to review.</a:t>
            </a:r>
            <a:endParaRPr>
              <a:latin typeface="Calibri"/>
              <a:ea typeface="Calibri"/>
              <a:cs typeface="Calibri"/>
              <a:sym typeface="Calibri"/>
            </a:endParaRPr>
          </a:p>
          <a:p>
            <a:pPr indent="0" lvl="0" marL="0" rtl="0" algn="l">
              <a:lnSpc>
                <a:spcPct val="100000"/>
              </a:lnSpc>
              <a:spcBef>
                <a:spcPts val="1000"/>
              </a:spcBef>
              <a:spcAft>
                <a:spcPts val="0"/>
              </a:spcAft>
              <a:buSzPts val="2800"/>
              <a:buNone/>
            </a:pPr>
            <a:r>
              <a:t/>
            </a:r>
            <a:endParaRPr>
              <a:solidFill>
                <a:srgbClr val="006FB6"/>
              </a:solidFill>
              <a:latin typeface="Calibri"/>
              <a:ea typeface="Calibri"/>
              <a:cs typeface="Calibri"/>
              <a:sym typeface="Calibri"/>
            </a:endParaRPr>
          </a:p>
          <a:p>
            <a:pPr indent="-406400" lvl="0" marL="457200" rtl="0" algn="l">
              <a:lnSpc>
                <a:spcPct val="100000"/>
              </a:lnSpc>
              <a:spcBef>
                <a:spcPts val="1000"/>
              </a:spcBef>
              <a:spcAft>
                <a:spcPts val="0"/>
              </a:spcAft>
              <a:buSzPts val="2800"/>
              <a:buChar char="•"/>
            </a:pPr>
            <a:r>
              <a:rPr lang="en-US">
                <a:solidFill>
                  <a:srgbClr val="006FB6"/>
                </a:solidFill>
                <a:latin typeface="Calibri"/>
                <a:ea typeface="Calibri"/>
                <a:cs typeface="Calibri"/>
                <a:sym typeface="Calibri"/>
              </a:rPr>
              <a:t>Use </a:t>
            </a:r>
            <a:r>
              <a:rPr b="1" lang="en-US">
                <a:solidFill>
                  <a:srgbClr val="006FB6"/>
                </a:solidFill>
                <a:latin typeface="Calibri"/>
                <a:ea typeface="Calibri"/>
                <a:cs typeface="Calibri"/>
                <a:sym typeface="Calibri"/>
              </a:rPr>
              <a:t>meaning</a:t>
            </a:r>
            <a:r>
              <a:rPr lang="en-US">
                <a:solidFill>
                  <a:srgbClr val="006FB6"/>
                </a:solidFill>
                <a:latin typeface="Calibri"/>
                <a:ea typeface="Calibri"/>
                <a:cs typeface="Calibri"/>
                <a:sym typeface="Calibri"/>
              </a:rPr>
              <a:t> hints and </a:t>
            </a:r>
            <a:r>
              <a:rPr b="1" lang="en-US">
                <a:solidFill>
                  <a:srgbClr val="006FB6"/>
                </a:solidFill>
                <a:latin typeface="Calibri"/>
                <a:ea typeface="Calibri"/>
                <a:cs typeface="Calibri"/>
                <a:sym typeface="Calibri"/>
              </a:rPr>
              <a:t>letter/sound </a:t>
            </a:r>
            <a:r>
              <a:rPr lang="en-US">
                <a:solidFill>
                  <a:srgbClr val="006FB6"/>
                </a:solidFill>
                <a:latin typeface="Calibri"/>
                <a:ea typeface="Calibri"/>
                <a:cs typeface="Calibri"/>
                <a:sym typeface="Calibri"/>
              </a:rPr>
              <a:t>hints.</a:t>
            </a:r>
            <a:endParaRPr>
              <a:latin typeface="Calibri"/>
              <a:ea typeface="Calibri"/>
              <a:cs typeface="Calibri"/>
              <a:sym typeface="Calibri"/>
            </a:endParaRPr>
          </a:p>
          <a:p>
            <a:pPr indent="0" lvl="0" marL="50800" rtl="0" algn="l">
              <a:lnSpc>
                <a:spcPct val="100000"/>
              </a:lnSpc>
              <a:spcBef>
                <a:spcPts val="1000"/>
              </a:spcBef>
              <a:spcAft>
                <a:spcPts val="0"/>
              </a:spcAft>
              <a:buSzPts val="2800"/>
              <a:buNone/>
            </a:pPr>
            <a:r>
              <a:t/>
            </a:r>
            <a:endParaRPr b="1">
              <a:solidFill>
                <a:srgbClr val="006FB6"/>
              </a:solidFill>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57" name="Google Shape;1457;p110"/>
          <p:cNvSpPr txBox="1"/>
          <p:nvPr>
            <p:ph idx="3" type="body"/>
          </p:nvPr>
        </p:nvSpPr>
        <p:spPr>
          <a:xfrm>
            <a:off x="3758209" y="1940573"/>
            <a:ext cx="4361400" cy="4154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06FB6"/>
              </a:buClr>
              <a:buSzPts val="2800"/>
              <a:buFont typeface="Calibri"/>
              <a:buChar char="•"/>
            </a:pPr>
            <a:r>
              <a:rPr lang="en-US">
                <a:latin typeface="Calibri"/>
                <a:ea typeface="Calibri"/>
                <a:cs typeface="Calibri"/>
                <a:sym typeface="Calibri"/>
              </a:rPr>
              <a:t>I spy a word that means “confused.”</a:t>
            </a:r>
            <a:endParaRPr>
              <a:latin typeface="Calibri"/>
              <a:ea typeface="Calibri"/>
              <a:cs typeface="Calibri"/>
              <a:sym typeface="Calibri"/>
            </a:endParaRPr>
          </a:p>
          <a:p>
            <a:pPr indent="0" lvl="0" marL="457200" marR="0" rtl="0" algn="l">
              <a:lnSpc>
                <a:spcPct val="90000"/>
              </a:lnSpc>
              <a:spcBef>
                <a:spcPts val="1000"/>
              </a:spcBef>
              <a:spcAft>
                <a:spcPts val="0"/>
              </a:spcAft>
              <a:buSzPts val="2800"/>
              <a:buNone/>
            </a:pPr>
            <a:r>
              <a:rPr lang="en-US">
                <a:latin typeface="Calibri"/>
                <a:ea typeface="Calibri"/>
                <a:cs typeface="Calibri"/>
                <a:sym typeface="Calibri"/>
              </a:rPr>
              <a:t>Can you find it?</a:t>
            </a:r>
            <a:endParaRPr>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a:latin typeface="Calibri"/>
                <a:ea typeface="Calibri"/>
                <a:cs typeface="Calibri"/>
                <a:sym typeface="Calibri"/>
              </a:rPr>
              <a:t>I spy a word that has the /z/ sound in the middle. Can you find it?</a:t>
            </a:r>
            <a:endParaRPr>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a:latin typeface="Calibri"/>
                <a:ea typeface="Calibri"/>
                <a:cs typeface="Calibri"/>
                <a:sym typeface="Calibri"/>
              </a:rPr>
              <a:t>I spy a word in this sentence that ends in “–ed.” Can you find it?</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a:latin typeface="Calibri"/>
              <a:ea typeface="Calibri"/>
              <a:cs typeface="Calibri"/>
              <a:sym typeface="Calibri"/>
            </a:endParaRPr>
          </a:p>
        </p:txBody>
      </p:sp>
      <p:sp>
        <p:nvSpPr>
          <p:cNvPr id="1458" name="Google Shape;1458;p110"/>
          <p:cNvSpPr txBox="1"/>
          <p:nvPr>
            <p:ph idx="4" type="body"/>
          </p:nvPr>
        </p:nvSpPr>
        <p:spPr>
          <a:xfrm>
            <a:off x="8420151" y="1944688"/>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puzzled</a:t>
            </a:r>
            <a:endParaRPr>
              <a:latin typeface="Calibri"/>
              <a:ea typeface="Calibri"/>
              <a:cs typeface="Calibri"/>
              <a:sym typeface="Calibri"/>
            </a:endParaRPr>
          </a:p>
        </p:txBody>
      </p:sp>
      <p:sp>
        <p:nvSpPr>
          <p:cNvPr id="1459" name="Google Shape;1459;p110"/>
          <p:cNvSpPr txBox="1"/>
          <p:nvPr>
            <p:ph idx="5" type="body"/>
          </p:nvPr>
        </p:nvSpPr>
        <p:spPr>
          <a:xfrm>
            <a:off x="8433792" y="4255294"/>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fancy</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11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Pick a word </a:t>
            </a:r>
            <a:endParaRPr sz="4400">
              <a:solidFill>
                <a:srgbClr val="006FB6"/>
              </a:solidFill>
            </a:endParaRPr>
          </a:p>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and give hints</a:t>
            </a:r>
            <a:endParaRPr/>
          </a:p>
        </p:txBody>
      </p:sp>
      <p:sp>
        <p:nvSpPr>
          <p:cNvPr id="1465" name="Google Shape;1465;p111"/>
          <p:cNvSpPr txBox="1"/>
          <p:nvPr>
            <p:ph idx="2" type="body"/>
          </p:nvPr>
        </p:nvSpPr>
        <p:spPr>
          <a:xfrm>
            <a:off x="248442" y="4655365"/>
            <a:ext cx="3040200" cy="2003400"/>
          </a:xfrm>
          <a:prstGeom prst="rect">
            <a:avLst/>
          </a:prstGeom>
          <a:noFill/>
          <a:ln>
            <a:noFill/>
          </a:ln>
        </p:spPr>
        <p:txBody>
          <a:bodyPr anchorCtr="0" anchor="t" bIns="45700" lIns="91425" spcFirstLastPara="1" rIns="91425" wrap="square" tIns="45700">
            <a:noAutofit/>
          </a:bodyPr>
          <a:lstStyle/>
          <a:p>
            <a:pPr indent="0" lvl="0" marL="50800" marR="0" rtl="0" algn="l">
              <a:lnSpc>
                <a:spcPct val="90000"/>
              </a:lnSpc>
              <a:spcBef>
                <a:spcPts val="1000"/>
              </a:spcBef>
              <a:spcAft>
                <a:spcPts val="0"/>
              </a:spcAft>
              <a:buClr>
                <a:srgbClr val="0771BA"/>
              </a:buClr>
              <a:buSzPts val="2800"/>
              <a:buFont typeface="Arial"/>
              <a:buNone/>
            </a:pPr>
            <a:r>
              <a:rPr b="1" lang="en-US">
                <a:latin typeface="Calibri"/>
                <a:ea typeface="Calibri"/>
                <a:cs typeface="Calibri"/>
                <a:sym typeface="Calibri"/>
              </a:rPr>
              <a:t>“Can you find it?”</a:t>
            </a:r>
            <a:endParaRPr b="1">
              <a:latin typeface="Calibri"/>
              <a:ea typeface="Calibri"/>
              <a:cs typeface="Calibri"/>
              <a:sym typeface="Calibri"/>
            </a:endParaRPr>
          </a:p>
        </p:txBody>
      </p:sp>
      <p:sp>
        <p:nvSpPr>
          <p:cNvPr id="1466" name="Google Shape;1466;p111"/>
          <p:cNvSpPr txBox="1"/>
          <p:nvPr>
            <p:ph idx="3" type="body"/>
          </p:nvPr>
        </p:nvSpPr>
        <p:spPr>
          <a:xfrm>
            <a:off x="3882476" y="2689783"/>
            <a:ext cx="8095800" cy="3455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a:latin typeface="Calibri"/>
                <a:ea typeface="Calibri"/>
                <a:cs typeface="Calibri"/>
                <a:sym typeface="Calibri"/>
              </a:rPr>
              <a:t>I spy a word that</a:t>
            </a:r>
            <a:endParaRPr>
              <a:latin typeface="Calibri"/>
              <a:ea typeface="Calibri"/>
              <a:cs typeface="Calibri"/>
              <a:sym typeface="Calibri"/>
            </a:endParaRPr>
          </a:p>
          <a:p>
            <a:pPr indent="-457200" lvl="0" marL="457200" rtl="0" algn="l">
              <a:lnSpc>
                <a:spcPct val="100000"/>
              </a:lnSpc>
              <a:spcBef>
                <a:spcPts val="0"/>
              </a:spcBef>
              <a:spcAft>
                <a:spcPts val="0"/>
              </a:spcAft>
              <a:buSzPts val="2800"/>
              <a:buFont typeface="Calibri"/>
              <a:buChar char="•"/>
            </a:pPr>
            <a:r>
              <a:rPr lang="en-US">
                <a:latin typeface="Calibri"/>
                <a:ea typeface="Calibri"/>
                <a:cs typeface="Calibri"/>
                <a:sym typeface="Calibri"/>
              </a:rPr>
              <a:t>starts with…</a:t>
            </a:r>
            <a:endParaRPr>
              <a:latin typeface="Calibri"/>
              <a:ea typeface="Calibri"/>
              <a:cs typeface="Calibri"/>
              <a:sym typeface="Calibri"/>
            </a:endParaRPr>
          </a:p>
          <a:p>
            <a:pPr indent="-457200" lvl="0" marL="457200" rtl="0" algn="l">
              <a:lnSpc>
                <a:spcPct val="100000"/>
              </a:lnSpc>
              <a:spcBef>
                <a:spcPts val="0"/>
              </a:spcBef>
              <a:spcAft>
                <a:spcPts val="0"/>
              </a:spcAft>
              <a:buSzPts val="2800"/>
              <a:buFont typeface="Calibri"/>
              <a:buChar char="•"/>
            </a:pPr>
            <a:r>
              <a:rPr lang="en-US">
                <a:latin typeface="Calibri"/>
                <a:ea typeface="Calibri"/>
                <a:cs typeface="Calibri"/>
                <a:sym typeface="Calibri"/>
              </a:rPr>
              <a:t>has the sound…</a:t>
            </a:r>
            <a:endParaRPr>
              <a:latin typeface="Calibri"/>
              <a:ea typeface="Calibri"/>
              <a:cs typeface="Calibri"/>
              <a:sym typeface="Calibri"/>
            </a:endParaRPr>
          </a:p>
          <a:p>
            <a:pPr indent="-457200" lvl="0" marL="457200" rtl="0" algn="l">
              <a:lnSpc>
                <a:spcPct val="100000"/>
              </a:lnSpc>
              <a:spcBef>
                <a:spcPts val="0"/>
              </a:spcBef>
              <a:spcAft>
                <a:spcPts val="0"/>
              </a:spcAft>
              <a:buSzPts val="2800"/>
              <a:buFont typeface="Calibri"/>
              <a:buChar char="•"/>
            </a:pPr>
            <a:r>
              <a:rPr lang="en-US">
                <a:latin typeface="Calibri"/>
                <a:ea typeface="Calibri"/>
                <a:cs typeface="Calibri"/>
                <a:sym typeface="Calibri"/>
              </a:rPr>
              <a:t>is spelled with…</a:t>
            </a:r>
            <a:endParaRPr>
              <a:latin typeface="Calibri"/>
              <a:ea typeface="Calibri"/>
              <a:cs typeface="Calibri"/>
              <a:sym typeface="Calibri"/>
            </a:endParaRPr>
          </a:p>
          <a:p>
            <a:pPr indent="-457200" lvl="0" marL="457200" rtl="0" algn="l">
              <a:lnSpc>
                <a:spcPct val="100000"/>
              </a:lnSpc>
              <a:spcBef>
                <a:spcPts val="0"/>
              </a:spcBef>
              <a:spcAft>
                <a:spcPts val="0"/>
              </a:spcAft>
              <a:buSzPts val="2800"/>
              <a:buFont typeface="Calibri"/>
              <a:buChar char="•"/>
            </a:pPr>
            <a:r>
              <a:rPr lang="en-US">
                <a:latin typeface="Calibri"/>
                <a:ea typeface="Calibri"/>
                <a:cs typeface="Calibri"/>
                <a:sym typeface="Calibri"/>
              </a:rPr>
              <a:t>means…</a:t>
            </a:r>
            <a:endParaRPr>
              <a:latin typeface="Calibri"/>
              <a:ea typeface="Calibri"/>
              <a:cs typeface="Calibri"/>
              <a:sym typeface="Calibri"/>
            </a:endParaRPr>
          </a:p>
          <a:p>
            <a:pPr indent="-457200" lvl="0" marL="457200" rtl="0" algn="l">
              <a:lnSpc>
                <a:spcPct val="100000"/>
              </a:lnSpc>
              <a:spcBef>
                <a:spcPts val="0"/>
              </a:spcBef>
              <a:spcAft>
                <a:spcPts val="0"/>
              </a:spcAft>
              <a:buSzPts val="2800"/>
              <a:buFont typeface="Calibri"/>
              <a:buChar char="•"/>
            </a:pPr>
            <a:r>
              <a:rPr lang="en-US">
                <a:latin typeface="Calibri"/>
                <a:ea typeface="Calibri"/>
                <a:cs typeface="Calibri"/>
                <a:sym typeface="Calibri"/>
              </a:rPr>
              <a:t>is related to the word…</a:t>
            </a:r>
            <a:endParaRPr>
              <a:latin typeface="Calibri"/>
              <a:ea typeface="Calibri"/>
              <a:cs typeface="Calibri"/>
              <a:sym typeface="Calibri"/>
            </a:endParaRPr>
          </a:p>
          <a:p>
            <a:pPr indent="-457200" lvl="0" marL="457200" rtl="0" algn="l">
              <a:lnSpc>
                <a:spcPct val="100000"/>
              </a:lnSpc>
              <a:spcBef>
                <a:spcPts val="0"/>
              </a:spcBef>
              <a:spcAft>
                <a:spcPts val="0"/>
              </a:spcAft>
              <a:buSzPts val="2800"/>
              <a:buFont typeface="Calibri"/>
              <a:buChar char="•"/>
            </a:pPr>
            <a:r>
              <a:rPr lang="en-US">
                <a:latin typeface="Calibri"/>
                <a:ea typeface="Calibri"/>
                <a:cs typeface="Calibri"/>
                <a:sym typeface="Calibri"/>
              </a:rPr>
              <a:t>has letters that don’t match the sounds...</a:t>
            </a:r>
            <a:endParaRPr>
              <a:latin typeface="Calibri"/>
              <a:ea typeface="Calibri"/>
              <a:cs typeface="Calibri"/>
              <a:sym typeface="Calibri"/>
            </a:endParaRPr>
          </a:p>
        </p:txBody>
      </p:sp>
      <p:sp>
        <p:nvSpPr>
          <p:cNvPr id="1467" name="Google Shape;1467;p111"/>
          <p:cNvSpPr txBox="1"/>
          <p:nvPr>
            <p:ph idx="4" type="body"/>
          </p:nvPr>
        </p:nvSpPr>
        <p:spPr>
          <a:xfrm>
            <a:off x="8010037" y="1577339"/>
            <a:ext cx="1887000" cy="11124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fresh</a:t>
            </a:r>
            <a:endParaRPr>
              <a:latin typeface="Calibri"/>
              <a:ea typeface="Calibri"/>
              <a:cs typeface="Calibri"/>
              <a:sym typeface="Calibri"/>
            </a:endParaRPr>
          </a:p>
        </p:txBody>
      </p:sp>
      <p:sp>
        <p:nvSpPr>
          <p:cNvPr id="1468" name="Google Shape;1468;p111"/>
          <p:cNvSpPr txBox="1"/>
          <p:nvPr>
            <p:ph idx="5" type="body"/>
          </p:nvPr>
        </p:nvSpPr>
        <p:spPr>
          <a:xfrm>
            <a:off x="5928956" y="1580272"/>
            <a:ext cx="1887000" cy="11124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sure</a:t>
            </a:r>
            <a:endParaRPr>
              <a:latin typeface="Calibri"/>
              <a:ea typeface="Calibri"/>
              <a:cs typeface="Calibri"/>
              <a:sym typeface="Calibri"/>
            </a:endParaRPr>
          </a:p>
        </p:txBody>
      </p:sp>
      <p:sp>
        <p:nvSpPr>
          <p:cNvPr id="1469" name="Google Shape;1469;p111"/>
          <p:cNvSpPr txBox="1"/>
          <p:nvPr>
            <p:ph idx="6" type="body"/>
          </p:nvPr>
        </p:nvSpPr>
        <p:spPr>
          <a:xfrm>
            <a:off x="3847875" y="1579770"/>
            <a:ext cx="1887000" cy="11124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agree</a:t>
            </a:r>
            <a:endParaRPr>
              <a:latin typeface="Calibri"/>
              <a:ea typeface="Calibri"/>
              <a:cs typeface="Calibri"/>
              <a:sym typeface="Calibri"/>
            </a:endParaRPr>
          </a:p>
        </p:txBody>
      </p:sp>
      <p:sp>
        <p:nvSpPr>
          <p:cNvPr id="1470" name="Google Shape;1470;p111"/>
          <p:cNvSpPr txBox="1"/>
          <p:nvPr>
            <p:ph idx="7" type="body"/>
          </p:nvPr>
        </p:nvSpPr>
        <p:spPr>
          <a:xfrm>
            <a:off x="10091118" y="1577339"/>
            <a:ext cx="1887000" cy="11124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proof</a:t>
            </a:r>
            <a:endParaRPr>
              <a:latin typeface="Calibri"/>
              <a:ea typeface="Calibri"/>
              <a:cs typeface="Calibri"/>
              <a:sym typeface="Calibri"/>
            </a:endParaRPr>
          </a:p>
        </p:txBody>
      </p:sp>
      <p:pic>
        <p:nvPicPr>
          <p:cNvPr id="1471" name="Google Shape;1471;p111"/>
          <p:cNvPicPr preferRelativeResize="0"/>
          <p:nvPr/>
        </p:nvPicPr>
        <p:blipFill rotWithShape="1">
          <a:blip r:embed="rId3">
            <a:alphaModFix/>
          </a:blip>
          <a:srcRect b="0" l="0" r="0" t="-1666"/>
          <a:stretch/>
        </p:blipFill>
        <p:spPr>
          <a:xfrm>
            <a:off x="1429325" y="286550"/>
            <a:ext cx="678450" cy="100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5" name="Shape 1475"/>
        <p:cNvGrpSpPr/>
        <p:nvPr/>
      </p:nvGrpSpPr>
      <p:grpSpPr>
        <a:xfrm>
          <a:off x="0" y="0"/>
          <a:ext cx="0" cy="0"/>
          <a:chOff x="0" y="0"/>
          <a:chExt cx="0" cy="0"/>
        </a:xfrm>
      </p:grpSpPr>
      <p:sp>
        <p:nvSpPr>
          <p:cNvPr id="1476" name="Google Shape;1476;p11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Invite child to point and read</a:t>
            </a:r>
            <a:endParaRPr/>
          </a:p>
        </p:txBody>
      </p:sp>
      <p:sp>
        <p:nvSpPr>
          <p:cNvPr id="1477" name="Google Shape;1477;p112"/>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Tips and tricks</a:t>
            </a:r>
            <a:endParaRPr>
              <a:latin typeface="Calibri"/>
              <a:ea typeface="Calibri"/>
              <a:cs typeface="Calibri"/>
              <a:sym typeface="Calibri"/>
            </a:endParaRPr>
          </a:p>
        </p:txBody>
      </p:sp>
      <p:sp>
        <p:nvSpPr>
          <p:cNvPr id="1478" name="Google Shape;1478;p112"/>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Calibri"/>
              <a:buChar char="•"/>
            </a:pPr>
            <a:r>
              <a:rPr lang="en-US">
                <a:solidFill>
                  <a:srgbClr val="006FB6"/>
                </a:solidFill>
                <a:latin typeface="Calibri"/>
                <a:ea typeface="Calibri"/>
                <a:cs typeface="Calibri"/>
                <a:sym typeface="Calibri"/>
              </a:rPr>
              <a:t>If your child struggled to read it, have them read the word sound by sound.</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79" name="Google Shape;1479;p112"/>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80" name="Google Shape;1480;p112"/>
          <p:cNvSpPr txBox="1"/>
          <p:nvPr>
            <p:ph idx="4" type="body"/>
          </p:nvPr>
        </p:nvSpPr>
        <p:spPr>
          <a:xfrm rot="-2153590">
            <a:off x="3729433" y="2367654"/>
            <a:ext cx="3333244" cy="1574988"/>
          </a:xfrm>
          <a:prstGeom prst="rect">
            <a:avLst/>
          </a:prstGeom>
          <a:noFill/>
          <a:ln>
            <a:noFill/>
          </a:ln>
        </p:spPr>
        <p:txBody>
          <a:bodyPr anchorCtr="0" anchor="t" bIns="9125" lIns="9125" spcFirstLastPara="1" rIns="9125" wrap="square" tIns="9125">
            <a:noAutofit/>
          </a:bodyPr>
          <a:lstStyle/>
          <a:p>
            <a:pPr indent="-228600" lvl="0" marL="457200" marR="0" rtl="0" algn="l">
              <a:lnSpc>
                <a:spcPct val="90000"/>
              </a:lnSpc>
              <a:spcBef>
                <a:spcPts val="1000"/>
              </a:spcBef>
              <a:spcAft>
                <a:spcPts val="0"/>
              </a:spcAft>
              <a:buClr>
                <a:srgbClr val="0771BA"/>
              </a:buClr>
              <a:buSzPts val="2800"/>
              <a:buFont typeface="Arial"/>
              <a:buNone/>
            </a:pPr>
            <a:r>
              <a:rPr b="1" lang="en-US" sz="2600">
                <a:solidFill>
                  <a:srgbClr val="006FB6"/>
                </a:solidFill>
                <a:latin typeface="Calibri"/>
                <a:ea typeface="Calibri"/>
                <a:cs typeface="Calibri"/>
                <a:sym typeface="Calibri"/>
              </a:rPr>
              <a:t>Adult: </a:t>
            </a:r>
            <a:r>
              <a:rPr lang="en-US" sz="2600">
                <a:solidFill>
                  <a:srgbClr val="006FB6"/>
                </a:solidFill>
                <a:latin typeface="Calibri"/>
                <a:ea typeface="Calibri"/>
                <a:cs typeface="Calibri"/>
                <a:sym typeface="Calibri"/>
              </a:rPr>
              <a:t>I’m thinking of a word that means “confused.” Can you find it?</a:t>
            </a:r>
            <a:endParaRPr sz="2600">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sz="2600"/>
          </a:p>
        </p:txBody>
      </p:sp>
      <p:sp>
        <p:nvSpPr>
          <p:cNvPr id="1481" name="Google Shape;1481;p112"/>
          <p:cNvSpPr txBox="1"/>
          <p:nvPr>
            <p:ph idx="5" type="body"/>
          </p:nvPr>
        </p:nvSpPr>
        <p:spPr>
          <a:xfrm rot="860516">
            <a:off x="8608447" y="1944153"/>
            <a:ext cx="3191256" cy="1828793"/>
          </a:xfrm>
          <a:prstGeom prst="rect">
            <a:avLst/>
          </a:prstGeom>
          <a:noFill/>
          <a:ln>
            <a:noFill/>
          </a:ln>
        </p:spPr>
        <p:txBody>
          <a:bodyPr anchorCtr="0" anchor="t" bIns="9125" lIns="9125" spcFirstLastPara="1" rIns="9125" wrap="square" tIns="9125">
            <a:noAutofit/>
          </a:bodyPr>
          <a:lstStyle/>
          <a:p>
            <a:pPr indent="-228600" lvl="0" marL="457200" marR="0" rtl="0" algn="l">
              <a:lnSpc>
                <a:spcPct val="90000"/>
              </a:lnSpc>
              <a:spcBef>
                <a:spcPts val="1000"/>
              </a:spcBef>
              <a:spcAft>
                <a:spcPts val="0"/>
              </a:spcAft>
              <a:buClr>
                <a:srgbClr val="0771BA"/>
              </a:buClr>
              <a:buSzPts val="2800"/>
              <a:buFont typeface="Arial"/>
              <a:buNone/>
            </a:pPr>
            <a:r>
              <a:rPr b="1" lang="en-US" sz="2600">
                <a:solidFill>
                  <a:srgbClr val="006FB6"/>
                </a:solidFill>
                <a:latin typeface="Calibri"/>
                <a:ea typeface="Calibri"/>
                <a:cs typeface="Calibri"/>
                <a:sym typeface="Calibri"/>
              </a:rPr>
              <a:t>Child: </a:t>
            </a:r>
            <a:r>
              <a:rPr lang="en-US" sz="2600">
                <a:solidFill>
                  <a:srgbClr val="006FB6"/>
                </a:solidFill>
                <a:latin typeface="Calibri"/>
                <a:ea typeface="Calibri"/>
                <a:cs typeface="Calibri"/>
                <a:sym typeface="Calibri"/>
              </a:rPr>
              <a:t>Here it is. /p/-/u/-/z/-/l/-/d/. Puzzled.</a:t>
            </a:r>
            <a:endParaRPr sz="2600">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sz="2600"/>
          </a:p>
        </p:txBody>
      </p:sp>
    </p:spTree>
  </p:cSld>
  <p:clrMapOvr>
    <a:masterClrMapping/>
  </p:clrMapOvr>
</p:sld>
</file>

<file path=ppt/theme/theme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