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2" r:id="rId9"/>
    <p:sldMasterId id="2147483697" r:id="rId10"/>
    <p:sldMasterId id="2147483705" r:id="rId11"/>
    <p:sldMasterId id="2147483720" r:id="rId12"/>
    <p:sldMasterId id="2147483728" r:id="rId13"/>
    <p:sldMasterId id="2147483737" r:id="rId14"/>
    <p:sldMasterId id="2147483752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iagHHSQPU6JKOUkMILNq7oFOoU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34" Type="http://customschemas.google.com/relationships/presentationmetadata" Target="meta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8" name="Google Shape;144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0" name="Google Shape;1550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558" name="Google Shape;1558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7" name="Google Shape;156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7" name="Google Shape;1577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1dc91f01eb5_0_143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6" name="Google Shape;1586;g1dc91f01eb5_0_14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5" name="Google Shape;1595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2c984984ecc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9" name="Google Shape;1609;g2c984984ecc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7" name="Google Shape;1617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5" name="Google Shape;1455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0" name="Google Shape;146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2722298ca3b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5" name="Google Shape;1475;g2722298ca3b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2" name="Google Shape;148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9" name="Google Shape;149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2" name="Google Shape;1512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5" name="Google Shape;152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2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2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2.jpg"/><Relationship Id="rId5" Type="http://schemas.openxmlformats.org/officeDocument/2006/relationships/image" Target="../media/image10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1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1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jp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6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29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29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2.jpg"/><Relationship Id="rId5" Type="http://schemas.openxmlformats.org/officeDocument/2006/relationships/image" Target="../media/image10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1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jp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6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8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3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722298ca3b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6" name="Google Shape;1426;g2722298ca3b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7" name="Google Shape;1427;g2722298ca3b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2722298ca3b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0" name="Google Shape;1430;g2722298ca3b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722298ca3b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g2722298ca3b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4" name="Google Shape;1434;g2722298ca3b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5" name="Google Shape;1435;g2722298ca3b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6" name="Google Shape;1436;g2722298ca3b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2722298ca3b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39" name="Google Shape;1439;g2722298ca3b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2722298ca3b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42" name="Google Shape;1442;g2722298ca3b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3" name="Google Shape;1443;g2722298ca3b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722298ca3b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5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9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9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9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9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9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9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9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9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9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9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9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9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9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9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9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9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9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9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9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9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9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0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0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8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8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8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8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8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8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8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8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4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4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4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4" name="Google Shape;684;p4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4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4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8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8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8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8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1" name="Google Shape;701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4" name="Google Shape;70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5" name="Google Shape;70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0" name="Google Shape;71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6" name="Google Shape;71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9" name="Google Shape;719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3" name="Google Shape;72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8" name="Google Shape;728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7" name="Google Shape;73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8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Google Shape;746;p8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6" name="Google Shape;75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7" name="Google Shape;75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Google Shape;776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6" name="Google Shape;79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0" name="Google Shape;810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1" name="Google Shape;81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9" name="Google Shape;81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Google Shape;828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9" name="Google Shape;82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1" name="Google Shape;85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9" name="Google Shape;86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1" name="Google Shape;871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9" name="Google Shape;879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1" name="Google Shape;891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00" name="Google Shape;90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1" name="Google Shape;901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5" name="Google Shape;93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0" name="Google Shape;95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7" name="Google Shape;95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dc91f01eb5_0_1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3" name="Google Shape;983;g1dc91f01eb5_0_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g1dc91f01eb5_0_15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1dc91f01eb5_0_15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g1dc91f01eb5_0_15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g1dc91f01eb5_0_15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g1dc91f01eb5_0_15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g1dc91f01eb5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1f01eb5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g1dc91f01eb5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g1dc91f01eb5_0_155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g1dc91f01eb5_0_155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g1dc91f01eb5_0_155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g1dc91f01eb5_0_155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g1dc91f01eb5_0_15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1dc91f01eb5_0_15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1dc91f01eb5_0_155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g1dc91f01eb5_0_15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1dc91f01eb5_0_174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g1dc91f01eb5_0_174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g1dc91f01eb5_0_1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g1dc91f01eb5_0_1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g1dc91f01eb5_0_1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6" name="Google Shape;1006;g1dc91f01eb5_0_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g1dc91f01eb5_0_1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g1dc91f01eb5_0_1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g1dc91f01eb5_0_1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g1dc91f01eb5_0_1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g1dc91f01eb5_0_1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g1dc91f01eb5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g1dc91f01eb5_0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g1dc91f01eb5_0_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g1dc91f01eb5_0_1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g1dc91f01eb5_0_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g1dc91f01eb5_0_1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1dc91f01eb5_0_192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g1dc91f01eb5_0_19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g1dc91f01eb5_0_1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2" name="Google Shape;1022;g1dc91f01eb5_0_19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3" name="Google Shape;1023;g1dc91f01eb5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g1dc91f01eb5_0_19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g1dc91f01eb5_0_19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g1dc91f01eb5_0_19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g1dc91f01eb5_0_19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g1dc91f01eb5_0_19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g1dc91f01eb5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1f01eb5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g1dc91f01eb5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g1dc91f01eb5_0_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g1dc91f01eb5_0_1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g1dc91f01eb5_0_1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35" name="Google Shape;1035;g1dc91f01eb5_0_19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dc91f01eb5_0_210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g1dc91f01eb5_0_210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g1dc91f01eb5_0_210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g1dc91f01eb5_0_210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g1dc91f01eb5_0_21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g1dc91f01eb5_0_21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g1dc91f01eb5_0_210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g1dc91f01eb5_0_21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g1dc91f01eb5_0_2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6" name="Google Shape;1046;g1dc91f01eb5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g1dc91f01eb5_0_21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g1dc91f01eb5_0_21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g1dc91f01eb5_0_21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g1dc91f01eb5_0_21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g1dc91f01eb5_0_21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g1dc91f01eb5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g1dc91f01eb5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4" name="Google Shape;1054;g1dc91f01eb5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1dc91f01eb5_0_2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7" name="Google Shape;1057;g1dc91f01eb5_0_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58" name="Google Shape;1058;g1dc91f01eb5_0_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g1dc91f01eb5_0_2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g1dc91f01eb5_0_2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g1dc91f01eb5_0_2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g1dc91f01eb5_0_2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g1dc91f01eb5_0_2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4" name="Google Shape;1064;g1dc91f01eb5_0_229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5" name="Google Shape;1065;g1dc91f01eb5_0_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g1dc91f01eb5_0_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g1dc91f01eb5_0_229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8" name="Google Shape;1068;g1dc91f01eb5_0_2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g1dc91f01eb5_0_229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g1dc91f01eb5_0_22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g1dc91f01eb5_0_229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g1dc91f01eb5_0_229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g1dc91f01eb5_0_229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g1dc91f01eb5_0_22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g1dc91f01eb5_0_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1dc91f01eb5_0_2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8" name="Google Shape;1078;g1dc91f01eb5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9" name="Google Shape;1079;g1dc91f01eb5_0_24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g1dc91f01eb5_0_24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1dc91f01eb5_0_24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g1dc91f01eb5_0_24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g1dc91f01eb5_0_24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g1dc91f01eb5_0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g1dc91f01eb5_0_2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g1dc91f01eb5_0_249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87" name="Google Shape;1087;g1dc91f01eb5_0_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g1dc91f01eb5_0_2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g1dc91f01eb5_0_249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g1dc91f01eb5_0_249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1dc91f01eb5_0_249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dc91f01eb5_0_249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dc91f01eb5_0_2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5" name="Google Shape;1095;g1dc91f01eb5_0_2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1dc91f01eb5_0_267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97" name="Google Shape;1097;g1dc91f01eb5_0_267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098" name="Google Shape;1098;g1dc91f01eb5_0_2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9" name="Google Shape;1099;g1dc91f01eb5_0_2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c984984ecc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7" name="Google Shape;1107;g2c984984ecc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g2c984984ecc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9" name="Google Shape;1109;g2c984984ecc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0" name="Google Shape;1110;g2c984984ecc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1" name="Google Shape;1111;g2c984984ecc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2" name="Google Shape;1112;g2c984984ecc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g2c984984ecc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g2c984984ecc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g2c984984ecc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16" name="Google Shape;1116;g2c984984ecc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2c984984ecc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9" name="Google Shape;1119;g2c984984ecc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g2c984984ecc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1" name="Google Shape;1121;g2c984984ecc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g2c984984ecc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g2c984984ecc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4" name="Google Shape;1124;g2c984984ecc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5" name="Google Shape;1125;g2c984984ecc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2c984984ecc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g2c984984ecc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28" name="Google Shape;1128;g2c984984ecc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29" name="Google Shape;1129;g2c984984ecc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g2c984984ecc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g2c984984ecc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2c984984ecc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2c984984ecc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2c984984ecc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6" name="Google Shape;1136;g2c984984ecc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2c984984ecc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g2c984984ecc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9" name="Google Shape;1139;g2c984984ecc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2c984984ecc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2c984984ecc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2" name="Google Shape;1142;g2c984984ecc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3" name="Google Shape;1143;g2c984984ecc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g2c984984ecc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2c984984ecc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g2c984984ecc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g2c984984ecc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g2c984984ecc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g2c984984ecc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2c984984ecc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g2c984984ecc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2c984984ecc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2c984984ecc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g2c984984ecc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56" name="Google Shape;1156;g2c984984ecc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g2c984984ecc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g2c984984ecc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g2c984984ecc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0" name="Google Shape;1160;g2c984984ecc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g2c984984ecc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2c984984ecc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c984984ecc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65" name="Google Shape;1165;g2c984984ecc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6" name="Google Shape;1166;g2c984984ecc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g2c984984ecc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g2c984984ecc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9" name="Google Shape;1169;g2c984984ecc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g2c984984ecc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1" name="Google Shape;1171;g2c984984ecc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2c984984ecc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4" name="Google Shape;1174;g2c984984ecc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g2c984984ecc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g2c984984ecc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7" name="Google Shape;1177;g2c984984ecc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8" name="Google Shape;1178;g2c984984ecc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g2c984984ecc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g2c984984ecc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2c984984ecc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3" name="Google Shape;1183;g2c984984ecc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2c984984ecc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2c984984ecc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2c984984ecc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g2c984984ecc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g2c984984ecc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g2c984984ecc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2c984984ecc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2" name="Google Shape;1192;g2c984984ecc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g2c984984ecc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4" name="Google Shape;1194;g2c984984ecc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5" name="Google Shape;1195;g2c984984ecc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6" name="Google Shape;1196;g2c984984ecc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g2c984984ecc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2c984984ecc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g2c984984ecc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2c984984ecc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1" name="Google Shape;1201;g2c984984ecc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9" name="Google Shape;1209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10" name="Google Shape;1210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1" name="Google Shape;1211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5" name="Google Shape;121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1" name="Google Shape;1221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4" name="Google Shape;122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5" name="Google Shape;122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29" name="Google Shape;1229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8" name="Google Shape;1238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40" name="Google Shape;1240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1" name="Google Shape;1241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5" name="Google Shape;124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1" name="Google Shape;1251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2" name="Google Shape;1252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7" name="Google Shape;1257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4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p14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4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14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4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5" name="Google Shape;1265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8" name="Google Shape;1268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9" name="Google Shape;1269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73" name="Google Shape;1273;p1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p1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5" name="Google Shape;1275;p1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6" name="Google Shape;1276;p1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7" name="Google Shape;1277;p1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1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p1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1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4" name="Google Shape;1284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7" name="Google Shape;1287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8" name="Google Shape;1288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14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14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93" name="Google Shape;1293;p14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6" name="Google Shape;1296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0" name="Google Shape;1300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4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p14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p14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p14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9" name="Google Shape;1309;p14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p14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p14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14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4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5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p15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5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5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15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1" name="Google Shape;1331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4" name="Google Shape;1334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5" name="Google Shape;1335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39" name="Google Shape;1339;p1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p1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p1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8" name="Google Shape;1348;p15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49" name="Google Shape;1349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2" name="Google Shape;1352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3" name="Google Shape;1353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p15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p15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8" name="Google Shape;1358;p15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15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p15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p15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p15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15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5" name="Google Shape;1365;p153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53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7" name="Google Shape;1367;p15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8" name="Google Shape;1368;p15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p15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p15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2" name="Google Shape;1372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153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6" name="Google Shape;1376;p15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7" name="Google Shape;1377;p15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8" name="Google Shape;1378;p153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153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153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153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153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3" name="Google Shape;1383;p153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4" name="Google Shape;1384;p153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5" name="Google Shape;1385;p153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5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8" name="Google Shape;1388;p1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p1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0" name="Google Shape;1390;p1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1" name="Google Shape;1391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2" name="Google Shape;1392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15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p154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97" name="Google Shape;1397;p15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722298ca3b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1" name="Google Shape;1401;g2722298ca3b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2" name="Google Shape;1402;g2722298ca3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3" name="Google Shape;1403;g2722298ca3b_0_70"/>
          <p:cNvCxnSpPr>
            <a:endCxn id="140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4" name="Google Shape;1404;g2722298ca3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g2722298ca3b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6" name="Google Shape;1406;g2722298ca3b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g2722298ca3b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722298ca3b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g2722298ca3b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722298ca3b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4" name="Google Shape;1414;g2722298ca3b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g2722298ca3b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722298ca3b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8" name="Google Shape;1418;g2722298ca3b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2722298ca3b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0" name="Google Shape;1420;g2722298ca3b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722298ca3b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3" name="Google Shape;1423;g2722298ca3b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3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13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2c984984ecc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2" name="Google Shape;1102;g2c984984ecc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3" name="Google Shape;1103;g2c984984ecc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g2c984984ecc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4" name="Google Shape;1204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5" name="Google Shape;1205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6" name="Google Shape;1206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9" name="Google Shape;749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0" name="Google Shape;750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1" name="Google Shape;75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dc91f01eb5_0_151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9" name="Google Shape;979;g1dc91f01eb5_0_1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0" name="Google Shape;980;g1dc91f01eb5_0_1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xPZ_bfwu4K8" TargetMode="External"/><Relationship Id="rId4" Type="http://schemas.openxmlformats.org/officeDocument/2006/relationships/hyperlink" Target="https://youtu.be/xZ_x0QEL_wg" TargetMode="External"/><Relationship Id="rId5" Type="http://schemas.openxmlformats.org/officeDocument/2006/relationships/hyperlink" Target="https://vimeo.com/405904789" TargetMode="External"/><Relationship Id="rId6" Type="http://schemas.openxmlformats.org/officeDocument/2006/relationships/hyperlink" Target="https://youtu.be/p22hlxCoaEk" TargetMode="External"/><Relationship Id="rId7" Type="http://schemas.openxmlformats.org/officeDocument/2006/relationships/hyperlink" Target="https://youtu.be/p22hlxCoaE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Relationship Id="rId4" Type="http://schemas.openxmlformats.org/officeDocument/2006/relationships/image" Target="../media/image6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jpg"/><Relationship Id="rId4" Type="http://schemas.openxmlformats.org/officeDocument/2006/relationships/image" Target="../media/image48.jpg"/><Relationship Id="rId5" Type="http://schemas.openxmlformats.org/officeDocument/2006/relationships/image" Target="../media/image47.jpg"/><Relationship Id="rId6" Type="http://schemas.openxmlformats.org/officeDocument/2006/relationships/image" Target="../media/image51.jpg"/><Relationship Id="rId7" Type="http://schemas.openxmlformats.org/officeDocument/2006/relationships/image" Target="../media/image5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Relationship Id="rId4" Type="http://schemas.openxmlformats.org/officeDocument/2006/relationships/image" Target="../media/image52.png"/><Relationship Id="rId5" Type="http://schemas.openxmlformats.org/officeDocument/2006/relationships/image" Target="../media/image45.png"/><Relationship Id="rId6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51" name="Google Shape;1451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Scoop</a:t>
            </a:r>
            <a:endParaRPr/>
          </a:p>
        </p:txBody>
      </p:sp>
      <p:sp>
        <p:nvSpPr>
          <p:cNvPr id="1452" name="Google Shape;1452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vi-VN" sz="4400">
                <a:solidFill>
                  <a:srgbClr val="006FB6"/>
                </a:solidFill>
              </a:rPr>
              <a:t>Đặt các phần gạn lọc lại với nhau</a:t>
            </a:r>
            <a:endParaRPr/>
          </a:p>
        </p:txBody>
      </p:sp>
      <p:sp>
        <p:nvSpPr>
          <p:cNvPr id="1553" name="Google Shape;1553;p1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/>
              <a:t>"I love this chocolate cake!" Tim yelled happily.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54" name="Google Shape;1554;p1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/>
              <a:t>Hãy thực hành nào!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55" name="Google Shape;155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Hãy xem nào</a:t>
            </a:r>
            <a:endParaRPr/>
          </a:p>
        </p:txBody>
      </p:sp>
      <p:sp>
        <p:nvSpPr>
          <p:cNvPr id="1561" name="Google Shape;1561;p1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/>
              <a:t>Tiếng Anh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 u="sng">
                <a:solidFill>
                  <a:schemeClr val="hlink"/>
                </a:solidFill>
                <a:hlinkClick r:id="rId3"/>
              </a:rPr>
              <a:t>https://youtu.be/xPZ_bfwu4K8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62" name="Google Shape;1562;p16"/>
          <p:cNvSpPr txBox="1"/>
          <p:nvPr>
            <p:ph idx="2" type="body"/>
          </p:nvPr>
        </p:nvSpPr>
        <p:spPr>
          <a:xfrm>
            <a:off x="6250420" y="1675513"/>
            <a:ext cx="48309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/>
              <a:t>Español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https://youtu.be/xZ_x0QEL_wg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>
              <a:solidFill>
                <a:schemeClr val="hlink"/>
              </a:solidFill>
              <a:uFill>
                <a:noFill/>
              </a:uFill>
              <a:hlinkClick r:id="rId5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63" name="Google Shape;1563;p16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16"/>
          <p:cNvSpPr/>
          <p:nvPr/>
        </p:nvSpPr>
        <p:spPr>
          <a:xfrm>
            <a:off x="6632820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70" name="Google Shape;1570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thử đặt các từ trong các cụm từ không?</a:t>
            </a:r>
            <a:endParaRPr/>
          </a:p>
        </p:txBody>
      </p:sp>
      <p:sp>
        <p:nvSpPr>
          <p:cNvPr id="1571" name="Google Shape;1571;p17"/>
          <p:cNvSpPr txBox="1"/>
          <p:nvPr>
            <p:ph idx="2" type="body"/>
          </p:nvPr>
        </p:nvSpPr>
        <p:spPr>
          <a:xfrm>
            <a:off x="3728932" y="4715602"/>
            <a:ext cx="3716888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Hãy đọc lại câu một lần nữa, lần này không cần chỉ ngón tay nhé.</a:t>
            </a:r>
            <a:endParaRPr/>
          </a:p>
        </p:txBody>
      </p:sp>
      <p:sp>
        <p:nvSpPr>
          <p:cNvPr id="1572" name="Google Shape;1572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Hãy tạm dừng trước và tìm ra các từ.</a:t>
            </a:r>
            <a:endParaRPr/>
          </a:p>
        </p:txBody>
      </p:sp>
      <p:sp>
        <p:nvSpPr>
          <p:cNvPr id="1573" name="Google Shape;1573;p17"/>
          <p:cNvSpPr txBox="1"/>
          <p:nvPr>
            <p:ph idx="4" type="body"/>
          </p:nvPr>
        </p:nvSpPr>
        <p:spPr>
          <a:xfrm>
            <a:off x="240914" y="4428232"/>
            <a:ext cx="314132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Hãy gạn lọc hai từ này với nhau được không? Thử nào!</a:t>
            </a:r>
            <a:endParaRPr/>
          </a:p>
        </p:txBody>
      </p:sp>
      <p:pic>
        <p:nvPicPr>
          <p:cNvPr id="1574" name="Google Shape;1574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80" name="Google Shape;1580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Hay lắm! Giờ hãy gạn lọc nào. Các cụm từ nên là gì?</a:t>
            </a:r>
            <a:endParaRPr/>
          </a:p>
        </p:txBody>
      </p:sp>
      <p:sp>
        <p:nvSpPr>
          <p:cNvPr id="1581" name="Google Shape;1581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Trước tiên hãy đọc nó để tìm ra các từ.</a:t>
            </a:r>
            <a:endParaRPr/>
          </a:p>
        </p:txBody>
      </p:sp>
      <p:sp>
        <p:nvSpPr>
          <p:cNvPr id="1582" name="Google Shape;1582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Hãy đọc nó lại một lần nữa. Con có thể ghép nhiều từ với nhau thành các cụm từ dài hơn không?</a:t>
            </a:r>
            <a:endParaRPr/>
          </a:p>
        </p:txBody>
      </p:sp>
      <p:pic>
        <p:nvPicPr>
          <p:cNvPr id="1583" name="Google Shape;15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dc91f01eb5_0_143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89" name="Google Shape;1589;g1dc91f01eb5_0_143"/>
          <p:cNvSpPr txBox="1"/>
          <p:nvPr>
            <p:ph idx="1" type="body"/>
          </p:nvPr>
        </p:nvSpPr>
        <p:spPr>
          <a:xfrm>
            <a:off x="4588033" y="150706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Sử dụng hướng dẫn để xem lại dấu chấm câu được dùng bằng tiếng Anh</a:t>
            </a:r>
            <a:r>
              <a:rPr lang="vi-VN"/>
              <a:t> </a:t>
            </a:r>
            <a:endParaRPr/>
          </a:p>
        </p:txBody>
      </p:sp>
      <p:sp>
        <p:nvSpPr>
          <p:cNvPr id="1590" name="Google Shape;1590;g1dc91f01eb5_0_143"/>
          <p:cNvSpPr txBox="1"/>
          <p:nvPr>
            <p:ph idx="2" type="body"/>
          </p:nvPr>
        </p:nvSpPr>
        <p:spPr>
          <a:xfrm>
            <a:off x="4588043" y="291056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Thảo luận về “nhịp điệu” hoặc dòng chảy của tiếng Anh</a:t>
            </a:r>
            <a:r>
              <a:rPr lang="vi-VN"/>
              <a:t> </a:t>
            </a:r>
            <a:endParaRPr/>
          </a:p>
        </p:txBody>
      </p:sp>
      <p:pic>
        <p:nvPicPr>
          <p:cNvPr id="1591" name="Google Shape;1591;g1dc91f01eb5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287" y="2910575"/>
            <a:ext cx="1058088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2" name="Google Shape;1592;g1dc91f01eb5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845" y="1571708"/>
            <a:ext cx="1342949" cy="8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598" name="Google Shape;1598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Khởi động.</a:t>
            </a:r>
            <a:endParaRPr/>
          </a:p>
        </p:txBody>
      </p:sp>
      <p:sp>
        <p:nvSpPr>
          <p:cNvPr id="1599" name="Google Shape;1599;p19"/>
          <p:cNvSpPr txBox="1"/>
          <p:nvPr>
            <p:ph idx="2" type="body"/>
          </p:nvPr>
        </p:nvSpPr>
        <p:spPr>
          <a:xfrm>
            <a:off x="1627988" y="2592249"/>
            <a:ext cx="412462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Gạn lọc các cụm từ.</a:t>
            </a:r>
            <a:endParaRPr/>
          </a:p>
        </p:txBody>
      </p:sp>
      <p:sp>
        <p:nvSpPr>
          <p:cNvPr id="1600" name="Google Shape;1600;p19"/>
          <p:cNvSpPr txBox="1"/>
          <p:nvPr>
            <p:ph idx="3" type="body"/>
          </p:nvPr>
        </p:nvSpPr>
        <p:spPr>
          <a:xfrm>
            <a:off x="1655383" y="3809178"/>
            <a:ext cx="39620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Đặt các phần gạn lọc lại với nhau.</a:t>
            </a:r>
            <a:endParaRPr/>
          </a:p>
        </p:txBody>
      </p:sp>
      <p:sp>
        <p:nvSpPr>
          <p:cNvPr id="1601" name="Google Shape;1601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602" name="Google Shape;1602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  <p:sp>
        <p:nvSpPr>
          <p:cNvPr id="1603" name="Google Shape;1603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604" name="Google Shape;1604;p1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605" name="Google Shape;1605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06" name="Google Shape;1606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2c984984ecc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612" name="Google Shape;1612;g2c984984ecc_0_109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613" name="Google Shape;1613;g2c984984ecc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614" name="Google Shape;1614;g2c984984ecc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620" name="Google Shape;1620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622" name="Google Shape;1622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Gạn lọc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63" name="Google Shape;1463;p5"/>
          <p:cNvSpPr txBox="1"/>
          <p:nvPr>
            <p:ph idx="3" type="body"/>
          </p:nvPr>
        </p:nvSpPr>
        <p:spPr>
          <a:xfrm>
            <a:off x="1660583" y="2653440"/>
            <a:ext cx="41499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Hướng dẫn cách đọc</a:t>
            </a:r>
            <a:endParaRPr/>
          </a:p>
        </p:txBody>
      </p:sp>
      <p:sp>
        <p:nvSpPr>
          <p:cNvPr id="1464" name="Google Shape;1464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Giờ thực hành</a:t>
            </a:r>
            <a:endParaRPr/>
          </a:p>
        </p:txBody>
      </p:sp>
      <p:sp>
        <p:nvSpPr>
          <p:cNvPr id="1465" name="Google Shape;1465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66" name="Google Shape;1466;p5"/>
          <p:cNvSpPr txBox="1"/>
          <p:nvPr>
            <p:ph idx="5" type="body"/>
          </p:nvPr>
        </p:nvSpPr>
        <p:spPr>
          <a:xfrm>
            <a:off x="1660583" y="4992079"/>
            <a:ext cx="435650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Suy ngẫm &amp; cập nhật</a:t>
            </a:r>
            <a:endParaRPr/>
          </a:p>
        </p:txBody>
      </p:sp>
      <p:pic>
        <p:nvPicPr>
          <p:cNvPr id="1467" name="Google Shape;1467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71" name="Google Shape;1471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2" name="Google Shape;1472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2722298ca3b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Khảo Sát Độ Tin Cậy Gia Đình</a:t>
            </a:r>
            <a:endParaRPr/>
          </a:p>
        </p:txBody>
      </p:sp>
      <p:pic>
        <p:nvPicPr>
          <p:cNvPr id="1478" name="Google Shape;1478;g2722298ca3b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g2722298ca3b_0_63"/>
          <p:cNvSpPr txBox="1"/>
          <p:nvPr/>
        </p:nvSpPr>
        <p:spPr>
          <a:xfrm>
            <a:off x="1035333" y="2645700"/>
            <a:ext cx="4023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vi-VN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 mã này để chia sẻ cảm nhận của quý vị về việc đọc sách cùng con.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5" name="Google Shape;1485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6" name="Google Shape;1486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7" name="Google Shape;1487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8" name="Google Shape;1488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489" name="Google Shape;1489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490" name="Google Shape;1490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491" name="Google Shape;1491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492" name="Google Shape;1492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493" name="Google Shape;14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4" name="Google Shape;14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5" name="Google Shape;149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6" name="Google Shape;149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Gạn lọc</a:t>
            </a:r>
            <a:endParaRPr/>
          </a:p>
        </p:txBody>
      </p:sp>
      <p:sp>
        <p:nvSpPr>
          <p:cNvPr id="1502" name="Google Shape;1502;p11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/>
              <a:t>Đọc theo cụm từ giúp nghe như người kể chuyện.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503" name="Google Shape;1503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504" name="Google Shape;1504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505" name="Google Shape;1505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Khởi động.</a:t>
            </a:r>
            <a:endParaRPr/>
          </a:p>
        </p:txBody>
      </p:sp>
      <p:sp>
        <p:nvSpPr>
          <p:cNvPr id="1506" name="Google Shape;1506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Gạn lọc các cụm từ.</a:t>
            </a:r>
            <a:endParaRPr/>
          </a:p>
        </p:txBody>
      </p:sp>
      <p:sp>
        <p:nvSpPr>
          <p:cNvPr id="1507" name="Google Shape;1507;p11"/>
          <p:cNvSpPr txBox="1"/>
          <p:nvPr>
            <p:ph idx="8" type="body"/>
          </p:nvPr>
        </p:nvSpPr>
        <p:spPr>
          <a:xfrm>
            <a:off x="1340838" y="3624715"/>
            <a:ext cx="5835466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/>
              <a:t>Đặt các phần gạn lọc lại với nhau.</a:t>
            </a:r>
            <a:endParaRPr/>
          </a:p>
        </p:txBody>
      </p:sp>
      <p:sp>
        <p:nvSpPr>
          <p:cNvPr id="1508" name="Google Shape;1508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  <p:pic>
        <p:nvPicPr>
          <p:cNvPr id="1509" name="Google Shape;15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500" y="1771475"/>
            <a:ext cx="2098006" cy="21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Một nhóm gồm hai hoặc nhiều từ trong một câu có ý nghĩa.</a:t>
            </a:r>
            <a:endParaRPr/>
          </a:p>
        </p:txBody>
      </p:sp>
      <p:sp>
        <p:nvSpPr>
          <p:cNvPr id="1515" name="Google Shape;1515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16" name="Google Shape;1516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17" name="Google Shape;1517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18" name="Google Shape;1518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vi-VN" sz="4000"/>
              <a:t>Cụm từ</a:t>
            </a:r>
            <a:endParaRPr/>
          </a:p>
        </p:txBody>
      </p:sp>
      <p:sp>
        <p:nvSpPr>
          <p:cNvPr id="1519" name="Google Shape;1519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0" name="Google Shape;1520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1" name="Google Shape;1521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2" name="Google Shape;1522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vi-VN" sz="4400">
                <a:solidFill>
                  <a:srgbClr val="006FB6"/>
                </a:solidFill>
              </a:rPr>
              <a:t>Khởi động</a:t>
            </a:r>
            <a:endParaRPr/>
          </a:p>
        </p:txBody>
      </p:sp>
      <p:sp>
        <p:nvSpPr>
          <p:cNvPr id="1528" name="Google Shape;1528;p13"/>
          <p:cNvSpPr txBox="1"/>
          <p:nvPr>
            <p:ph idx="1" type="body"/>
          </p:nvPr>
        </p:nvSpPr>
        <p:spPr>
          <a:xfrm>
            <a:off x="-80875" y="514031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Mẹo và thủ thuật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3"/>
          <p:cNvSpPr txBox="1"/>
          <p:nvPr>
            <p:ph idx="1" type="body"/>
          </p:nvPr>
        </p:nvSpPr>
        <p:spPr>
          <a:xfrm>
            <a:off x="187896" y="1577975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vi-VN">
                <a:solidFill>
                  <a:srgbClr val="006FB6"/>
                </a:solidFill>
              </a:rPr>
              <a:t>Khuyến khích đọc chậm và chính xác từng từ trước. 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0" name="Google Shape;1530;p13"/>
          <p:cNvSpPr txBox="1"/>
          <p:nvPr>
            <p:ph idx="2" type="body"/>
          </p:nvPr>
        </p:nvSpPr>
        <p:spPr>
          <a:xfrm>
            <a:off x="187895" y="3992563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vi-VN">
                <a:solidFill>
                  <a:srgbClr val="006FB6"/>
                </a:solidFill>
              </a:rPr>
              <a:t>Vội vàng lắng nghe như người kể chuyện ở lần thử đầu tiên có thể dẫn đến nhiều sai lầm.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1" name="Google Shape;1531;p13"/>
          <p:cNvSpPr txBox="1"/>
          <p:nvPr>
            <p:ph idx="3" type="body"/>
          </p:nvPr>
        </p:nvSpPr>
        <p:spPr>
          <a:xfrm rot="-2153668">
            <a:off x="3943116" y="2303887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vi-VN">
                <a:solidFill>
                  <a:srgbClr val="006FB6"/>
                </a:solidFill>
              </a:rPr>
              <a:t>Người lớn</a:t>
            </a:r>
            <a:r>
              <a:rPr lang="vi-VN">
                <a:solidFill>
                  <a:srgbClr val="006FB6"/>
                </a:solidFill>
              </a:rPr>
              <a:t>: Đọc chậm để con có thể học các từ.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2" name="Google Shape;1532;p13"/>
          <p:cNvSpPr txBox="1"/>
          <p:nvPr>
            <p:ph idx="4" type="body"/>
          </p:nvPr>
        </p:nvSpPr>
        <p:spPr>
          <a:xfrm rot="860399">
            <a:off x="9074402" y="2514603"/>
            <a:ext cx="3073480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vi-VN">
                <a:solidFill>
                  <a:srgbClr val="006FB6"/>
                </a:solidFill>
              </a:rPr>
              <a:t>Trẻ em: (chậm rãi)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"I…love…this… chocolate… cake!” Tim… yelled… happily.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vi-VN" sz="4400">
                <a:solidFill>
                  <a:srgbClr val="006FB6"/>
                </a:solidFill>
              </a:rPr>
              <a:t>Gạn lọc các cụm từ</a:t>
            </a:r>
            <a:br>
              <a:rPr lang="vi-VN" sz="4400">
                <a:solidFill>
                  <a:srgbClr val="006FB6"/>
                </a:solidFill>
              </a:rPr>
            </a:br>
            <a:endParaRPr sz="4400">
              <a:solidFill>
                <a:srgbClr val="006FB6"/>
              </a:solidFill>
            </a:endParaRPr>
          </a:p>
        </p:txBody>
      </p:sp>
      <p:sp>
        <p:nvSpPr>
          <p:cNvPr id="1538" name="Google Shape;1538;p1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 sz="3200">
                <a:solidFill>
                  <a:srgbClr val="006FB6"/>
                </a:solidFill>
              </a:rPr>
              <a:t>Mẹo và thủ thuật</a:t>
            </a:r>
            <a:endParaRPr/>
          </a:p>
        </p:txBody>
      </p:sp>
      <p:sp>
        <p:nvSpPr>
          <p:cNvPr id="1539" name="Google Shape;1539;p1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vi-VN">
                <a:solidFill>
                  <a:srgbClr val="006FB6"/>
                </a:solidFill>
              </a:rPr>
              <a:t>Dùng ngón tay hoặc đầu tẩy bút chì để ghép các cụm từ lại với nhau một cách trực quan.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40" name="Google Shape;1540;p1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vi-VN">
                <a:solidFill>
                  <a:srgbClr val="006FB6"/>
                </a:solidFill>
              </a:rPr>
              <a:t>Sau đó, hãy thử làm điều đó bằng mắt nhé.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41" name="Google Shape;1541;p14"/>
          <p:cNvSpPr txBox="1"/>
          <p:nvPr>
            <p:ph idx="4" type="body"/>
          </p:nvPr>
        </p:nvSpPr>
        <p:spPr>
          <a:xfrm>
            <a:off x="4104471" y="1561743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 sz="3600">
                <a:solidFill>
                  <a:srgbClr val="006FB6"/>
                </a:solidFill>
              </a:rPr>
              <a:t>Con đã tìm được các từ rồi, giờ hãy: Gạn lọc các cụm từ!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542" name="Google Shape;1542;p14"/>
          <p:cNvSpPr txBox="1"/>
          <p:nvPr>
            <p:ph idx="6" type="body"/>
          </p:nvPr>
        </p:nvSpPr>
        <p:spPr>
          <a:xfrm>
            <a:off x="3987210" y="4810036"/>
            <a:ext cx="376587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 sz="3600">
                <a:solidFill>
                  <a:srgbClr val="006FB6"/>
                </a:solidFill>
              </a:rPr>
              <a:t>Tim yelled happily.</a:t>
            </a:r>
            <a:endParaRPr/>
          </a:p>
        </p:txBody>
      </p:sp>
      <p:sp>
        <p:nvSpPr>
          <p:cNvPr id="1543" name="Google Shape;1543;p14"/>
          <p:cNvSpPr txBox="1"/>
          <p:nvPr>
            <p:ph idx="7" type="body"/>
          </p:nvPr>
        </p:nvSpPr>
        <p:spPr>
          <a:xfrm>
            <a:off x="7397657" y="3224908"/>
            <a:ext cx="469157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 sz="3600">
                <a:solidFill>
                  <a:srgbClr val="006FB6"/>
                </a:solidFill>
              </a:rPr>
              <a:t>this chocolate cake!”</a:t>
            </a:r>
            <a:endParaRPr/>
          </a:p>
        </p:txBody>
      </p:sp>
      <p:sp>
        <p:nvSpPr>
          <p:cNvPr id="1544" name="Google Shape;1544;p14"/>
          <p:cNvSpPr/>
          <p:nvPr/>
        </p:nvSpPr>
        <p:spPr>
          <a:xfrm>
            <a:off x="4379488" y="4002916"/>
            <a:ext cx="1800643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14"/>
          <p:cNvSpPr/>
          <p:nvPr/>
        </p:nvSpPr>
        <p:spPr>
          <a:xfrm>
            <a:off x="7959163" y="3839940"/>
            <a:ext cx="2283648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14"/>
          <p:cNvSpPr/>
          <p:nvPr/>
        </p:nvSpPr>
        <p:spPr>
          <a:xfrm>
            <a:off x="4332765" y="5526490"/>
            <a:ext cx="2701511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14"/>
          <p:cNvSpPr txBox="1"/>
          <p:nvPr>
            <p:ph idx="5" type="body"/>
          </p:nvPr>
        </p:nvSpPr>
        <p:spPr>
          <a:xfrm>
            <a:off x="3969386" y="3243174"/>
            <a:ext cx="3428271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2381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sz="3600"/>
              <a:t>"I love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