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2" r:id="rId9"/>
    <p:sldMasterId id="2147483697" r:id="rId10"/>
    <p:sldMasterId id="2147483705" r:id="rId11"/>
    <p:sldMasterId id="2147483720" r:id="rId12"/>
    <p:sldMasterId id="2147483735" r:id="rId13"/>
    <p:sldMasterId id="2147483743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Tloai4DXIQsVbO5PA1khMZ3V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0" name="Google Shape;140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504" name="Google Shape;1504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3" name="Google Shape;151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3" name="Google Shape;152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1dc995446cc_0_143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2" name="Google Shape;1532;g1dc995446cc_0_14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1" name="Google Shape;1541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2c98ec1bbdf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5" name="Google Shape;1555;g2c98ec1bbdf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3" name="Google Shape;1563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7" name="Google Shape;140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2" name="Google Shape;141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8" name="Google Shape;142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5" name="Google Shape;144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8" name="Google Shape;145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1" name="Google Shape;1481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6" name="Google Shape;1496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0.jpg"/><Relationship Id="rId3" Type="http://schemas.openxmlformats.org/officeDocument/2006/relationships/image" Target="../media/image1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3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20.jp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Relationship Id="rId6" Type="http://schemas.openxmlformats.org/officeDocument/2006/relationships/image" Target="../media/image43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0.jp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4.png"/><Relationship Id="rId3" Type="http://schemas.openxmlformats.org/officeDocument/2006/relationships/image" Target="../media/image20.jp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35.png"/><Relationship Id="rId6" Type="http://schemas.openxmlformats.org/officeDocument/2006/relationships/image" Target="../media/image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Relationship Id="rId6" Type="http://schemas.openxmlformats.org/officeDocument/2006/relationships/image" Target="../media/image43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jpg"/><Relationship Id="rId3" Type="http://schemas.openxmlformats.org/officeDocument/2006/relationships/image" Target="../media/image18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9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9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9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9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9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9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9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9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9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9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95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5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0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0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0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0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0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0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0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0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0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0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0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0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0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0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0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0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0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0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0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0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0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0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0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0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0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0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0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78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8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79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6" name="Google Shape;54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1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81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81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0" name="Google Shape;5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83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8" name="Google Shape;57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3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83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83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83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3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3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83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5" name="Google Shape;59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6" name="Google Shape;596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3" name="Google Shape;60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15" name="Google Shape;61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8" name="Google Shape;618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5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25" name="Google Shape;62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5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1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51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51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51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5" name="Google Shape;6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4" name="Google Shape;64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2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8" name="Google Shape;648;p52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9" name="Google Shape;649;p52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4" name="Google Shape;654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55" name="Google Shape;655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6" name="Google Shape;656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6" name="Google Shape;666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9" name="Google Shape;66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0" name="Google Shape;67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73" name="Google Shape;67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4" name="Google Shape;674;p4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4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4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4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4" name="Google Shape;684;p4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4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8" name="Google Shape;68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8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8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8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8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1" name="Google Shape;701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4" name="Google Shape;70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5" name="Google Shape;70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0" name="Google Shape;71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6" name="Google Shape;71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9" name="Google Shape;719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2" name="Google Shape;72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3" name="Google Shape;72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8" name="Google Shape;728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9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7" name="Google Shape;737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8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Google Shape;746;p8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4" name="Google Shape;754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6" name="Google Shape;75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7" name="Google Shape;75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Google Shape;776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53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6" name="Google Shape;79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1" name="Google Shape;801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2" name="Google Shape;80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4" name="Google Shape;80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0" name="Google Shape;810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11" name="Google Shape;81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9" name="Google Shape;81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5" name="Google Shape;825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Google Shape;828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9" name="Google Shape;82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0" name="Google Shape;83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7" name="Google Shape;837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1" name="Google Shape;85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2" name="Google Shape;85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9" name="Google Shape;85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2" name="Google Shape;86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9" name="Google Shape;86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1" name="Google Shape;871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9" name="Google Shape;879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7" name="Google Shape;88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9" name="Google Shape;88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1" name="Google Shape;891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00" name="Google Shape;90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01" name="Google Shape;901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9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Google Shape;91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2" name="Google Shape;93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5" name="Google Shape;93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9" name="Google Shape;93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0" name="Google Shape;95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4" name="Google Shape;95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7" name="Google Shape;95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4" name="Google Shape;984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7" name="Google Shape;98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5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92" name="Google Shape;992;p5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5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5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5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5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5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5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1" name="Google Shape;1001;p5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02" name="Google Shape;1002;p5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03" name="Google Shape;100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5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60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0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60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0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16" name="Google Shape;1016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6" name="Google Shape;1026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2" name="Google Shape;1032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14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4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14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14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14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0" name="Google Shape;1040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4" name="Google Shape;1044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45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48" name="Google Shape;1048;p145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14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0" name="Google Shape;1050;p14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1" name="Google Shape;1051;p14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2" name="Google Shape;1052;p14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14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14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9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9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9" name="Google Shape;1059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3" name="Google Shape;1063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14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4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68" name="Google Shape;1068;p14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71" name="Google Shape;1071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4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79" name="Google Shape;1079;p14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4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4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4" name="Google Shape;1084;p14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4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14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14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4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2" name="Google Shape;1092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15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p15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15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15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15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5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6" name="Google Shape;1106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9" name="Google Shape;1109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0" name="Google Shape;1110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p1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4" name="Google Shape;1114;p1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1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1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1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1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1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1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5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24" name="Google Shape;1124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7" name="Google Shape;1127;p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8" name="Google Shape;1128;p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15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15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15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15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15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15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15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15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0" name="Google Shape;1140;p153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153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2" name="Google Shape;1142;p15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3" name="Google Shape;1143;p15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15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15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7" name="Google Shape;1147;p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153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15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2" name="Google Shape;1152;p15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153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153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153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153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153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p153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153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0" name="Google Shape;1160;p153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5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3" name="Google Shape;1163;p1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1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1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6" name="Google Shape;1166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15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1" name="Google Shape;1171;p154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72" name="Google Shape;1172;p154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dc995446cc_0_1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9" name="Google Shape;1179;g1dc995446cc_0_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g1dc995446cc_0_155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g1dc995446cc_0_155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g1dc995446cc_0_155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g1dc995446cc_0_155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95446cc_0_155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g1dc995446cc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g1dc995446cc_0_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g1dc995446cc_0_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g1dc995446cc_0_155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dc995446cc_0_155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c995446cc_0_155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g1dc995446cc_0_155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dc995446cc_0_15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g1dc995446cc_0_15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g1dc995446cc_0_155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1dc995446cc_0_15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9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9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9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9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9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9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dc995446cc_0_174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g1dc995446cc_0_174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c995446cc_0_1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c995446cc_0_1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1" name="Google Shape;1201;g1dc995446cc_0_1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2" name="Google Shape;1202;g1dc995446cc_0_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g1dc995446cc_0_1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dc995446cc_0_1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g1dc995446cc_0_1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g1dc995446cc_0_1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7" name="Google Shape;1207;g1dc995446cc_0_1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1dc995446cc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1dc995446cc_0_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0" name="Google Shape;1210;g1dc995446cc_0_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g1dc995446cc_0_1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g1dc995446cc_0_1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g1dc995446cc_0_1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dc995446cc_0_192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g1dc995446cc_0_19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g1dc995446cc_0_19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8" name="Google Shape;1218;g1dc995446cc_0_19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9" name="Google Shape;1219;g1dc995446cc_0_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0" name="Google Shape;1220;g1dc995446cc_0_192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dc995446cc_0_19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c995446cc_0_19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c995446cc_0_19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1dc995446cc_0_19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5" name="Google Shape;1225;g1dc995446cc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1dc995446cc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7" name="Google Shape;1227;g1dc995446cc_0_1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g1dc995446cc_0_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g1dc995446cc_0_1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g1dc995446cc_0_1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31" name="Google Shape;1231;g1dc995446cc_0_1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dc995446cc_0_210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c995446cc_0_21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c995446cc_0_21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c995446cc_0_21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c995446cc_0_21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c995446cc_0_21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g1dc995446cc_0_210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95446cc_0_21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c995446cc_0_2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2" name="Google Shape;1242;g1dc995446cc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g1dc995446cc_0_210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g1dc995446cc_0_210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g1dc995446cc_0_210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1dc995446cc_0_210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dc995446cc_0_210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8" name="Google Shape;1248;g1dc995446cc_0_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g1dc995446cc_0_2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0" name="Google Shape;1250;g1dc995446cc_0_2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dc995446cc_0_2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3" name="Google Shape;1253;g1dc995446cc_0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54" name="Google Shape;1254;g1dc995446cc_0_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1dc995446cc_0_2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1dc995446cc_0_2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1dc995446cc_0_2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8" name="Google Shape;1258;g1dc995446cc_0_2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dc995446cc_0_2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0" name="Google Shape;1260;g1dc995446cc_0_229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1" name="Google Shape;1261;g1dc995446cc_0_2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g1dc995446cc_0_2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g1dc995446cc_0_229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64" name="Google Shape;1264;g1dc995446cc_0_2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g1dc995446cc_0_229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1dc995446cc_0_22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1dc995446cc_0_229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g1dc995446cc_0_229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9" name="Google Shape;1269;g1dc995446cc_0_229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1dc995446cc_0_22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g1dc995446cc_0_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g1dc995446cc_0_2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4" name="Google Shape;1274;g1dc995446cc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5" name="Google Shape;1275;g1dc995446cc_0_24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dc995446cc_0_24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dc995446cc_0_24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1dc995446cc_0_24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1dc995446cc_0_24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g1dc995446cc_0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1dc995446cc_0_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g1dc995446cc_0_249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3" name="Google Shape;1283;g1dc995446cc_0_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g1dc995446cc_0_2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1dc995446cc_0_249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g1dc995446cc_0_249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dc995446cc_0_249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dc995446cc_0_249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dc995446cc_0_2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1" name="Google Shape;1291;g1dc995446cc_0_2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dc995446cc_0_267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3" name="Google Shape;1293;g1dc995446cc_0_26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94" name="Google Shape;1294;g1dc995446cc_0_2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5" name="Google Shape;1295;g1dc995446cc_0_2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c98ec1bbdf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g2c98ec1bbdf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2c98ec1bbdf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2c98ec1bbdf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6" name="Google Shape;1306;g2c98ec1bbdf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7" name="Google Shape;1307;g2c98ec1bbdf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8" name="Google Shape;1308;g2c98ec1bbdf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98ec1bbdf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2c98ec1bbdf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1" name="Google Shape;1311;g2c98ec1bbdf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c98ec1bbdf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c98ec1bbdf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g2c98ec1bbdf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g2c98ec1bbdf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7" name="Google Shape;1317;g2c98ec1bbdf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2c98ec1bbdf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2c98ec1bbdf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g2c98ec1bbdf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g2c98ec1bbdf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2c98ec1bbdf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c98ec1bbdf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24" name="Google Shape;1324;g2c98ec1bbdf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5" name="Google Shape;1325;g2c98ec1bbdf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6" name="Google Shape;1326;g2c98ec1bbdf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g2c98ec1bbdf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c98ec1bbdf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2c98ec1bbdf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c98ec1bbdf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g2c98ec1bbdf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g2c98ec1bbdf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2c98ec1bbdf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5" name="Google Shape;1335;g2c98ec1bbdf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2c98ec1bbdf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2c98ec1bbdf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2c98ec1bbdf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g2c98ec1bbdf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c98ec1bbdf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c98ec1bbdf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2c98ec1bbdf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c98ec1bbdf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c98ec1bbdf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c98ec1bbdf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2c98ec1bbdf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8" name="Google Shape;1348;g2c98ec1bbdf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98ec1bbdf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98ec1bbdf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c98ec1bbdf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2" name="Google Shape;1352;g2c98ec1bbdf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g2c98ec1bbdf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4" name="Google Shape;1354;g2c98ec1bbdf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5" name="Google Shape;1355;g2c98ec1bbdf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6" name="Google Shape;1356;g2c98ec1bbdf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g2c98ec1bbdf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2c98ec1bbdf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2c98ec1bbdf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1" name="Google Shape;1361;g2c98ec1bbdf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2" name="Google Shape;1362;g2c98ec1bbdf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g2c98ec1bbdf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4" name="Google Shape;1364;g2c98ec1bbdf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5" name="Google Shape;1365;g2c98ec1bbdf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2c98ec1bbdf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7" name="Google Shape;1367;g2c98ec1bbdf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2c98ec1bbdf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0" name="Google Shape;1370;g2c98ec1bbdf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g2c98ec1bbdf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g2c98ec1bbdf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g2c98ec1bbdf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g2c98ec1bbdf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g2c98ec1bbdf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g2c98ec1bbdf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c98ec1bbdf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9" name="Google Shape;1379;g2c98ec1bbdf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0" name="Google Shape;1380;g2c98ec1bbdf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1" name="Google Shape;1381;g2c98ec1bbdf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2c98ec1bbdf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3" name="Google Shape;1383;g2c98ec1bbdf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4" name="Google Shape;1384;g2c98ec1bbdf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g2c98ec1bbdf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2c98ec1bbdf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8" name="Google Shape;1388;g2c98ec1bbdf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2c98ec1bbdf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2c98ec1bbdf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1" name="Google Shape;1391;g2c98ec1bbdf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2" name="Google Shape;1392;g2c98ec1bbdf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3" name="Google Shape;1393;g2c98ec1bbdf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g2c98ec1bbdf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g2c98ec1bbdf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2c98ec1bbdf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7" name="Google Shape;1397;g2c98ec1bbdf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9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dc995446cc_0_151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5" name="Google Shape;1175;g1dc995446cc_0_1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g1dc995446cc_0_1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c98ec1bbdf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8" name="Google Shape;1298;g2c98ec1bbdf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g2c98ec1bbdf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g2c98ec1bbdf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4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0" name="Google Shape;660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9" name="Google Shape;749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0" name="Google Shape;750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1" name="Google Shape;75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9" name="Google Shape;979;p5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0" name="Google Shape;98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1" name="Google Shape;981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xPZ_bfwu4K8" TargetMode="External"/><Relationship Id="rId4" Type="http://schemas.openxmlformats.org/officeDocument/2006/relationships/hyperlink" Target="https://youtu.be/xZ_x0QEL_wg" TargetMode="External"/><Relationship Id="rId9" Type="http://schemas.openxmlformats.org/officeDocument/2006/relationships/hyperlink" Target="https://youtu.be/p22hlxCoaEk" TargetMode="External"/><Relationship Id="rId5" Type="http://schemas.openxmlformats.org/officeDocument/2006/relationships/hyperlink" Target="https://vimeo.com/405904789" TargetMode="External"/><Relationship Id="rId6" Type="http://schemas.openxmlformats.org/officeDocument/2006/relationships/hyperlink" Target="https://vimeo.com/405904789" TargetMode="External"/><Relationship Id="rId7" Type="http://schemas.openxmlformats.org/officeDocument/2006/relationships/hyperlink" Target="https://vimeo.com/405904789" TargetMode="External"/><Relationship Id="rId8" Type="http://schemas.openxmlformats.org/officeDocument/2006/relationships/hyperlink" Target="https://youtu.be/p22hlxCoaE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4.png"/><Relationship Id="rId4" Type="http://schemas.openxmlformats.org/officeDocument/2006/relationships/image" Target="../media/image8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6.png"/><Relationship Id="rId4" Type="http://schemas.openxmlformats.org/officeDocument/2006/relationships/image" Target="../media/image9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2.jpg"/><Relationship Id="rId4" Type="http://schemas.openxmlformats.org/officeDocument/2006/relationships/image" Target="../media/image80.jpg"/><Relationship Id="rId5" Type="http://schemas.openxmlformats.org/officeDocument/2006/relationships/image" Target="../media/image74.jpg"/><Relationship Id="rId6" Type="http://schemas.openxmlformats.org/officeDocument/2006/relationships/image" Target="../media/image78.jpg"/><Relationship Id="rId7" Type="http://schemas.openxmlformats.org/officeDocument/2006/relationships/image" Target="../media/image8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9.png"/><Relationship Id="rId4" Type="http://schemas.openxmlformats.org/officeDocument/2006/relationships/image" Target="../media/image88.png"/><Relationship Id="rId5" Type="http://schemas.openxmlformats.org/officeDocument/2006/relationships/image" Target="../media/image81.png"/><Relationship Id="rId6" Type="http://schemas.openxmlformats.org/officeDocument/2006/relationships/image" Target="../media/image8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403" name="Google Shape;140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Scoop</a:t>
            </a:r>
            <a:endParaRPr/>
          </a:p>
        </p:txBody>
      </p:sp>
      <p:sp>
        <p:nvSpPr>
          <p:cNvPr id="1404" name="Google Shape;140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觀看影片：</a:t>
            </a:r>
            <a:endParaRPr/>
          </a:p>
        </p:txBody>
      </p:sp>
      <p:sp>
        <p:nvSpPr>
          <p:cNvPr id="1507" name="Google Shape;1507;p1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/>
              <a:t>英語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https://youtu.be/xPZ_bfwu4K8</a:t>
            </a:r>
            <a:endParaRPr u="sng">
              <a:solidFill>
                <a:schemeClr val="hlink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</p:txBody>
      </p:sp>
      <p:sp>
        <p:nvSpPr>
          <p:cNvPr id="1508" name="Google Shape;1508;p16"/>
          <p:cNvSpPr txBox="1"/>
          <p:nvPr>
            <p:ph idx="2" type="body"/>
          </p:nvPr>
        </p:nvSpPr>
        <p:spPr>
          <a:xfrm>
            <a:off x="6250420" y="1675513"/>
            <a:ext cx="48309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/>
              <a:t>西班牙語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https://youtu.be/xZ_x0QEL_wg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5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6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7"/>
            </a:endParaRPr>
          </a:p>
        </p:txBody>
      </p:sp>
      <p:sp>
        <p:nvSpPr>
          <p:cNvPr id="1509" name="Google Shape;1509;p16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16"/>
          <p:cNvSpPr/>
          <p:nvPr/>
        </p:nvSpPr>
        <p:spPr>
          <a:xfrm>
            <a:off x="6632820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516" name="Google Shape;1516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您</a:t>
            </a:r>
            <a:r>
              <a:rPr b="0" i="0" lang="zh-TW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能試著把這些單詞用短語表達出來嗎</a:t>
            </a:r>
            <a:r>
              <a:rPr lang="zh-TW">
                <a:solidFill>
                  <a:srgbClr val="006FB6"/>
                </a:solidFill>
              </a:rPr>
              <a:t>？</a:t>
            </a:r>
            <a:endParaRPr/>
          </a:p>
        </p:txBody>
      </p:sp>
      <p:sp>
        <p:nvSpPr>
          <p:cNvPr id="1517" name="Google Shape;1517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79" lvl="0" marL="23368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讓我們重讀這句話，這次不用您的手指。</a:t>
            </a:r>
            <a:endParaRPr/>
          </a:p>
        </p:txBody>
      </p:sp>
      <p:sp>
        <p:nvSpPr>
          <p:cNvPr id="1518" name="Google Shape;1518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讓我們先暫停並弄懂單詞。</a:t>
            </a:r>
            <a:endParaRPr/>
          </a:p>
        </p:txBody>
      </p:sp>
      <p:sp>
        <p:nvSpPr>
          <p:cNvPr id="1519" name="Google Shape;1519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>
                <a:solidFill>
                  <a:srgbClr val="006FB6"/>
                </a:solidFill>
              </a:rPr>
              <a:t>讓我們試著把這兩個單詞放在一起。試試吧！</a:t>
            </a:r>
            <a:endParaRPr/>
          </a:p>
        </p:txBody>
      </p:sp>
      <p:pic>
        <p:nvPicPr>
          <p:cNvPr id="1520" name="Google Shape;1520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526" name="Google Shape;1526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做得好！現在讓我們連起來。短語應該是什麼樣的？</a:t>
            </a:r>
            <a:endParaRPr/>
          </a:p>
        </p:txBody>
      </p:sp>
      <p:sp>
        <p:nvSpPr>
          <p:cNvPr id="1527" name="Google Shape;1527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2E75B5"/>
                </a:solidFill>
              </a:rPr>
              <a:t>讓我們先讀一下，找出單詞</a:t>
            </a:r>
            <a:r>
              <a:rPr lang="zh-TW">
                <a:solidFill>
                  <a:srgbClr val="006FB6"/>
                </a:solidFill>
              </a:rPr>
              <a:t>。</a:t>
            </a:r>
            <a:endParaRPr/>
          </a:p>
        </p:txBody>
      </p:sp>
      <p:sp>
        <p:nvSpPr>
          <p:cNvPr id="1528" name="Google Shape;1528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讓我們再重讀一次。您能把更多單詞連在一起變成更長的短語嗎？</a:t>
            </a:r>
            <a:endParaRPr/>
          </a:p>
        </p:txBody>
      </p:sp>
      <p:pic>
        <p:nvPicPr>
          <p:cNvPr id="1529" name="Google Shape;15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dc995446cc_0_143"/>
          <p:cNvSpPr txBox="1"/>
          <p:nvPr>
            <p:ph idx="1" type="body"/>
          </p:nvPr>
        </p:nvSpPr>
        <p:spPr>
          <a:xfrm>
            <a:off x="4588033" y="150706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使用指南來複習英語中使用的標點符號</a:t>
            </a:r>
            <a:r>
              <a:rPr lang="zh-TW"/>
              <a:t> </a:t>
            </a:r>
            <a:endParaRPr/>
          </a:p>
        </p:txBody>
      </p:sp>
      <p:sp>
        <p:nvSpPr>
          <p:cNvPr id="1535" name="Google Shape;1535;g1dc995446cc_0_143"/>
          <p:cNvSpPr txBox="1"/>
          <p:nvPr>
            <p:ph idx="2" type="body"/>
          </p:nvPr>
        </p:nvSpPr>
        <p:spPr>
          <a:xfrm>
            <a:off x="4588043" y="291056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討論英語的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節奏</a:t>
            </a:r>
            <a:r>
              <a:rPr lang="zh-TW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或流</a:t>
            </a:r>
            <a:r>
              <a:rPr lang="zh-TW">
                <a:latin typeface="SimSun"/>
                <a:ea typeface="SimSun"/>
                <a:cs typeface="SimSun"/>
                <a:sym typeface="SimSun"/>
              </a:rPr>
              <a:t>暢性</a:t>
            </a:r>
            <a:r>
              <a:rPr lang="zh-TW"/>
              <a:t> </a:t>
            </a:r>
            <a:endParaRPr/>
          </a:p>
        </p:txBody>
      </p:sp>
      <p:pic>
        <p:nvPicPr>
          <p:cNvPr id="1536" name="Google Shape;1536;g1dc995446c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7287" y="2910575"/>
            <a:ext cx="1058088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g1dc995446cc_0_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845" y="1571708"/>
            <a:ext cx="1342949" cy="8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g1dc995446cc_0_1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/>
              <a:t>多語言家庭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544" name="Google Shape;1544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熱身一下。</a:t>
            </a:r>
            <a:endParaRPr/>
          </a:p>
        </p:txBody>
      </p:sp>
      <p:sp>
        <p:nvSpPr>
          <p:cNvPr id="1545" name="Google Shape;1545;p1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把短語連起來。</a:t>
            </a:r>
            <a:endParaRPr/>
          </a:p>
        </p:txBody>
      </p:sp>
      <p:sp>
        <p:nvSpPr>
          <p:cNvPr id="1546" name="Google Shape;1546;p19"/>
          <p:cNvSpPr txBox="1"/>
          <p:nvPr>
            <p:ph idx="3" type="body"/>
          </p:nvPr>
        </p:nvSpPr>
        <p:spPr>
          <a:xfrm>
            <a:off x="1655445" y="3809365"/>
            <a:ext cx="4726305" cy="10553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/>
              <a:t>把連起的短語組合起來。</a:t>
            </a:r>
            <a:endParaRPr/>
          </a:p>
        </p:txBody>
      </p:sp>
      <p:sp>
        <p:nvSpPr>
          <p:cNvPr id="1547" name="Google Shape;1547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548" name="Google Shape;1548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  <p:sp>
        <p:nvSpPr>
          <p:cNvPr id="1549" name="Google Shape;1549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550" name="Google Shape;1550;p19"/>
          <p:cNvSpPr txBox="1"/>
          <p:nvPr>
            <p:ph idx="13" type="body"/>
          </p:nvPr>
        </p:nvSpPr>
        <p:spPr>
          <a:xfrm>
            <a:off x="4778375" y="1420495"/>
            <a:ext cx="3091815" cy="194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551" name="Google Shape;1551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52" name="Google Shape;1552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2c98ec1bbdf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558" name="Google Shape;1558;g2c98ec1bbdf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559" name="Google Shape;1559;g2c98ec1bbdf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560" name="Google Shape;1560;g2c98ec1bbdf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566" name="Google Shape;1566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68" name="Google Shape;1568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/>
              <a:t>連起來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415" name="Google Shape;1415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416" name="Google Shape;1416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417" name="Google Shape;1417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418" name="Google Shape;1418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419" name="Google Shape;141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23" name="Google Shape;142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4" name="Google Shape;1424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1" name="Google Shape;1431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2" name="Google Shape;1432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3" name="Google Shape;1433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34" name="Google Shape;1434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435" name="Google Shape;1435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436" name="Google Shape;1436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437" name="Google Shape;1437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438" name="Google Shape;143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439" name="Google Shape;14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0" name="Google Shape;14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1" name="Google Shape;14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42" name="Google Shape;144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連起來</a:t>
            </a:r>
            <a:endParaRPr/>
          </a:p>
        </p:txBody>
      </p:sp>
      <p:sp>
        <p:nvSpPr>
          <p:cNvPr id="1448" name="Google Shape;1448;p11"/>
          <p:cNvSpPr txBox="1"/>
          <p:nvPr>
            <p:ph idx="1" type="body"/>
          </p:nvPr>
        </p:nvSpPr>
        <p:spPr>
          <a:xfrm>
            <a:off x="9222903" y="4296404"/>
            <a:ext cx="2497200" cy="213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zh-TW">
                <a:solidFill>
                  <a:srgbClr val="2E75B5"/>
                </a:solidFill>
              </a:rPr>
              <a:t>以短語的方式閲讀</a:t>
            </a:r>
            <a:r>
              <a:rPr lang="zh-TW"/>
              <a:t>有助於我們聽起來像講故事的人。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449" name="Google Shape;1449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450" name="Google Shape;1450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451" name="Google Shape;1451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熱身一下。</a:t>
            </a:r>
            <a:endParaRPr/>
          </a:p>
        </p:txBody>
      </p:sp>
      <p:sp>
        <p:nvSpPr>
          <p:cNvPr id="1452" name="Google Shape;1452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把</a:t>
            </a:r>
            <a:r>
              <a:rPr lang="zh-TW">
                <a:solidFill>
                  <a:srgbClr val="2E75B5"/>
                </a:solidFill>
              </a:rPr>
              <a:t>短</a:t>
            </a:r>
            <a:r>
              <a:rPr lang="zh-TW"/>
              <a:t>語連起來。</a:t>
            </a:r>
            <a:endParaRPr/>
          </a:p>
        </p:txBody>
      </p:sp>
      <p:sp>
        <p:nvSpPr>
          <p:cNvPr id="1453" name="Google Shape;1453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zh-TW"/>
              <a:t>把連起的</a:t>
            </a:r>
            <a:r>
              <a:rPr lang="zh-TW">
                <a:solidFill>
                  <a:srgbClr val="2E75B5"/>
                </a:solidFill>
              </a:rPr>
              <a:t>短</a:t>
            </a:r>
            <a:r>
              <a:rPr lang="zh-TW"/>
              <a:t>語組合起來。</a:t>
            </a:r>
            <a:endParaRPr/>
          </a:p>
        </p:txBody>
      </p:sp>
      <p:sp>
        <p:nvSpPr>
          <p:cNvPr id="1454" name="Google Shape;1454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  <p:pic>
        <p:nvPicPr>
          <p:cNvPr id="1455" name="Google Shape;14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2500" y="1771475"/>
            <a:ext cx="2098006" cy="21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zh-TW" sz="3000"/>
              <a:t>句子中有意義的兩個或多個單詞</a:t>
            </a:r>
            <a:r>
              <a:rPr lang="zh-TW" sz="3000">
                <a:solidFill>
                  <a:srgbClr val="2E75B5"/>
                </a:solidFill>
              </a:rPr>
              <a:t>組合</a:t>
            </a:r>
            <a:r>
              <a:rPr lang="zh-TW" sz="3000"/>
              <a:t>。</a:t>
            </a:r>
            <a:endParaRPr/>
          </a:p>
        </p:txBody>
      </p:sp>
      <p:sp>
        <p:nvSpPr>
          <p:cNvPr id="1461" name="Google Shape;1461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2" name="Google Shape;146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3" name="Google Shape;146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64" name="Google Shape;146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zh-TW" sz="4000">
                <a:solidFill>
                  <a:srgbClr val="2E75B5"/>
                </a:solidFill>
              </a:rPr>
              <a:t>短</a:t>
            </a:r>
            <a:r>
              <a:rPr b="1" lang="zh-TW" sz="4000"/>
              <a:t>語</a:t>
            </a:r>
            <a:endParaRPr/>
          </a:p>
        </p:txBody>
      </p:sp>
      <p:sp>
        <p:nvSpPr>
          <p:cNvPr id="1465" name="Google Shape;146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6" name="Google Shape;146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7" name="Google Shape;146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68" name="Google Shape;146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zh-TW" sz="4400">
                <a:solidFill>
                  <a:srgbClr val="006FB6"/>
                </a:solidFill>
              </a:rPr>
              <a:t>熱身一下</a:t>
            </a:r>
            <a:endParaRPr/>
          </a:p>
        </p:txBody>
      </p:sp>
      <p:sp>
        <p:nvSpPr>
          <p:cNvPr id="1474" name="Google Shape;1474;p13"/>
          <p:cNvSpPr txBox="1"/>
          <p:nvPr>
            <p:ph idx="1" type="body"/>
          </p:nvPr>
        </p:nvSpPr>
        <p:spPr>
          <a:xfrm>
            <a:off x="-80875" y="514031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zh-TW" sz="3600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提示</a:t>
            </a:r>
            <a:r>
              <a:rPr b="1" i="0" lang="zh-TW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和竅門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13"/>
          <p:cNvSpPr txBox="1"/>
          <p:nvPr>
            <p:ph idx="1" type="body"/>
          </p:nvPr>
        </p:nvSpPr>
        <p:spPr>
          <a:xfrm>
            <a:off x="187896" y="1577975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zh-TW">
                <a:solidFill>
                  <a:srgbClr val="006FB6"/>
                </a:solidFill>
              </a:rPr>
              <a:t>鼓勵孩子先緩慢而準確地朗讀每個單詞。 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76" name="Google Shape;1476;p13"/>
          <p:cNvSpPr txBox="1"/>
          <p:nvPr>
            <p:ph idx="2" type="body"/>
          </p:nvPr>
        </p:nvSpPr>
        <p:spPr>
          <a:xfrm>
            <a:off x="187895" y="3992563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zh-TW">
                <a:solidFill>
                  <a:srgbClr val="006FB6"/>
                </a:solidFill>
              </a:rPr>
              <a:t>首次嘗試便想聽起來像一個講故事的人可能會導致很多錯誤。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77" name="Google Shape;1477;p13"/>
          <p:cNvSpPr txBox="1"/>
          <p:nvPr>
            <p:ph idx="3" type="body"/>
          </p:nvPr>
        </p:nvSpPr>
        <p:spPr>
          <a:xfrm rot="-2153668">
            <a:off x="3943116" y="2303887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zh-TW" sz="2600">
                <a:solidFill>
                  <a:srgbClr val="006FB6"/>
                </a:solidFill>
              </a:rPr>
              <a:t>成人</a:t>
            </a:r>
            <a:r>
              <a:rPr lang="zh-TW" sz="2600">
                <a:solidFill>
                  <a:srgbClr val="006FB6"/>
                </a:solidFill>
              </a:rPr>
              <a:t>：慢慢讀，這樣你就能學會單詞。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78" name="Google Shape;1478;p13"/>
          <p:cNvSpPr txBox="1"/>
          <p:nvPr>
            <p:ph idx="4" type="body"/>
          </p:nvPr>
        </p:nvSpPr>
        <p:spPr>
          <a:xfrm rot="860399">
            <a:off x="9246059" y="2420977"/>
            <a:ext cx="2738198" cy="1635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zh-TW" sz="2600">
                <a:solidFill>
                  <a:srgbClr val="006FB6"/>
                </a:solidFill>
              </a:rPr>
              <a:t>孩子：（慢慢地）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 sz="2600">
                <a:solidFill>
                  <a:srgbClr val="006FB6"/>
                </a:solidFill>
              </a:rPr>
              <a:t>「I…love…this… chocolate… cake!」「Tim… yelled… happily.</a:t>
            </a:r>
            <a:r>
              <a:rPr lang="zh-TW">
                <a:solidFill>
                  <a:srgbClr val="006FB6"/>
                </a:solidFill>
              </a:rPr>
              <a:t>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zh-TW" sz="4400">
                <a:solidFill>
                  <a:srgbClr val="006FB6"/>
                </a:solidFill>
              </a:rPr>
              <a:t>把短語連起來</a:t>
            </a:r>
            <a:br>
              <a:rPr lang="zh-TW" sz="4400">
                <a:solidFill>
                  <a:srgbClr val="006FB6"/>
                </a:solidFill>
              </a:rPr>
            </a:br>
            <a:endParaRPr sz="4400">
              <a:solidFill>
                <a:srgbClr val="006FB6"/>
              </a:solidFill>
            </a:endParaRPr>
          </a:p>
        </p:txBody>
      </p:sp>
      <p:sp>
        <p:nvSpPr>
          <p:cNvPr id="1484" name="Google Shape;1484;p1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lang="zh-TW" sz="3200">
                <a:solidFill>
                  <a:srgbClr val="006FB6"/>
                </a:solidFill>
                <a:latin typeface="PMingLiU"/>
                <a:ea typeface="PMingLiU"/>
                <a:cs typeface="PMingLiU"/>
                <a:sym typeface="PMingLiU"/>
              </a:rPr>
              <a:t>提示</a:t>
            </a:r>
            <a:r>
              <a:rPr b="1" i="0" lang="zh-TW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和竅門</a:t>
            </a:r>
            <a:endParaRPr/>
          </a:p>
        </p:txBody>
      </p:sp>
      <p:sp>
        <p:nvSpPr>
          <p:cNvPr id="1485" name="Google Shape;1485;p1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zh-TW">
                <a:solidFill>
                  <a:srgbClr val="006FB6"/>
                </a:solidFill>
              </a:rPr>
              <a:t>用手指或鉛筆的橡皮末端作為視覺輔助，將這些短語連在一起。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86" name="Google Shape;1486;p1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zh-TW">
                <a:solidFill>
                  <a:srgbClr val="006FB6"/>
                </a:solidFill>
              </a:rPr>
              <a:t>然後試著只用眼睛把短語連起來。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87" name="Google Shape;1487;p14"/>
          <p:cNvSpPr txBox="1"/>
          <p:nvPr>
            <p:ph idx="4" type="body"/>
          </p:nvPr>
        </p:nvSpPr>
        <p:spPr>
          <a:xfrm>
            <a:off x="4104471" y="1561743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 sz="3600">
                <a:solidFill>
                  <a:srgbClr val="006FB6"/>
                </a:solidFill>
              </a:rPr>
              <a:t>您現在已經知道了這些單詞：把短語連起來！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488" name="Google Shape;1488;p14"/>
          <p:cNvSpPr txBox="1"/>
          <p:nvPr>
            <p:ph idx="6" type="body"/>
          </p:nvPr>
        </p:nvSpPr>
        <p:spPr>
          <a:xfrm>
            <a:off x="4332650" y="4674775"/>
            <a:ext cx="42228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 sz="3600">
                <a:solidFill>
                  <a:srgbClr val="006FB6"/>
                </a:solidFill>
              </a:rPr>
              <a:t>Tim yelled happily.」</a:t>
            </a:r>
            <a:endParaRPr/>
          </a:p>
        </p:txBody>
      </p:sp>
      <p:sp>
        <p:nvSpPr>
          <p:cNvPr id="1489" name="Google Shape;1489;p14"/>
          <p:cNvSpPr txBox="1"/>
          <p:nvPr>
            <p:ph idx="7" type="body"/>
          </p:nvPr>
        </p:nvSpPr>
        <p:spPr>
          <a:xfrm>
            <a:off x="7397657" y="3224908"/>
            <a:ext cx="4691572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 sz="3600">
                <a:solidFill>
                  <a:srgbClr val="006FB6"/>
                </a:solidFill>
              </a:rPr>
              <a:t>this chocolate cake!</a:t>
            </a:r>
            <a:endParaRPr/>
          </a:p>
        </p:txBody>
      </p:sp>
      <p:sp>
        <p:nvSpPr>
          <p:cNvPr id="1490" name="Google Shape;1490;p14"/>
          <p:cNvSpPr/>
          <p:nvPr/>
        </p:nvSpPr>
        <p:spPr>
          <a:xfrm>
            <a:off x="4379488" y="4002916"/>
            <a:ext cx="1800643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4"/>
          <p:cNvSpPr/>
          <p:nvPr/>
        </p:nvSpPr>
        <p:spPr>
          <a:xfrm>
            <a:off x="7959163" y="3839940"/>
            <a:ext cx="2283648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14"/>
          <p:cNvSpPr/>
          <p:nvPr/>
        </p:nvSpPr>
        <p:spPr>
          <a:xfrm>
            <a:off x="4332765" y="5526490"/>
            <a:ext cx="2701511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4"/>
          <p:cNvSpPr txBox="1"/>
          <p:nvPr>
            <p:ph idx="5" type="body"/>
          </p:nvPr>
        </p:nvSpPr>
        <p:spPr>
          <a:xfrm>
            <a:off x="3969386" y="3243174"/>
            <a:ext cx="3428271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2381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 sz="3600"/>
              <a:t>I love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zh-TW" sz="4400">
                <a:solidFill>
                  <a:srgbClr val="006FB6"/>
                </a:solidFill>
              </a:rPr>
              <a:t>把連起的短語組合起來</a:t>
            </a:r>
            <a:endParaRPr/>
          </a:p>
        </p:txBody>
      </p:sp>
      <p:sp>
        <p:nvSpPr>
          <p:cNvPr id="1499" name="Google Shape;1499;p1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"I love this chocolate cake!” Tim yelled happily.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00" name="Google Shape;1500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lang="zh-TW"/>
              <a:t>練習一下！</a:t>
            </a:r>
            <a:endParaRPr/>
          </a:p>
        </p:txBody>
      </p:sp>
      <p:pic>
        <p:nvPicPr>
          <p:cNvPr descr="A picture containing person, child, laptop, indoor&#10;&#10;Description generated with very high confidence" id="1501" name="Google Shape;1501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2022-03-29T09:28:09Z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B0024133FC5748469BB030CBC6D2C6ED</vt:lpwstr>
  </property>
  <property fmtid="{D5CDD505-2E9C-101B-9397-08002B2CF9AE}" pid="3" name="KSOProductBuildVer">
    <vt:lpwstr>2052-11.1.0.11365</vt:lpwstr>
  </property>
</Properties>
</file>