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7" r:id="rId9"/>
    <p:sldMasterId id="2147483702" r:id="rId10"/>
    <p:sldMasterId id="2147483713" r:id="rId11"/>
    <p:sldMasterId id="2147483733" r:id="rId12"/>
    <p:sldMasterId id="2147483748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9Y3wGg3I7bg+RvDGl51p7PZjl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1" name="Google Shape;160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2" name="Google Shape;171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1dc98b3cb0b_0_25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1" name="Google Shape;1721;g1dc98b3cb0b_0_25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2c9a4e1b0a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4" name="Google Shape;1744;g2c9a4e1b0a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2" name="Google Shape;1752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3" name="Google Shape;161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8" name="Google Shape;162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5" name="Google Shape;164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8" name="Google Shape;165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1" name="Google Shape;167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2" name="Google Shape;169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9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59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3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4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5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59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4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32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8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Relationship Id="rId6" Type="http://schemas.openxmlformats.org/officeDocument/2006/relationships/image" Target="../media/image3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1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9a4e1b0a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6" name="Google Shape;1516;g2c9a4e1b0a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7" name="Google Shape;1517;g2c9a4e1b0a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8" name="Google Shape;1518;g2c9a4e1b0a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9" name="Google Shape;1519;g2c9a4e1b0a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c9a4e1b0a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9a4e1b0a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2" name="Google Shape;1522;g2c9a4e1b0a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2c9a4e1b0a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c9a4e1b0a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5" name="Google Shape;1525;g2c9a4e1b0a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6" name="Google Shape;1526;g2c9a4e1b0a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g2c9a4e1b0a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g2c9a4e1b0a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9" name="Google Shape;1529;g2c9a4e1b0a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2c9a4e1b0a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c9a4e1b0a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3" name="Google Shape;1533;g2c9a4e1b0a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g2c9a4e1b0a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g2c9a4e1b0a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6" name="Google Shape;1536;g2c9a4e1b0a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7" name="Google Shape;1537;g2c9a4e1b0a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g2c9a4e1b0a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9" name="Google Shape;1539;g2c9a4e1b0a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0" name="Google Shape;1540;g2c9a4e1b0a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g2c9a4e1b0a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g2c9a4e1b0a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g2c9a4e1b0a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c9a4e1b0a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9a4e1b0a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g2c9a4e1b0a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c9a4e1b0a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g2c9a4e1b0a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0" name="Google Shape;1550;g2c9a4e1b0a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1" name="Google Shape;1551;g2c9a4e1b0a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g2c9a4e1b0a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3" name="Google Shape;1553;g2c9a4e1b0a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4" name="Google Shape;1554;g2c9a4e1b0a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5" name="Google Shape;1555;g2c9a4e1b0a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6" name="Google Shape;1556;g2c9a4e1b0a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7" name="Google Shape;1557;g2c9a4e1b0a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2c9a4e1b0a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2c9a4e1b0a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2c9a4e1b0a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2" name="Google Shape;1562;g2c9a4e1b0a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3" name="Google Shape;1563;g2c9a4e1b0a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c9a4e1b0a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c9a4e1b0a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c9a4e1b0a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g2c9a4e1b0a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8" name="Google Shape;1568;g2c9a4e1b0a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c9a4e1b0a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1" name="Google Shape;1571;g2c9a4e1b0a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2" name="Google Shape;1572;g2c9a4e1b0a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3" name="Google Shape;1573;g2c9a4e1b0a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4" name="Google Shape;1574;g2c9a4e1b0a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5" name="Google Shape;1575;g2c9a4e1b0a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g2c9a4e1b0a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c9a4e1b0a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c9a4e1b0a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0" name="Google Shape;1580;g2c9a4e1b0a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1" name="Google Shape;1581;g2c9a4e1b0a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2" name="Google Shape;1582;g2c9a4e1b0a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9a4e1b0a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4" name="Google Shape;1584;g2c9a4e1b0a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5" name="Google Shape;1585;g2c9a4e1b0a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c9a4e1b0a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9a4e1b0a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9" name="Google Shape;1589;g2c9a4e1b0a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0" name="Google Shape;1590;g2c9a4e1b0a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1" name="Google Shape;1591;g2c9a4e1b0a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2" name="Google Shape;1592;g2c9a4e1b0a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3" name="Google Shape;1593;g2c9a4e1b0a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4" name="Google Shape;1594;g2c9a4e1b0a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g2c9a4e1b0a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g2c9a4e1b0a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7" name="Google Shape;1597;g2c9a4e1b0a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8" name="Google Shape;1598;g2c9a4e1b0a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6" name="Google Shape;736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43" name="Google Shape;74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3" name="Google Shape;753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4" name="Google Shape;76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1" name="Google Shape;77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2" name="Google Shape;77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2" name="Google Shape;78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1" name="Google Shape;81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0" name="Google Shape;8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9" name="Google Shape;82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8" name="Google Shape;83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7" name="Google Shape;84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51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0" name="Google Shape;89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8" name="Google Shape;89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8" name="Google Shape;90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6" name="Google Shape;91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9" name="Google Shape;91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2" name="Google Shape;9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33" name="Google Shape;93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7" name="Google Shape;9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2" name="Google Shape;9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6" name="Google Shape;986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0" name="Google Shape;99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8" name="Google Shape;99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2" name="Google Shape;101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0" name="Google Shape;104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6" name="Google Shape;10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1" name="Google Shape;1061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2" name="Google Shape;1062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0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5" name="Google Shape;1085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9" name="Google Shape;1089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8" name="Google Shape;111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3" name="Google Shape;1123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2" name="Google Shape;1132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3" name="Google Shape;11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p79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79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9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p79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8" name="Google Shape;115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5" name="Google Shape;116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80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80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0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0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0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0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3" name="Google Shape;1173;p80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80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0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0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7" name="Google Shape;117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5" name="Google Shape;118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9" name="Google Shape;11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56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93" name="Google Shape;1193;p56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56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56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4" name="Google Shape;1204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7" name="Google Shape;12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8" name="Google Shape;12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57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58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7" name="Google Shape;121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1" name="Google Shape;12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7" name="Google Shape;122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3" name="Google Shape;123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5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1" name="Google Shape;124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5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5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15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5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5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0" name="Google Shape;1260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5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15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p15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5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5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5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6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16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6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6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6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6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3" name="Google Shape;1293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7" name="Google Shape;1297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16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6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6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6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7" name="Google Shape;1307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6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16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6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6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16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5" name="Google Shape;1325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9" name="Google Shape;1329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6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6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6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6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6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6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1" name="Google Shape;1341;p16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3" name="Google Shape;1343;p16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4" name="Google Shape;1344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5" name="Google Shape;1345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8" name="Google Shape;1348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2" name="Google Shape;1352;p16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4" name="Google Shape;1354;p16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6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6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6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6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9" name="Google Shape;1359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6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6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6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4" name="Google Shape;1364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5" name="Google Shape;1365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7" name="Google Shape;1367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8" name="Google Shape;1368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6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2" name="Google Shape;1372;p16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c98b3cb0b_0_2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c98b3cb0b_0_2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1" name="Google Shape;1381;g1dc98b3cb0b_0_2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1dc98b3cb0b_0_2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c98b3cb0b_0_2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c98b3cb0b_0_2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c98b3cb0b_0_2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6" name="Google Shape;1386;g1dc98b3cb0b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g1dc98b3cb0b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8" name="Google Shape;1388;g1dc98b3cb0b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g1dc98b3cb0b_0_274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dc98b3cb0b_0_274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1dc98b3cb0b_0_274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1dc98b3cb0b_0_274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dc98b3cb0b_0_2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dc98b3cb0b_0_2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c98b3cb0b_0_274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c98b3cb0b_0_2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dc98b3cb0b_0_293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1dc98b3cb0b_0_29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8b3cb0b_0_29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8b3cb0b_0_29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1dc98b3cb0b_0_29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3" name="Google Shape;1403;g1dc98b3cb0b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g1dc98b3cb0b_0_29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c98b3cb0b_0_29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c98b3cb0b_0_29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c98b3cb0b_0_29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c98b3cb0b_0_29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dc98b3cb0b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dc98b3cb0b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dc98b3cb0b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dc98b3cb0b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dc98b3cb0b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dc98b3cb0b_0_2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dc98b3cb0b_0_31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dc98b3cb0b_0_31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c98b3cb0b_0_3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c98b3cb0b_0_31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0" name="Google Shape;1420;g1dc98b3cb0b_0_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1" name="Google Shape;1421;g1dc98b3cb0b_0_31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g1dc98b3cb0b_0_31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g1dc98b3cb0b_0_31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dc98b3cb0b_0_31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c98b3cb0b_0_31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dc98b3cb0b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dc98b3cb0b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8" name="Google Shape;1428;g1dc98b3cb0b_0_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dc98b3cb0b_0_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dc98b3cb0b_0_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dc98b3cb0b_0_3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32" name="Google Shape;1432;g1dc98b3cb0b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dc98b3cb0b_0_329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dc98b3cb0b_0_3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c98b3cb0b_0_3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c98b3cb0b_0_3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dc98b3cb0b_0_3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dc98b3cb0b_0_3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dc98b3cb0b_0_329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c98b3cb0b_0_3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c98b3cb0b_0_3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3" name="Google Shape;1443;g1dc98b3cb0b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4" name="Google Shape;1444;g1dc98b3cb0b_0_3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dc98b3cb0b_0_3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dc98b3cb0b_0_3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dc98b3cb0b_0_3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dc98b3cb0b_0_3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9" name="Google Shape;1449;g1dc98b3cb0b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1dc98b3cb0b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1" name="Google Shape;1451;g1dc98b3cb0b_0_3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dc98b3cb0b_0_3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4" name="Google Shape;1454;g1dc98b3cb0b_0_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55" name="Google Shape;1455;g1dc98b3cb0b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dc98b3cb0b_0_34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8b3cb0b_0_34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8b3cb0b_0_34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g1dc98b3cb0b_0_34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g1dc98b3cb0b_0_34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1" name="Google Shape;1461;g1dc98b3cb0b_0_348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2" name="Google Shape;1462;g1dc98b3cb0b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g1dc98b3cb0b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g1dc98b3cb0b_0_348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65" name="Google Shape;1465;g1dc98b3cb0b_0_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g1dc98b3cb0b_0_348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g1dc98b3cb0b_0_3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dc98b3cb0b_0_348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dc98b3cb0b_0_348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1dc98b3cb0b_0_348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1dc98b3cb0b_0_3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g1dc98b3cb0b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8b3cb0b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5" name="Google Shape;1475;g1dc98b3cb0b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6" name="Google Shape;1476;g1dc98b3cb0b_0_3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7" name="Google Shape;1477;g1dc98b3cb0b_0_3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g1dc98b3cb0b_0_3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g1dc98b3cb0b_0_3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1dc98b3cb0b_0_3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1" name="Google Shape;1481;g1dc98b3cb0b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g1dc98b3cb0b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g1dc98b3cb0b_0_3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84" name="Google Shape;1484;g1dc98b3cb0b_0_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g1dc98b3cb0b_0_3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g1dc98b3cb0b_0_3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1dc98b3cb0b_0_3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g1dc98b3cb0b_0_3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g1dc98b3cb0b_0_3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dc98b3cb0b_0_38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2" name="Google Shape;1492;g1dc98b3cb0b_0_38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1dc98b3cb0b_0_386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4" name="Google Shape;1494;g1dc98b3cb0b_0_38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95" name="Google Shape;1495;g1dc98b3cb0b_0_38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6" name="Google Shape;1496;g1dc98b3cb0b_0_38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c9a4e1b0a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4" name="Google Shape;1504;g2c9a4e1b0a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5" name="Google Shape;1505;g2c9a4e1b0a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6" name="Google Shape;1506;g2c9a4e1b0a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7" name="Google Shape;1507;g2c9a4e1b0a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8" name="Google Shape;1508;g2c9a4e1b0a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9a4e1b0a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9a4e1b0a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c9a4e1b0a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2c9a4e1b0a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3" name="Google Shape;1513;g2c9a4e1b0a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10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dc98b3cb0b_0_270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6" name="Google Shape;1376;g1dc98b3cb0b_0_2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1dc98b3cb0b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c9a4e1b0a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g2c9a4e1b0a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9a4e1b0a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2c9a4e1b0a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0" name="Google Shape;86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0" name="Google Shape;1180;p55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p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4.png"/><Relationship Id="rId4" Type="http://schemas.openxmlformats.org/officeDocument/2006/relationships/image" Target="../media/image9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jpg"/><Relationship Id="rId4" Type="http://schemas.openxmlformats.org/officeDocument/2006/relationships/image" Target="../media/image73.jpg"/><Relationship Id="rId5" Type="http://schemas.openxmlformats.org/officeDocument/2006/relationships/image" Target="../media/image100.jpg"/><Relationship Id="rId6" Type="http://schemas.openxmlformats.org/officeDocument/2006/relationships/image" Target="../media/image75.jpg"/><Relationship Id="rId7" Type="http://schemas.openxmlformats.org/officeDocument/2006/relationships/image" Target="../media/image8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0.png"/><Relationship Id="rId4" Type="http://schemas.openxmlformats.org/officeDocument/2006/relationships/image" Target="../media/image82.png"/><Relationship Id="rId5" Type="http://schemas.openxmlformats.org/officeDocument/2006/relationships/image" Target="../media/image84.png"/><Relationship Id="rId6" Type="http://schemas.openxmlformats.org/officeDocument/2006/relationships/image" Target="../media/image7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1.png"/><Relationship Id="rId4" Type="http://schemas.openxmlformats.org/officeDocument/2006/relationships/image" Target="../media/image87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7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604" name="Google Shape;160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605" name="Google Shape;160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705" name="Google Shape;1705;p16"/>
          <p:cNvSpPr txBox="1"/>
          <p:nvPr>
            <p:ph idx="1" type="body"/>
          </p:nvPr>
        </p:nvSpPr>
        <p:spPr>
          <a:xfrm>
            <a:off x="1592987" y="2939667"/>
            <a:ext cx="3916557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Hãy dùng ngón tay.  Che một phần của từ.  Con có thấy phần con biết chứ? </a:t>
            </a:r>
            <a:endParaRPr/>
          </a:p>
        </p:txBody>
      </p:sp>
      <p:sp>
        <p:nvSpPr>
          <p:cNvPr id="1706" name="Google Shape;1706;p16"/>
          <p:cNvSpPr txBox="1"/>
          <p:nvPr>
            <p:ph idx="2" type="body"/>
          </p:nvPr>
        </p:nvSpPr>
        <p:spPr>
          <a:xfrm>
            <a:off x="3890000" y="4822969"/>
            <a:ext cx="3697200" cy="1099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Hãy quay lại và đọc lại câu này từ đầu.</a:t>
            </a:r>
            <a:endParaRPr/>
          </a:p>
        </p:txBody>
      </p:sp>
      <p:sp>
        <p:nvSpPr>
          <p:cNvPr id="1707" name="Google Shape;1707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dùng ngón tay của mình và đọc to lên không?</a:t>
            </a:r>
            <a:endParaRPr/>
          </a:p>
        </p:txBody>
      </p:sp>
      <p:sp>
        <p:nvSpPr>
          <p:cNvPr id="1708" name="Google Shape;1708;p16"/>
          <p:cNvSpPr txBox="1"/>
          <p:nvPr>
            <p:ph idx="4" type="body"/>
          </p:nvPr>
        </p:nvSpPr>
        <p:spPr>
          <a:xfrm>
            <a:off x="250054" y="4495585"/>
            <a:ext cx="3199199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Tốt lắm! Cứ tiếp tục học với từ đó nhé!</a:t>
            </a:r>
            <a:endParaRPr/>
          </a:p>
        </p:txBody>
      </p:sp>
      <p:pic>
        <p:nvPicPr>
          <p:cNvPr id="1709" name="Google Shape;1709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715" name="Google Shape;1715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Cô sẽ đợi vì cô nghĩ con có thể làm được.</a:t>
            </a:r>
            <a:endParaRPr/>
          </a:p>
        </p:txBody>
      </p:sp>
      <p:sp>
        <p:nvSpPr>
          <p:cNvPr id="1716" name="Google Shape;1716;p17"/>
          <p:cNvSpPr txBox="1"/>
          <p:nvPr>
            <p:ph idx="2" type="body"/>
          </p:nvPr>
        </p:nvSpPr>
        <p:spPr>
          <a:xfrm>
            <a:off x="5816497" y="1588544"/>
            <a:ext cx="3709467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Từ con đã nói có khớp với các chữ cái và âm thanh con thấy không?</a:t>
            </a:r>
            <a:endParaRPr/>
          </a:p>
        </p:txBody>
      </p:sp>
      <p:sp>
        <p:nvSpPr>
          <p:cNvPr id="1717" name="Google Shape;1717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Bây giờ con đã biết từ này, hãy quay lại và đọc lại từ đầu.</a:t>
            </a:r>
            <a:endParaRPr/>
          </a:p>
        </p:txBody>
      </p:sp>
      <p:pic>
        <p:nvPicPr>
          <p:cNvPr id="1718" name="Google Shape;17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dc98b3cb0b_0_2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724" name="Google Shape;1724;g1dc98b3cb0b_0_258"/>
          <p:cNvSpPr txBox="1"/>
          <p:nvPr>
            <p:ph idx="1" type="body"/>
          </p:nvPr>
        </p:nvSpPr>
        <p:spPr>
          <a:xfrm>
            <a:off x="4588043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Sử dụng tự điển, app, hoặc trang web để xem các từ</a:t>
            </a:r>
            <a:r>
              <a:rPr lang="vi-VN"/>
              <a:t> </a:t>
            </a:r>
            <a:endParaRPr/>
          </a:p>
        </p:txBody>
      </p:sp>
      <p:pic>
        <p:nvPicPr>
          <p:cNvPr id="1725" name="Google Shape;1725;g1dc98b3cb0b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6" name="Google Shape;1726;g1dc98b3cb0b_0_258"/>
          <p:cNvSpPr txBox="1"/>
          <p:nvPr/>
        </p:nvSpPr>
        <p:spPr>
          <a:xfrm>
            <a:off x="4584150" y="3358900"/>
            <a:ext cx="7065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>
                <a:solidFill>
                  <a:srgbClr val="006FB6"/>
                </a:solidFill>
              </a:rPr>
              <a:t>Khuyến khích thật nhiều để giúp xây dựng kỹ năng đọc.</a:t>
            </a:r>
            <a:endParaRPr sz="3200">
              <a:solidFill>
                <a:srgbClr val="006FB6"/>
              </a:solidFill>
            </a:endParaRPr>
          </a:p>
        </p:txBody>
      </p:sp>
      <p:pic>
        <p:nvPicPr>
          <p:cNvPr id="1727" name="Google Shape;1727;g1dc98b3cb0b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733" name="Google Shape;1733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Lưu ý từ khó.</a:t>
            </a:r>
            <a:endParaRPr/>
          </a:p>
        </p:txBody>
      </p:sp>
      <p:sp>
        <p:nvSpPr>
          <p:cNvPr id="1734" name="Google Shape;1734;p18"/>
          <p:cNvSpPr txBox="1"/>
          <p:nvPr>
            <p:ph idx="2" type="body"/>
          </p:nvPr>
        </p:nvSpPr>
        <p:spPr>
          <a:xfrm>
            <a:off x="1627989" y="2592249"/>
            <a:ext cx="390669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Chờ đợi và khen ngợi.</a:t>
            </a:r>
            <a:endParaRPr/>
          </a:p>
        </p:txBody>
      </p:sp>
      <p:sp>
        <p:nvSpPr>
          <p:cNvPr id="1735" name="Google Shape;1735;p18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Quay lại và đọc lại một cách biểu cảm.</a:t>
            </a:r>
            <a:endParaRPr/>
          </a:p>
        </p:txBody>
      </p:sp>
      <p:sp>
        <p:nvSpPr>
          <p:cNvPr id="1736" name="Google Shape;1736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737" name="Google Shape;1737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738" name="Google Shape;1738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739" name="Google Shape;1739;p18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740" name="Google Shape;1740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1" name="Google Shape;1741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2c9a4e1b0a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747" name="Google Shape;1747;g2c9a4e1b0a5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748" name="Google Shape;1748;g2c9a4e1b0a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749" name="Google Shape;1749;g2c9a4e1b0a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755" name="Google Shape;175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23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757" name="Google Shape;1757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Hãy quay lại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 sz="3200"/>
          </a:p>
        </p:txBody>
      </p:sp>
      <p:sp>
        <p:nvSpPr>
          <p:cNvPr id="1616" name="Google Shape;1616;p5"/>
          <p:cNvSpPr txBox="1"/>
          <p:nvPr>
            <p:ph idx="3" type="body"/>
          </p:nvPr>
        </p:nvSpPr>
        <p:spPr>
          <a:xfrm>
            <a:off x="1660583" y="2653440"/>
            <a:ext cx="420778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78" lvl="0" marL="3047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 sz="3200"/>
          </a:p>
        </p:txBody>
      </p:sp>
      <p:sp>
        <p:nvSpPr>
          <p:cNvPr id="1617" name="Google Shape;161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57" lvl="0" marL="6095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 sz="3200"/>
          </a:p>
        </p:txBody>
      </p:sp>
      <p:sp>
        <p:nvSpPr>
          <p:cNvPr id="1618" name="Google Shape;161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619" name="Google Shape;1619;p5"/>
          <p:cNvSpPr txBox="1"/>
          <p:nvPr>
            <p:ph idx="5" type="body"/>
          </p:nvPr>
        </p:nvSpPr>
        <p:spPr>
          <a:xfrm>
            <a:off x="1660585" y="4992080"/>
            <a:ext cx="420778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 sz="3200"/>
          </a:p>
        </p:txBody>
      </p:sp>
      <p:pic>
        <p:nvPicPr>
          <p:cNvPr id="1620" name="Google Shape;162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24" name="Google Shape;162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5" name="Google Shape;1625;p5"/>
          <p:cNvSpPr txBox="1"/>
          <p:nvPr/>
        </p:nvSpPr>
        <p:spPr>
          <a:xfrm>
            <a:off x="9677401" y="3352802"/>
            <a:ext cx="1671919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6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1" name="Google Shape;1631;p6"/>
          <p:cNvSpPr txBox="1"/>
          <p:nvPr>
            <p:ph idx="2" type="body"/>
          </p:nvPr>
        </p:nvSpPr>
        <p:spPr>
          <a:xfrm>
            <a:off x="4588043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2" name="Google Shape;1632;p6"/>
          <p:cNvSpPr txBox="1"/>
          <p:nvPr>
            <p:ph idx="3" type="body"/>
          </p:nvPr>
        </p:nvSpPr>
        <p:spPr>
          <a:xfrm>
            <a:off x="4588043" y="381708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3" name="Google Shape;1633;p6"/>
          <p:cNvSpPr txBox="1"/>
          <p:nvPr>
            <p:ph idx="4" type="body"/>
          </p:nvPr>
        </p:nvSpPr>
        <p:spPr>
          <a:xfrm>
            <a:off x="4588043" y="499208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4" name="Google Shape;1634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635" name="Google Shape;1635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636" name="Google Shape;1636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637" name="Google Shape;1637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638" name="Google Shape;163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descr="Icon&#10;&#10;Description automatically generated" id="1639" name="Google Shape;16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0" name="Google Shape;16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1" name="Google Shape;16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2" name="Google Shape;16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Hãy quay lại</a:t>
            </a:r>
            <a:endParaRPr/>
          </a:p>
        </p:txBody>
      </p:sp>
      <p:sp>
        <p:nvSpPr>
          <p:cNvPr id="1648" name="Google Shape;1648;p11"/>
          <p:cNvSpPr txBox="1"/>
          <p:nvPr>
            <p:ph idx="1" type="body"/>
          </p:nvPr>
        </p:nvSpPr>
        <p:spPr>
          <a:xfrm>
            <a:off x="9222900" y="4748864"/>
            <a:ext cx="24972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Đọc lại (và đọc lại) sẽ tạo nên sự trôi chảy.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49" name="Google Shape;164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651" name="Google Shape;165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652" name="Google Shape;165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600">
                <a:solidFill>
                  <a:srgbClr val="006FB6"/>
                </a:solidFill>
              </a:rPr>
              <a:t>Lưu ý từ khó.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600">
                <a:solidFill>
                  <a:srgbClr val="006FB6"/>
                </a:solidFill>
              </a:rPr>
              <a:t>Chờ đợi và khen ngợi.</a:t>
            </a:r>
            <a:endParaRPr/>
          </a:p>
        </p:txBody>
      </p:sp>
      <p:sp>
        <p:nvSpPr>
          <p:cNvPr id="1654" name="Google Shape;165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600">
                <a:solidFill>
                  <a:srgbClr val="006FB6"/>
                </a:solidFill>
              </a:rPr>
              <a:t>Quay lại và đọc lại một cách biểu cảm.</a:t>
            </a:r>
            <a:endParaRPr/>
          </a:p>
        </p:txBody>
      </p:sp>
      <p:sp>
        <p:nvSpPr>
          <p:cNvPr id="1655" name="Google Shape;165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một từ khó mà trẻ vẫn chưa biết</a:t>
            </a:r>
            <a:endParaRPr/>
          </a:p>
        </p:txBody>
      </p:sp>
      <p:sp>
        <p:nvSpPr>
          <p:cNvPr id="1661" name="Google Shape;166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r>
              <a:rPr lang="vi-VN"/>
              <a:t>Khi giọng nói đầy cảm xúc, ngắt quãng tự nhiên và ở tốc độ dễ nghe.</a:t>
            </a:r>
            <a:endParaRPr/>
          </a:p>
        </p:txBody>
      </p:sp>
      <p:sp>
        <p:nvSpPr>
          <p:cNvPr id="1662" name="Google Shape;166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3" name="Google Shape;166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4" name="Google Shape;166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Từ khó</a:t>
            </a:r>
            <a:endParaRPr/>
          </a:p>
        </p:txBody>
      </p:sp>
      <p:sp>
        <p:nvSpPr>
          <p:cNvPr id="1665" name="Google Shape;166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Biểu cảm</a:t>
            </a:r>
            <a:endParaRPr/>
          </a:p>
        </p:txBody>
      </p:sp>
      <p:sp>
        <p:nvSpPr>
          <p:cNvPr id="1666" name="Google Shape;166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7" name="Google Shape;166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8" name="Google Shape;166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/>
              <a:t>Lưu ý từ khó</a:t>
            </a:r>
            <a:endParaRPr/>
          </a:p>
        </p:txBody>
      </p:sp>
      <p:sp>
        <p:nvSpPr>
          <p:cNvPr id="1674" name="Google Shape;1674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Mẹo và thủ thuật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3"/>
          <p:cNvSpPr txBox="1"/>
          <p:nvPr>
            <p:ph idx="2" type="body"/>
          </p:nvPr>
        </p:nvSpPr>
        <p:spPr>
          <a:xfrm>
            <a:off x="166253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Tìm các từ: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trẻ sẽ gặp lại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trẻ đã gặp khó khăn khi đọc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nếu đã lâu rồi mới đọc lại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3"/>
          <p:cNvSpPr txBox="1"/>
          <p:nvPr>
            <p:ph idx="4" type="body"/>
          </p:nvPr>
        </p:nvSpPr>
        <p:spPr>
          <a:xfrm rot="-2153481">
            <a:off x="3501817" y="2301497"/>
            <a:ext cx="2926581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Hừm… đây là một từ hay đấy.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3"/>
          <p:cNvSpPr txBox="1"/>
          <p:nvPr>
            <p:ph idx="5" type="body"/>
          </p:nvPr>
        </p:nvSpPr>
        <p:spPr>
          <a:xfrm rot="860351">
            <a:off x="9294410" y="2042866"/>
            <a:ext cx="2898757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Trẻ em: </a:t>
            </a: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 b="1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Google Shape;16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Google Shape;16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Google Shape;16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Chờ đợi và khen ngợi</a:t>
            </a:r>
            <a:endParaRPr/>
          </a:p>
        </p:txBody>
      </p:sp>
      <p:sp>
        <p:nvSpPr>
          <p:cNvPr id="1686" name="Google Shape;1686;p14"/>
          <p:cNvSpPr txBox="1"/>
          <p:nvPr>
            <p:ph idx="2" type="body"/>
          </p:nvPr>
        </p:nvSpPr>
        <p:spPr>
          <a:xfrm>
            <a:off x="0" y="1166812"/>
            <a:ext cx="3449256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Hãy dùng ngón tay của con và đọc to lên.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Con có thấy các thành phần từ nào tự con biết là các từ khó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Từ nào có ý nghĩa? Từ đó có khớp với các chữ cái ở đây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Ta sẽ đợi vậy.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đã thử…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Từ này là…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Đó là một từ khó đấy. Hãy giải quyết nó!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8" name="Google Shape;1688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4000"/>
              <a:t>Quay lại và đọc lại một cách biểu cảm</a:t>
            </a:r>
            <a:endParaRPr/>
          </a:p>
        </p:txBody>
      </p:sp>
      <p:sp>
        <p:nvSpPr>
          <p:cNvPr id="1695" name="Google Shape;1695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vi-VN" sz="2800">
                <a:solidFill>
                  <a:srgbClr val="006FB6"/>
                </a:solidFill>
              </a:rPr>
              <a:t>Người lớn: </a:t>
            </a:r>
            <a:r>
              <a:rPr lang="vi-VN" sz="2800">
                <a:solidFill>
                  <a:srgbClr val="006FB6"/>
                </a:solidFill>
              </a:rPr>
              <a:t>“Hãy quay lại và đọc lại câu đó một cách biểu cảm.”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96" name="Google Shape;1696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Trẻ có thể cần phải đọc câu đó một vài lần. Nhưng đừng lạm dụng!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97" name="Google Shape;1697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vi-VN" sz="2800">
                <a:solidFill>
                  <a:srgbClr val="006FB6"/>
                </a:solidFill>
              </a:rPr>
              <a:t>Trẻ em: </a:t>
            </a:r>
            <a:r>
              <a:rPr lang="vi-VN" sz="2800"/>
              <a:t>“Oh no! The fox is scared. What is across the river?”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pic>
        <p:nvPicPr>
          <p:cNvPr id="1698" name="Google Shape;16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Google Shape;16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