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0" r:id="rId10"/>
    <p:sldMasterId id="2147483715" r:id="rId11"/>
    <p:sldMasterId id="2147483726" r:id="rId12"/>
    <p:sldMasterId id="2147483746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rS29v9fLafqxWiR+Ilj1qF3El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5" name="Google Shape;144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7" name="Google Shape;1547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57" name="Google Shape;155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6" name="Google Shape;1566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5" name="Google Shape;1575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995349b72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9" name="Google Shape;1589;g2c995349b72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7" name="Google Shape;1597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7" name="Google Shape;145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9" name="Google Shape;148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3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Relationship Id="rId3" Type="http://schemas.openxmlformats.org/officeDocument/2006/relationships/image" Target="../media/image3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3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7.jp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png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jpg"/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Relationship Id="rId6" Type="http://schemas.openxmlformats.org/officeDocument/2006/relationships/image" Target="../media/image43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Relationship Id="rId6" Type="http://schemas.openxmlformats.org/officeDocument/2006/relationships/image" Target="../media/image43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2.jp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21.png"/><Relationship Id="rId8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6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6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3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Relationship Id="rId6" Type="http://schemas.openxmlformats.org/officeDocument/2006/relationships/image" Target="../media/image43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0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0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0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0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5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5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5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5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6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6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8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8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8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8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8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8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8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9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1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1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9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9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9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60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60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36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36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3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3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3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3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3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3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3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3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37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3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3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38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38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38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38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39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39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39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39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4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41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41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41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41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41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42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42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42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42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42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42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42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42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43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43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43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43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43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43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43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43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43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8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8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8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48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4" name="Google Shape;684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0" name="Google Shape;69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8" name="Google Shape;698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2" name="Google Shape;70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p8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0" name="Google Shape;71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18" name="Google Shape;718;p8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8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8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86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6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9" name="Google Shape;72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6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8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p8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42" name="Google Shape;742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2" name="Google Shape;752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6" name="Google Shape;75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60" name="Google Shape;760;p8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8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8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8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8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8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8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3" name="Google Shape;77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9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5" name="Google Shape;795;p9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9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9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5" name="Google Shape;805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9" name="Google Shape;80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9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9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9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9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9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9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9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5" name="Google Shape;84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46" name="Google Shape;84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2" name="Google Shape;852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56" name="Google Shape;85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6" name="Google Shape;86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2" name="Google Shape;87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5" name="Google Shape;875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4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4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4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2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102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102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5" name="Google Shape;885;p102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86" name="Google Shape;886;p10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7" name="Google Shape;887;p10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4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6" name="Google Shape;896;p4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4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98" name="Google Shape;898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2" name="Google Shape;90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05" name="Google Shape;905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6" name="Google Shape;906;p46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46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6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9" name="Google Shape;909;p46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4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3" name="Google Shape;913;p47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47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15" name="Google Shape;915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94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94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6" name="Google Shape;926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33" name="Google Shape;933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34" name="Google Shape;934;p9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94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94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94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94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9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9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9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4" name="Google Shape;944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7" name="Google Shape;94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8" name="Google Shape;94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9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9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9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6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7" name="Google Shape;957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96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96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66" name="Google Shape;966;p96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9" name="Google Shape;969;p9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9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9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3" name="Google Shape;973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6" name="Google Shape;97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7" name="Google Shape;97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2" name="Google Shape;9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1" name="Google Shape;99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0" name="Google Shape;1000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0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9" name="Google Shape;1009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1" name="Google Shape;101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2" name="Google Shape;101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0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p10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044" name="Google Shape;1044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6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6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6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3" name="Google Shape;105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4" name="Google Shape;105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9" name="Google Shape;105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6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6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6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6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1" name="Google Shape;107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2" name="Google Shape;1072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9" name="Google Shape;107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2" name="Google Shape;1082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5" name="Google Shape;108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6" name="Google Shape;1086;p6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6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6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96" name="Google Shape;1096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1" name="Google Shape;11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9" name="Google Shape;11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20" name="Google Shape;112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1" name="Google Shape;112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4" name="Google Shape;1134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5" name="Google Shape;113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3" name="Google Shape;114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3" name="Google Shape;115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1" name="Google Shape;116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5" name="Google Shape;117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6" name="Google Shape;117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1" name="Google Shape;118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3" name="Google Shape;118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1" name="Google Shape;119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03" name="Google Shape;1203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6" name="Google Shape;120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9" name="Google Shape;120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3" name="Google Shape;121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5" name="Google Shape;1215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224" name="Google Shape;1224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25" name="Google Shape;1225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2" name="Google Shape;1232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3" name="Google Shape;1233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5" name="Google Shape;123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9" name="Google Shape;1239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6" name="Google Shape;124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8" name="Google Shape;1248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2" name="Google Shape;1252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Google Shape;125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6" name="Google Shape;1256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9" name="Google Shape;125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1" name="Google Shape;1261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5" name="Google Shape;1265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4" name="Google Shape;1274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1" name="Google Shape;128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3" name="Google Shape;1283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6" name="Google Shape;1286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9" name="Google Shape;128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0" name="Google Shape;1290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3" name="Google Shape;129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5" name="Google Shape;1295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9" name="Google Shape;1299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3" name="Google Shape;1303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2" name="Google Shape;1312;p81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3" name="Google Shape;1313;p81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4" name="Google Shape;1314;p81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5" name="Google Shape;1315;p81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6" name="Google Shape;1316;p81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7" name="Google Shape;1317;p81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8" name="Google Shape;1318;p81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1" name="Google Shape;1321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6" name="Google Shape;1326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8" name="Google Shape;1328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p82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82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82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82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82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82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82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p82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p82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8" name="Google Shape;1338;p82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9" name="Google Shape;1339;p82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0" name="Google Shape;134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995349b72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g2c995349b72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995349b72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995349b72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1" name="Google Shape;1351;g2c995349b72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2" name="Google Shape;1352;g2c995349b72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c995349b72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2c995349b72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g2c995349b72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995349b72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c995349b72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995349b72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g2c995349b72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2c995349b72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2" name="Google Shape;1362;g2c995349b72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995349b72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995349b72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995349b7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6" name="Google Shape;1366;g2c995349b7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g2c995349b72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995349b72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69" name="Google Shape;1369;g2c995349b72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70" name="Google Shape;1370;g2c995349b72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g2c995349b72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g2c995349b72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995349b72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995349b72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c995349b72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7" name="Google Shape;1377;g2c995349b72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995349b72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995349b72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80" name="Google Shape;1380;g2c995349b72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995349b72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995349b72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995349b72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g2c995349b72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995349b72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995349b72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g2c995349b72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2c995349b72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g2c995349b72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2c995349b72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c995349b72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3" name="Google Shape;1393;g2c995349b72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995349b72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995349b72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995349b72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7" name="Google Shape;1397;g2c995349b72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8" name="Google Shape;1398;g2c995349b72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9" name="Google Shape;1399;g2c995349b72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0" name="Google Shape;1400;g2c995349b72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1" name="Google Shape;1401;g2c995349b72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g2c995349b72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995349b72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995349b72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6" name="Google Shape;1406;g2c995349b72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c995349b72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2c995349b72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2c995349b72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2c995349b72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2c995349b72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2c995349b72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c995349b72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5" name="Google Shape;1415;g2c995349b72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995349b72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995349b72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995349b72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9" name="Google Shape;1419;g2c995349b72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2c995349b72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995349b72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c995349b72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4" name="Google Shape;1424;g2c995349b72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2c995349b72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c995349b72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2c995349b72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2c995349b72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9" name="Google Shape;1429;g2c995349b72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2c995349b72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c995349b72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3" name="Google Shape;1433;g2c995349b72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995349b72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995349b72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6" name="Google Shape;1436;g2c995349b72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7" name="Google Shape;1437;g2c995349b72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8" name="Google Shape;1438;g2c995349b72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995349b72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g2c995349b72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995349b72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c995349b72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0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2" Type="http://schemas.openxmlformats.org/officeDocument/2006/relationships/theme" Target="../theme/theme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21" Type="http://schemas.openxmlformats.org/officeDocument/2006/relationships/theme" Target="../theme/theme9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8.xml"/><Relationship Id="rId6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995349b72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3" name="Google Shape;1343;g2c995349b72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995349b72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g2c995349b72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2" name="Google Shape;822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3" name="Google Shape;823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0" name="Google Shape;890;p4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1" name="Google Shape;1021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2" name="Google Shape;1022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3" name="Google Shape;1023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0.png"/><Relationship Id="rId4" Type="http://schemas.openxmlformats.org/officeDocument/2006/relationships/image" Target="../media/image7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1.jpg"/><Relationship Id="rId4" Type="http://schemas.openxmlformats.org/officeDocument/2006/relationships/image" Target="../media/image74.jpg"/><Relationship Id="rId5" Type="http://schemas.openxmlformats.org/officeDocument/2006/relationships/image" Target="../media/image67.jpg"/><Relationship Id="rId6" Type="http://schemas.openxmlformats.org/officeDocument/2006/relationships/image" Target="../media/image64.jpg"/><Relationship Id="rId7" Type="http://schemas.openxmlformats.org/officeDocument/2006/relationships/image" Target="../media/image7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0.png"/><Relationship Id="rId4" Type="http://schemas.openxmlformats.org/officeDocument/2006/relationships/image" Target="../media/image79.png"/><Relationship Id="rId5" Type="http://schemas.openxmlformats.org/officeDocument/2006/relationships/image" Target="../media/image62.png"/><Relationship Id="rId6" Type="http://schemas.openxmlformats.org/officeDocument/2006/relationships/image" Target="../media/image7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7.png"/><Relationship Id="rId4" Type="http://schemas.openxmlformats.org/officeDocument/2006/relationships/image" Target="../media/image66.png"/><Relationship Id="rId5" Type="http://schemas.openxmlformats.org/officeDocument/2006/relationships/image" Target="../media/image65.png"/><Relationship Id="rId6" Type="http://schemas.openxmlformats.org/officeDocument/2006/relationships/image" Target="../media/image75.png"/><Relationship Id="rId7" Type="http://schemas.openxmlformats.org/officeDocument/2006/relationships/image" Target="../media/image6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8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48" name="Google Shape;144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Let’s Go Back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9" name="Google Shape;144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(K-1)</a:t>
            </a:r>
            <a:endParaRPr/>
          </a:p>
        </p:txBody>
      </p:sp>
      <p:sp>
        <p:nvSpPr>
          <p:cNvPr id="1550" name="Google Shape;1550;p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Используй свой палец.  Закрой часть слова.  Видишь ли ты знакомую часть слова?</a:t>
            </a:r>
            <a:endParaRPr sz="2400"/>
          </a:p>
        </p:txBody>
      </p:sp>
      <p:sp>
        <p:nvSpPr>
          <p:cNvPr id="1551" name="Google Shape;1551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Давай вернёмся и перечитаем это предложение с самого начала.</a:t>
            </a:r>
            <a:endParaRPr sz="2400"/>
          </a:p>
        </p:txBody>
      </p:sp>
      <p:sp>
        <p:nvSpPr>
          <p:cNvPr id="1552" name="Google Shape;1552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Можешь ли ты с помощью пальца прочитать его звук за звуком?</a:t>
            </a:r>
            <a:endParaRPr sz="2400"/>
          </a:p>
        </p:txBody>
      </p:sp>
      <p:sp>
        <p:nvSpPr>
          <p:cNvPr id="1553" name="Google Shape;1553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Хорошо! Продолжай работать над этим словом!</a:t>
            </a:r>
            <a:endParaRPr sz="4000"/>
          </a:p>
        </p:txBody>
      </p:sp>
      <p:pic>
        <p:nvPicPr>
          <p:cNvPr id="1554" name="Google Shape;1554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Чтение = беседа (2-3)</a:t>
            </a:r>
            <a:endParaRPr/>
          </a:p>
        </p:txBody>
      </p:sp>
      <p:sp>
        <p:nvSpPr>
          <p:cNvPr id="1560" name="Google Shape;1560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Я буду ждать, потому что думаю, что ты сможешь это сделать.</a:t>
            </a:r>
            <a:endParaRPr sz="2400"/>
          </a:p>
        </p:txBody>
      </p:sp>
      <p:sp>
        <p:nvSpPr>
          <p:cNvPr id="1561" name="Google Shape;1561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Соответствует ли слово, которое ты произнесла, буквам и звукам, которые ты видишь?</a:t>
            </a:r>
            <a:endParaRPr sz="2400"/>
          </a:p>
        </p:txBody>
      </p:sp>
      <p:sp>
        <p:nvSpPr>
          <p:cNvPr id="1562" name="Google Shape;1562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Теперь, когда ты знаешь это слово, давай вернёмся и перечитаем с самого начала.</a:t>
            </a:r>
            <a:endParaRPr sz="2400"/>
          </a:p>
        </p:txBody>
      </p:sp>
      <p:pic>
        <p:nvPicPr>
          <p:cNvPr id="1563" name="Google Shape;15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Многоязычные семьи</a:t>
            </a:r>
            <a:endParaRPr/>
          </a:p>
        </p:txBody>
      </p:sp>
      <p:sp>
        <p:nvSpPr>
          <p:cNvPr id="1569" name="Google Shape;1569;p18"/>
          <p:cNvSpPr txBox="1"/>
          <p:nvPr>
            <p:ph idx="1" type="body"/>
          </p:nvPr>
        </p:nvSpPr>
        <p:spPr>
          <a:xfrm>
            <a:off x="4588042" y="153386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Используйте словарь, приложение или веб-сайт для проверки слов.</a:t>
            </a:r>
            <a:endParaRPr/>
          </a:p>
        </p:txBody>
      </p:sp>
      <p:pic>
        <p:nvPicPr>
          <p:cNvPr id="1570" name="Google Shape;15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00" y="1577926"/>
            <a:ext cx="1456925" cy="9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1" name="Google Shape;1571;p18"/>
          <p:cNvSpPr txBox="1"/>
          <p:nvPr/>
        </p:nvSpPr>
        <p:spPr>
          <a:xfrm>
            <a:off x="4584148" y="3358900"/>
            <a:ext cx="7012905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Поощряйте ребёнка, чтобы помочь ему развить навыки чтения.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2" name="Google Shape;15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9100" y="3105099"/>
            <a:ext cx="1154731" cy="12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Тренировка</a:t>
            </a:r>
            <a:endParaRPr/>
          </a:p>
        </p:txBody>
      </p:sp>
      <p:sp>
        <p:nvSpPr>
          <p:cNvPr id="1578" name="Google Shape;1578;p19"/>
          <p:cNvSpPr txBox="1"/>
          <p:nvPr>
            <p:ph idx="1" type="body"/>
          </p:nvPr>
        </p:nvSpPr>
        <p:spPr>
          <a:xfrm>
            <a:off x="1639563" y="1374414"/>
            <a:ext cx="3600651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Обратите внимание на трудное слово.</a:t>
            </a:r>
            <a:endParaRPr/>
          </a:p>
        </p:txBody>
      </p:sp>
      <p:sp>
        <p:nvSpPr>
          <p:cNvPr id="1579" name="Google Shape;1579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Ждите и хвалите.</a:t>
            </a:r>
            <a:endParaRPr/>
          </a:p>
        </p:txBody>
      </p:sp>
      <p:sp>
        <p:nvSpPr>
          <p:cNvPr id="1580" name="Google Shape;1580;p19"/>
          <p:cNvSpPr txBox="1"/>
          <p:nvPr>
            <p:ph idx="3" type="body"/>
          </p:nvPr>
        </p:nvSpPr>
        <p:spPr>
          <a:xfrm>
            <a:off x="1655374" y="380917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Вернитесь назад и перечитайте с выражением.</a:t>
            </a:r>
            <a:endParaRPr/>
          </a:p>
        </p:txBody>
      </p:sp>
      <p:sp>
        <p:nvSpPr>
          <p:cNvPr id="1581" name="Google Shape;1581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82" name="Google Shape;1582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83" name="Google Shape;1583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84" name="Google Shape;1584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Позови меня, если у тебя есть вопрос!</a:t>
            </a:r>
            <a:endParaRPr sz="3200"/>
          </a:p>
        </p:txBody>
      </p:sp>
      <p:sp>
        <p:nvSpPr>
          <p:cNvPr id="1585" name="Google Shape;1585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6" name="Google Shape;1586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2c995349b72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Обсудите  </a:t>
            </a:r>
            <a:endParaRPr/>
          </a:p>
        </p:txBody>
      </p:sp>
      <p:sp>
        <p:nvSpPr>
          <p:cNvPr id="1592" name="Google Shape;1592;g2c995349b72_0_109"/>
          <p:cNvSpPr txBox="1"/>
          <p:nvPr>
            <p:ph idx="1" type="body"/>
          </p:nvPr>
        </p:nvSpPr>
        <p:spPr>
          <a:xfrm>
            <a:off x="3961854" y="1018892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Есть ли у вас вопросы по поводу советов по чтению?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Обратитесь к своему ребёнку и задайте этот вопрос: Готовы ли мы попробовать этот совет по чтению дома?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Пожалуйста, поделитесь, как вы можете использовать это дома.</a:t>
            </a:r>
            <a:endParaRPr/>
          </a:p>
        </p:txBody>
      </p:sp>
      <p:sp>
        <p:nvSpPr>
          <p:cNvPr id="1593" name="Google Shape;1593;g2c995349b72_0_109"/>
          <p:cNvSpPr txBox="1"/>
          <p:nvPr>
            <p:ph idx="3" type="body"/>
          </p:nvPr>
        </p:nvSpPr>
        <p:spPr>
          <a:xfrm>
            <a:off x="85061" y="3655268"/>
            <a:ext cx="33492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Ваш вопрос поможет кому-то из присутствующих!</a:t>
            </a:r>
            <a:endParaRPr/>
          </a:p>
        </p:txBody>
      </p:sp>
      <p:pic>
        <p:nvPicPr>
          <p:cNvPr descr="A close up of a logo&#10;&#10;Description automatically generated" id="1594" name="Google Shape;1594;g2c995349b72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Обратная связь, пожалуйста</a:t>
            </a:r>
            <a:endParaRPr/>
          </a:p>
        </p:txBody>
      </p:sp>
      <p:pic>
        <p:nvPicPr>
          <p:cNvPr id="1600" name="Google Shape;160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24"/>
          <p:cNvSpPr txBox="1"/>
          <p:nvPr>
            <p:ph idx="1" type="body"/>
          </p:nvPr>
        </p:nvSpPr>
        <p:spPr>
          <a:xfrm>
            <a:off x="8856921" y="4074693"/>
            <a:ext cx="2721935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 sz="2500"/>
              <a:t>Ваш вклад улучшает наше совместное время препровождение!</a:t>
            </a:r>
            <a:endParaRPr sz="25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02" name="Google Shape;1602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/>
              <a:t>Давайте вернемся назад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Добро пожаловать</a:t>
            </a:r>
            <a:endParaRPr/>
          </a:p>
        </p:txBody>
      </p:sp>
      <p:sp>
        <p:nvSpPr>
          <p:cNvPr id="1460" name="Google Shape;1460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Совет по чтению</a:t>
            </a:r>
            <a:endParaRPr/>
          </a:p>
        </p:txBody>
      </p:sp>
      <p:sp>
        <p:nvSpPr>
          <p:cNvPr id="1461" name="Google Shape;1461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Время практики</a:t>
            </a:r>
            <a:endParaRPr/>
          </a:p>
        </p:txBody>
      </p:sp>
      <p:sp>
        <p:nvSpPr>
          <p:cNvPr id="1462" name="Google Shape;1462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Повестка дня</a:t>
            </a:r>
            <a:endParaRPr/>
          </a:p>
        </p:txBody>
      </p:sp>
      <p:sp>
        <p:nvSpPr>
          <p:cNvPr id="1463" name="Google Shape;1463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Размышления и дополнения</a:t>
            </a:r>
            <a:endParaRPr/>
          </a:p>
        </p:txBody>
      </p:sp>
      <p:pic>
        <p:nvPicPr>
          <p:cNvPr id="1464" name="Google Shape;146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68" name="Google Shape;146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9" name="Google Shape;1469;p5"/>
          <p:cNvSpPr/>
          <p:nvPr/>
        </p:nvSpPr>
        <p:spPr>
          <a:xfrm>
            <a:off x="8872073" y="2983019"/>
            <a:ext cx="2742882" cy="18897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Я научилась атаковать трудные слова</a:t>
            </a:r>
            <a:r>
              <a:rPr b="0" i="0" lang="en-US" sz="14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! нападать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трудные слова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5" name="Google Shape;1475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6" name="Google Shape;1476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77" name="Google Shape;1477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78" name="Google Shape;1478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готовы.</a:t>
            </a:r>
            <a:endParaRPr sz="3600"/>
          </a:p>
        </p:txBody>
      </p:sp>
      <p:sp>
        <p:nvSpPr>
          <p:cNvPr id="1479" name="Google Shape;1479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Присутствуйте.</a:t>
            </a:r>
            <a:endParaRPr sz="3600"/>
          </a:p>
        </p:txBody>
      </p:sp>
      <p:sp>
        <p:nvSpPr>
          <p:cNvPr id="1480" name="Google Shape;1480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Будьте вежливы.</a:t>
            </a:r>
            <a:endParaRPr sz="3600"/>
          </a:p>
        </p:txBody>
      </p:sp>
      <p:sp>
        <p:nvSpPr>
          <p:cNvPr id="1481" name="Google Shape;1481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3600"/>
              <a:t>Задавайте вопросы.</a:t>
            </a:r>
            <a:endParaRPr sz="3600"/>
          </a:p>
        </p:txBody>
      </p:sp>
      <p:sp>
        <p:nvSpPr>
          <p:cNvPr id="1482" name="Google Shape;1482;p6"/>
          <p:cNvSpPr txBox="1"/>
          <p:nvPr>
            <p:ph type="ctrTitle"/>
          </p:nvPr>
        </p:nvSpPr>
        <p:spPr>
          <a:xfrm>
            <a:off x="0" y="32075"/>
            <a:ext cx="86406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Руководство по проведению семинаров</a:t>
            </a:r>
            <a:endParaRPr/>
          </a:p>
        </p:txBody>
      </p:sp>
      <p:pic>
        <p:nvPicPr>
          <p:cNvPr descr="Icon&#10;&#10;Description automatically generated" id="1483" name="Google Shape;1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4" name="Google Shape;14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5" name="Google Shape;1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86" name="Google Shape;14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>
                <a:solidFill>
                  <a:srgbClr val="006FB6"/>
                </a:solidFill>
              </a:rPr>
              <a:t>Давайте вернёмся назад</a:t>
            </a:r>
            <a:endParaRPr/>
          </a:p>
        </p:txBody>
      </p:sp>
      <p:sp>
        <p:nvSpPr>
          <p:cNvPr id="1492" name="Google Shape;1492;p11"/>
          <p:cNvSpPr txBox="1"/>
          <p:nvPr>
            <p:ph idx="1" type="body"/>
          </p:nvPr>
        </p:nvSpPr>
        <p:spPr>
          <a:xfrm>
            <a:off x="8774723" y="4748864"/>
            <a:ext cx="3191608" cy="1643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Перечитывание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(и повторное перечитывание) развивает беглость.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93" name="Google Shape;149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95" name="Google Shape;1495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96" name="Google Shape;1496;p11"/>
          <p:cNvSpPr txBox="1"/>
          <p:nvPr>
            <p:ph idx="6" type="body"/>
          </p:nvPr>
        </p:nvSpPr>
        <p:spPr>
          <a:xfrm>
            <a:off x="1340849" y="1350300"/>
            <a:ext cx="7289609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Обратите внимание на трудное слово.</a:t>
            </a:r>
            <a:endParaRPr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Ждите и хвалите.</a:t>
            </a:r>
            <a:endParaRPr sz="2800"/>
          </a:p>
        </p:txBody>
      </p:sp>
      <p:sp>
        <p:nvSpPr>
          <p:cNvPr id="1498" name="Google Shape;1498;p11"/>
          <p:cNvSpPr txBox="1"/>
          <p:nvPr>
            <p:ph idx="8" type="body"/>
          </p:nvPr>
        </p:nvSpPr>
        <p:spPr>
          <a:xfrm>
            <a:off x="1340837" y="3624715"/>
            <a:ext cx="6809631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Вернитесь назад и перечитайте с выражением.</a:t>
            </a:r>
            <a:endParaRPr sz="2800"/>
          </a:p>
        </p:txBody>
      </p:sp>
      <p:sp>
        <p:nvSpPr>
          <p:cNvPr id="1499" name="Google Shape;1499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2"/>
          <p:cNvSpPr txBox="1"/>
          <p:nvPr>
            <p:ph idx="1" type="body"/>
          </p:nvPr>
        </p:nvSpPr>
        <p:spPr>
          <a:xfrm>
            <a:off x="4482534" y="150933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000"/>
              <a:t>- это слово, которое ваш ребёнок еще не знает</a:t>
            </a:r>
            <a:endParaRPr/>
          </a:p>
        </p:txBody>
      </p:sp>
      <p:sp>
        <p:nvSpPr>
          <p:cNvPr id="1505" name="Google Shape;1505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750"/>
              <a:buNone/>
            </a:pPr>
            <a:r>
              <a:rPr lang="en-US"/>
              <a:t>- это когда ваш голос наполнен эмоциями, естественными паузами и удобной для прослушивания скоростью.</a:t>
            </a:r>
            <a:endParaRPr/>
          </a:p>
        </p:txBody>
      </p:sp>
      <p:sp>
        <p:nvSpPr>
          <p:cNvPr id="1506" name="Google Shape;1506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7" name="Google Shape;1507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08" name="Google Shape;1508;p12"/>
          <p:cNvSpPr txBox="1"/>
          <p:nvPr>
            <p:ph idx="5" type="body"/>
          </p:nvPr>
        </p:nvSpPr>
        <p:spPr>
          <a:xfrm>
            <a:off x="691244" y="1502511"/>
            <a:ext cx="3643363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 sz="4000"/>
              <a:t>Трудное слово</a:t>
            </a:r>
            <a:endParaRPr/>
          </a:p>
        </p:txBody>
      </p:sp>
      <p:sp>
        <p:nvSpPr>
          <p:cNvPr id="1509" name="Google Shape;1509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 sz="4000"/>
              <a:t>Выражение</a:t>
            </a:r>
            <a:endParaRPr/>
          </a:p>
        </p:txBody>
      </p:sp>
      <p:sp>
        <p:nvSpPr>
          <p:cNvPr id="1510" name="Google Shape;1510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1" name="Google Shape;1511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2" name="Google Shape;1512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Проверка грамотности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Обратите внимание на трудное слово</a:t>
            </a:r>
            <a:endParaRPr/>
          </a:p>
        </p:txBody>
      </p:sp>
      <p:sp>
        <p:nvSpPr>
          <p:cNvPr id="1518" name="Google Shape;1518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Советы и рекомендации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13"/>
          <p:cNvSpPr txBox="1"/>
          <p:nvPr>
            <p:ph idx="2" type="body"/>
          </p:nvPr>
        </p:nvSpPr>
        <p:spPr>
          <a:xfrm>
            <a:off x="61546" y="1343824"/>
            <a:ext cx="3305107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Ищите слова: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ваш ребёнок снова увидит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ваш ребёнок с трудом читает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если вы давно не перечитывали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13"/>
          <p:cNvSpPr txBox="1"/>
          <p:nvPr>
            <p:ph idx="4" type="body"/>
          </p:nvPr>
        </p:nvSpPr>
        <p:spPr>
          <a:xfrm rot="-2153481">
            <a:off x="3711490" y="2471922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Взрослый: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Хм... вот хорошее слово.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13"/>
          <p:cNvSpPr txBox="1"/>
          <p:nvPr>
            <p:ph idx="5" type="body"/>
          </p:nvPr>
        </p:nvSpPr>
        <p:spPr>
          <a:xfrm rot="860351">
            <a:off x="9267592" y="2163652"/>
            <a:ext cx="2669772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4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Ребёнок: “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" name="Google Shape;15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US" sz="4400">
                <a:solidFill>
                  <a:srgbClr val="006FB6"/>
                </a:solidFill>
              </a:rPr>
              <a:t>Ждите и хвалите</a:t>
            </a:r>
            <a:endParaRPr/>
          </a:p>
        </p:txBody>
      </p:sp>
      <p:sp>
        <p:nvSpPr>
          <p:cNvPr id="1530" name="Google Shape;1530;p14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4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Используй свой палец и читай звук за звуком.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4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Видишь ли ты внутри трудных слов знакомые тебе части слов?</a:t>
            </a:r>
            <a:endParaRPr sz="24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4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Какое слово имеет смысл? Совпадает ли это слово с буквами здесь?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14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Я просто подожду.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Ты не пробовал(а)...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Это слово...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Это была сложная задача. Ты справился(ась)!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2" name="Google Shape;1532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/>
              <a:t>Вернитесь и перечитайте с выражением</a:t>
            </a:r>
            <a:endParaRPr/>
          </a:p>
        </p:txBody>
      </p:sp>
      <p:sp>
        <p:nvSpPr>
          <p:cNvPr id="1539" name="Google Shape;1539;p15"/>
          <p:cNvSpPr txBox="1"/>
          <p:nvPr>
            <p:ph idx="1" type="body"/>
          </p:nvPr>
        </p:nvSpPr>
        <p:spPr>
          <a:xfrm>
            <a:off x="114300" y="1618625"/>
            <a:ext cx="2221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2800"/>
              <a:t>Взрослый: </a:t>
            </a:r>
            <a:r>
              <a:rPr lang="en-US" sz="2400"/>
              <a:t>Давай вернёмся и прочитаем это предложение еще раз с выражением</a:t>
            </a:r>
            <a:r>
              <a:rPr lang="en-US" sz="2800"/>
              <a:t>.</a:t>
            </a:r>
            <a:endParaRPr sz="2800"/>
          </a:p>
        </p:txBody>
      </p:sp>
      <p:sp>
        <p:nvSpPr>
          <p:cNvPr id="1540" name="Google Shape;1540;p15"/>
          <p:cNvSpPr txBox="1"/>
          <p:nvPr>
            <p:ph idx="3" type="body"/>
          </p:nvPr>
        </p:nvSpPr>
        <p:spPr>
          <a:xfrm>
            <a:off x="8827476" y="4065956"/>
            <a:ext cx="3250223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Вашему ребёнку может понадобиться прочитать ее несколько раз. Но не переусердствуйте!</a:t>
            </a:r>
            <a:endParaRPr sz="2400"/>
          </a:p>
        </p:txBody>
      </p:sp>
      <p:sp>
        <p:nvSpPr>
          <p:cNvPr id="1541" name="Google Shape;1541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28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Ребёнок: </a:t>
            </a:r>
            <a:r>
              <a:rPr lang="en-US" sz="2800"/>
              <a:t>“Oh no! The fox is scared. What is across the river?”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800"/>
          </a:p>
        </p:txBody>
      </p:sp>
      <p:pic>
        <p:nvPicPr>
          <p:cNvPr id="1542" name="Google Shape;15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p15"/>
          <p:cNvSpPr/>
          <p:nvPr/>
        </p:nvSpPr>
        <p:spPr>
          <a:xfrm>
            <a:off x="2335400" y="4431322"/>
            <a:ext cx="3880762" cy="6066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4" name="Google Shape;15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</dc:creator>
</cp:coreProperties>
</file>