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7" r:id="rId9"/>
    <p:sldMasterId id="2147483702" r:id="rId10"/>
    <p:sldMasterId id="2147483713" r:id="rId11"/>
    <p:sldMasterId id="2147483733" r:id="rId12"/>
    <p:sldMasterId id="2147483748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4ymHJrjocrPOSp57hD/Lm9h/d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2" name="Google Shape;160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4" name="Google Shape;1704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4" name="Google Shape;171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dc99b7e2d0_0_25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3" name="Google Shape;1723;g1dc99b7e2d0_0_25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2" name="Google Shape;173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2c9a44556c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7" name="Google Shape;1747;g2c9a44556c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5" name="Google Shape;1755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9" name="Google Shape;160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4" name="Google Shape;161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0" name="Google Shape;163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7" name="Google Shape;1647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0" name="Google Shape;1660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3" name="Google Shape;1673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2" name="Google Shape;168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4" name="Google Shape;1694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3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png"/><Relationship Id="rId3" Type="http://schemas.openxmlformats.org/officeDocument/2006/relationships/image" Target="../media/image2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3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43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3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Relationship Id="rId6" Type="http://schemas.openxmlformats.org/officeDocument/2006/relationships/image" Target="../media/image3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8.png"/><Relationship Id="rId3" Type="http://schemas.openxmlformats.org/officeDocument/2006/relationships/image" Target="../media/image20.jp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2c9a44556c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7" name="Google Shape;1517;g2c9a44556c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8" name="Google Shape;1518;g2c9a44556c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9" name="Google Shape;1519;g2c9a44556c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c9a44556c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1" name="Google Shape;1521;g2c9a44556c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2" name="Google Shape;1522;g2c9a44556c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3" name="Google Shape;1523;g2c9a44556c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c9a44556c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g2c9a44556c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6" name="Google Shape;1526;g2c9a44556c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7" name="Google Shape;1527;g2c9a44556c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g2c9a44556c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g2c9a44556c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2c9a44556c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1" name="Google Shape;1531;g2c9a44556c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2c9a44556c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4" name="Google Shape;1534;g2c9a44556c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g2c9a44556c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" name="Google Shape;1536;g2c9a44556c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7" name="Google Shape;1537;g2c9a44556c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g2c9a44556c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9" name="Google Shape;1539;g2c9a44556c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0" name="Google Shape;1540;g2c9a44556c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1" name="Google Shape;1541;g2c9a44556c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g2c9a44556c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g2c9a44556c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c9a44556c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9a44556c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g2c9a44556c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7" name="Google Shape;1547;g2c9a44556c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2c9a44556c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" name="Google Shape;1550;g2c9a44556c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1" name="Google Shape;1551;g2c9a44556c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g2c9a44556c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g2c9a44556c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4" name="Google Shape;1554;g2c9a44556c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5" name="Google Shape;1555;g2c9a44556c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6" name="Google Shape;1556;g2c9a44556c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7" name="Google Shape;1557;g2c9a44556c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8" name="Google Shape;1558;g2c9a44556c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2c9a44556c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g2c9a44556c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c9a44556c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3" name="Google Shape;1563;g2c9a44556c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4" name="Google Shape;1564;g2c9a44556c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c9a44556c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6" name="Google Shape;1566;g2c9a44556c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7" name="Google Shape;1567;g2c9a44556c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2c9a44556c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9" name="Google Shape;1569;g2c9a44556c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2c9a44556c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2" name="Google Shape;1572;g2c9a44556c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3" name="Google Shape;1573;g2c9a44556c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4" name="Google Shape;1574;g2c9a44556c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5" name="Google Shape;1575;g2c9a44556c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6" name="Google Shape;1576;g2c9a44556c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c9a44556c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g2c9a44556c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2c9a44556c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1" name="Google Shape;1581;g2c9a44556c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2" name="Google Shape;1582;g2c9a44556c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3" name="Google Shape;1583;g2c9a44556c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g2c9a44556c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5" name="Google Shape;1585;g2c9a44556c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6" name="Google Shape;1586;g2c9a44556c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g2c9a44556c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9a44556c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c9a44556c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c9a44556c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2" name="Google Shape;1592;g2c9a44556c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3" name="Google Shape;1593;g2c9a44556c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4" name="Google Shape;1594;g2c9a44556c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5" name="Google Shape;1595;g2c9a44556c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c9a44556c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g2c9a44556c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8" name="Google Shape;1598;g2c9a44556c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9" name="Google Shape;1599;g2c9a44556c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6" name="Google Shape;736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43" name="Google Shape;74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3" name="Google Shape;753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4" name="Google Shape;76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1" name="Google Shape;77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2" name="Google Shape;77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2" name="Google Shape;78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1" name="Google Shape;81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0" name="Google Shape;8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9" name="Google Shape;82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8" name="Google Shape;83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7" name="Google Shape;84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1" name="Google Shape;89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9" name="Google Shape;89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9" name="Google Shape;90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0" name="Google Shape;92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34" name="Google Shape;934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8" name="Google Shape;95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4" name="Google Shape;9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6" name="Google Shape;96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3" name="Google Shape;9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0" name="Google Shape;99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1" name="Google Shape;99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3" name="Google Shape;101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1" name="Google Shape;102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1" name="Google Shape;104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Google Shape;104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2" name="Google Shape;106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3" name="Google Shape;106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0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8" name="Google Shape;106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7" name="Google Shape;107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6" name="Google Shape;108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9" name="Google Shape;109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3" name="Google Shape;110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4" name="Google Shape;112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8" name="Google Shape;11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0" name="Google Shape;113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1" name="Google Shape;113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79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9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p79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p79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6" name="Google Shape;1166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7" name="Google Shape;1167;p80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0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0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0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0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80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80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0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0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7" name="Google Shape;1177;p80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8" name="Google Shape;117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6" name="Google Shape;118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56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94" name="Google Shape;1194;p56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56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56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3" name="Google Shape;1203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04" name="Google Shape;1204;p57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5" name="Google Shape;1205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9" name="Google Shape;120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57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58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6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6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6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6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6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6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6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6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6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6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6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6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6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6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6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6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6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6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6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6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6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6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6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6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6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6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6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6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6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6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6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6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dc99b7e2d0_0_2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1" name="Google Shape;1381;g1dc99b7e2d0_0_2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2" name="Google Shape;1382;g1dc99b7e2d0_0_2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c99b7e2d0_0_2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c99b7e2d0_0_2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c99b7e2d0_0_2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c99b7e2d0_0_2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1dc99b7e2d0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g1dc99b7e2d0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g1dc99b7e2d0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g1dc99b7e2d0_0_274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1dc99b7e2d0_0_274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1dc99b7e2d0_0_274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dc99b7e2d0_0_274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dc99b7e2d0_0_2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c99b7e2d0_0_2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c99b7e2d0_0_274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c99b7e2d0_0_2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dc99b7e2d0_0_293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g1dc99b7e2d0_0_29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9b7e2d0_0_29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1dc99b7e2d0_0_29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1dc99b7e2d0_0_29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4" name="Google Shape;1404;g1dc99b7e2d0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5" name="Google Shape;1405;g1dc99b7e2d0_0_29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c99b7e2d0_0_29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c99b7e2d0_0_29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c99b7e2d0_0_29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9" name="Google Shape;1409;g1dc99b7e2d0_0_29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0" name="Google Shape;1410;g1dc99b7e2d0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g1dc99b7e2d0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2" name="Google Shape;1412;g1dc99b7e2d0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dc99b7e2d0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dc99b7e2d0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g1dc99b7e2d0_0_2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dc99b7e2d0_0_31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c99b7e2d0_0_31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9" name="Google Shape;1419;g1dc99b7e2d0_0_3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1dc99b7e2d0_0_31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1" name="Google Shape;1421;g1dc99b7e2d0_0_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2" name="Google Shape;1422;g1dc99b7e2d0_0_31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g1dc99b7e2d0_0_31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dc99b7e2d0_0_31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c99b7e2d0_0_31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6" name="Google Shape;1426;g1dc99b7e2d0_0_31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1dc99b7e2d0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g1dc99b7e2d0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9" name="Google Shape;1429;g1dc99b7e2d0_0_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dc99b7e2d0_0_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dc99b7e2d0_0_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g1dc99b7e2d0_0_3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33" name="Google Shape;1433;g1dc99b7e2d0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dc99b7e2d0_0_329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c99b7e2d0_0_3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c99b7e2d0_0_3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dc99b7e2d0_0_3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dc99b7e2d0_0_3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dc99b7e2d0_0_3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c99b7e2d0_0_329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c99b7e2d0_0_3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g1dc99b7e2d0_0_3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4" name="Google Shape;1444;g1dc99b7e2d0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5" name="Google Shape;1445;g1dc99b7e2d0_0_3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dc99b7e2d0_0_3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dc99b7e2d0_0_3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dc99b7e2d0_0_3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dc99b7e2d0_0_3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1dc99b7e2d0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1dc99b7e2d0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2" name="Google Shape;1452;g1dc99b7e2d0_0_3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dc99b7e2d0_0_3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5" name="Google Shape;1455;g1dc99b7e2d0_0_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56" name="Google Shape;1456;g1dc99b7e2d0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7" name="Google Shape;1457;g1dc99b7e2d0_0_34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9b7e2d0_0_34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g1dc99b7e2d0_0_34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g1dc99b7e2d0_0_34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1" name="Google Shape;1461;g1dc99b7e2d0_0_34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2" name="Google Shape;1462;g1dc99b7e2d0_0_348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3" name="Google Shape;1463;g1dc99b7e2d0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g1dc99b7e2d0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g1dc99b7e2d0_0_348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66" name="Google Shape;1466;g1dc99b7e2d0_0_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g1dc99b7e2d0_0_348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dc99b7e2d0_0_3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g1dc99b7e2d0_0_348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1dc99b7e2d0_0_348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1dc99b7e2d0_0_348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1dc99b7e2d0_0_3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Google Shape;1474;g1dc99b7e2d0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1dc99b7e2d0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6" name="Google Shape;1476;g1dc99b7e2d0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7" name="Google Shape;1477;g1dc99b7e2d0_0_3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g1dc99b7e2d0_0_3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g1dc99b7e2d0_0_3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1dc99b7e2d0_0_3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1dc99b7e2d0_0_3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2" name="Google Shape;1482;g1dc99b7e2d0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g1dc99b7e2d0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g1dc99b7e2d0_0_3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85" name="Google Shape;1485;g1dc99b7e2d0_0_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g1dc99b7e2d0_0_3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1dc99b7e2d0_0_3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g1dc99b7e2d0_0_3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g1dc99b7e2d0_0_3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1dc99b7e2d0_0_3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1dc99b7e2d0_0_38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3" name="Google Shape;1493;g1dc99b7e2d0_0_38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g1dc99b7e2d0_0_386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5" name="Google Shape;1495;g1dc99b7e2d0_0_38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96" name="Google Shape;1496;g1dc99b7e2d0_0_38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7" name="Google Shape;1497;g1dc99b7e2d0_0_38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2c9a44556c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5" name="Google Shape;1505;g2c9a44556c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6" name="Google Shape;1506;g2c9a44556c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7" name="Google Shape;1507;g2c9a44556c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8" name="Google Shape;1508;g2c9a44556c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9" name="Google Shape;1509;g2c9a44556c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0" name="Google Shape;1510;g2c9a44556c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g2c9a44556c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2" name="Google Shape;1512;g2c9a44556c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3" name="Google Shape;1513;g2c9a44556c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4" name="Google Shape;1514;g2c9a44556c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5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1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21" Type="http://schemas.openxmlformats.org/officeDocument/2006/relationships/theme" Target="../theme/theme12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dc99b7e2d0_0_270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7" name="Google Shape;1377;g1dc99b7e2d0_0_2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dc99b7e2d0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2c9a44556c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0" name="Google Shape;1500;g2c9a44556c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9a44556c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g2c9a44556c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0" name="Google Shape;86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55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7.png"/><Relationship Id="rId4" Type="http://schemas.openxmlformats.org/officeDocument/2006/relationships/image" Target="../media/image1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9.jpg"/><Relationship Id="rId4" Type="http://schemas.openxmlformats.org/officeDocument/2006/relationships/image" Target="../media/image76.jpg"/><Relationship Id="rId5" Type="http://schemas.openxmlformats.org/officeDocument/2006/relationships/image" Target="../media/image98.jpg"/><Relationship Id="rId6" Type="http://schemas.openxmlformats.org/officeDocument/2006/relationships/image" Target="../media/image81.jpg"/><Relationship Id="rId7" Type="http://schemas.openxmlformats.org/officeDocument/2006/relationships/image" Target="../media/image8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4.png"/><Relationship Id="rId4" Type="http://schemas.openxmlformats.org/officeDocument/2006/relationships/image" Target="../media/image82.png"/><Relationship Id="rId5" Type="http://schemas.openxmlformats.org/officeDocument/2006/relationships/image" Target="../media/image77.png"/><Relationship Id="rId6" Type="http://schemas.openxmlformats.org/officeDocument/2006/relationships/image" Target="../media/image8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7.png"/><Relationship Id="rId4" Type="http://schemas.openxmlformats.org/officeDocument/2006/relationships/image" Target="../media/image91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605" name="Google Shape;160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606" name="Google Shape;160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707" name="Google Shape;1707;p16"/>
          <p:cNvSpPr txBox="1"/>
          <p:nvPr>
            <p:ph idx="1" type="body"/>
          </p:nvPr>
        </p:nvSpPr>
        <p:spPr>
          <a:xfrm>
            <a:off x="1795780" y="3010535"/>
            <a:ext cx="3435985" cy="1165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用您的手指。  蓋住這個單詞的一部分。  有沒有看到您知曉的部分？ </a:t>
            </a:r>
            <a:endParaRPr/>
          </a:p>
        </p:txBody>
      </p:sp>
      <p:sp>
        <p:nvSpPr>
          <p:cNvPr id="1708" name="Google Shape;1708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66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讓我們回去，重新閱讀這句話。</a:t>
            </a:r>
            <a:endParaRPr/>
          </a:p>
        </p:txBody>
      </p:sp>
      <p:sp>
        <p:nvSpPr>
          <p:cNvPr id="1709" name="Google Shape;1709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您能用手指逐聲閱讀嗎？</a:t>
            </a:r>
            <a:endParaRPr/>
          </a:p>
        </p:txBody>
      </p:sp>
      <p:sp>
        <p:nvSpPr>
          <p:cNvPr id="1710" name="Google Shape;1710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很好！繼續研究這個詞！</a:t>
            </a:r>
            <a:endParaRPr/>
          </a:p>
        </p:txBody>
      </p:sp>
      <p:pic>
        <p:nvPicPr>
          <p:cNvPr id="1711" name="Google Shape;1711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717" name="Google Shape;1717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我會等你的，因為我認為您可以做到。</a:t>
            </a:r>
            <a:endParaRPr/>
          </a:p>
        </p:txBody>
      </p:sp>
      <p:sp>
        <p:nvSpPr>
          <p:cNvPr id="1718" name="Google Shape;1718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您說的那個單詞是否與您看到的字母和發音相匹配？</a:t>
            </a:r>
            <a:endParaRPr/>
          </a:p>
        </p:txBody>
      </p:sp>
      <p:sp>
        <p:nvSpPr>
          <p:cNvPr id="1719" name="Google Shape;1719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現在您知道這個詞了，讓我們回去重新</a:t>
            </a:r>
            <a:r>
              <a:rPr lang="zh-TW">
                <a:solidFill>
                  <a:srgbClr val="2E75B5"/>
                </a:solidFill>
              </a:rPr>
              <a:t>開始</a:t>
            </a:r>
            <a:r>
              <a:rPr lang="zh-TW">
                <a:solidFill>
                  <a:srgbClr val="006FB6"/>
                </a:solidFill>
              </a:rPr>
              <a:t>閱讀。</a:t>
            </a:r>
            <a:endParaRPr/>
          </a:p>
        </p:txBody>
      </p:sp>
      <p:pic>
        <p:nvPicPr>
          <p:cNvPr id="1720" name="Google Shape;17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dc99b7e2d0_0_258"/>
          <p:cNvSpPr txBox="1"/>
          <p:nvPr>
            <p:ph idx="1" type="body"/>
          </p:nvPr>
        </p:nvSpPr>
        <p:spPr>
          <a:xfrm>
            <a:off x="4588043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使用字典、應用程序或網站來檢查單詞</a:t>
            </a:r>
            <a:r>
              <a:rPr lang="zh-TW"/>
              <a:t> </a:t>
            </a:r>
            <a:endParaRPr/>
          </a:p>
        </p:txBody>
      </p:sp>
      <p:pic>
        <p:nvPicPr>
          <p:cNvPr id="1726" name="Google Shape;1726;g1dc99b7e2d0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g1dc99b7e2d0_0_2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  <p:sp>
        <p:nvSpPr>
          <p:cNvPr id="1728" name="Google Shape;1728;g1dc99b7e2d0_0_258"/>
          <p:cNvSpPr txBox="1"/>
          <p:nvPr/>
        </p:nvSpPr>
        <p:spPr>
          <a:xfrm>
            <a:off x="4584150" y="3358900"/>
            <a:ext cx="70992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006FB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给予很多鼓励，以帮助培养阅读技能。</a:t>
            </a:r>
            <a:endParaRPr sz="3200">
              <a:solidFill>
                <a:srgbClr val="006FB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6FB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729" name="Google Shape;1729;g1dc99b7e2d0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735" name="Google Shape;1735;p18"/>
          <p:cNvSpPr txBox="1"/>
          <p:nvPr>
            <p:ph idx="1" type="body"/>
          </p:nvPr>
        </p:nvSpPr>
        <p:spPr>
          <a:xfrm>
            <a:off x="1639564" y="1374414"/>
            <a:ext cx="4223354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注意難詞。</a:t>
            </a:r>
            <a:endParaRPr/>
          </a:p>
        </p:txBody>
      </p:sp>
      <p:sp>
        <p:nvSpPr>
          <p:cNvPr id="1736" name="Google Shape;1736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等待和讚美。</a:t>
            </a:r>
            <a:endParaRPr/>
          </a:p>
        </p:txBody>
      </p:sp>
      <p:sp>
        <p:nvSpPr>
          <p:cNvPr id="1737" name="Google Shape;1737;p18"/>
          <p:cNvSpPr txBox="1"/>
          <p:nvPr>
            <p:ph idx="3" type="body"/>
          </p:nvPr>
        </p:nvSpPr>
        <p:spPr>
          <a:xfrm>
            <a:off x="1655445" y="3809365"/>
            <a:ext cx="4936490" cy="1056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回过头来，面帶表情重讀一遍。</a:t>
            </a:r>
            <a:endParaRPr/>
          </a:p>
        </p:txBody>
      </p:sp>
      <p:sp>
        <p:nvSpPr>
          <p:cNvPr id="1738" name="Google Shape;1738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739" name="Google Shape;1739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740" name="Google Shape;1740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741" name="Google Shape;1741;p1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742" name="Google Shape;1742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743" name="Google Shape;1743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4" name="Google Shape;1744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2c9a44556c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750" name="Google Shape;1750;g2c9a44556c5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751" name="Google Shape;1751;g2c9a44556c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752" name="Google Shape;1752;g2c9a44556c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23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758" name="Google Shape;1758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9" name="Google Shape;1759;p23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60" name="Google Shape;1760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 sz="4400">
                <a:solidFill>
                  <a:srgbClr val="2E75B5"/>
                </a:solidFill>
              </a:rPr>
              <a:t>讓我們回顧</a:t>
            </a:r>
            <a:endParaRPr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617" name="Google Shape;1617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618" name="Google Shape;1618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19" name="Google Shape;161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620" name="Google Shape;1620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621" name="Google Shape;162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25" name="Google Shape;162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6" name="Google Shape;1626;p5"/>
          <p:cNvSpPr txBox="1"/>
          <p:nvPr/>
        </p:nvSpPr>
        <p:spPr>
          <a:xfrm>
            <a:off x="9603910" y="3560980"/>
            <a:ext cx="1666071" cy="7938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5"/>
          <p:cNvSpPr txBox="1"/>
          <p:nvPr/>
        </p:nvSpPr>
        <p:spPr>
          <a:xfrm>
            <a:off x="9745430" y="3392389"/>
            <a:ext cx="1383031" cy="10259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3" name="Google Shape;1633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4" name="Google Shape;1634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5" name="Google Shape;1635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6" name="Google Shape;1636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637" name="Google Shape;1637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638" name="Google Shape;1638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639" name="Google Shape;1639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640" name="Google Shape;164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641" name="Google Shape;16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2" name="Google Shape;16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3" name="Google Shape;164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4" name="Google Shape;164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2E75B5"/>
                </a:solidFill>
              </a:rPr>
              <a:t>讓我們回顧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50" name="Google Shape;1650;p11"/>
          <p:cNvSpPr txBox="1"/>
          <p:nvPr>
            <p:ph idx="1" type="body"/>
          </p:nvPr>
        </p:nvSpPr>
        <p:spPr>
          <a:xfrm>
            <a:off x="9222900" y="4748864"/>
            <a:ext cx="2497200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/>
              <a:t>反復閲讀（再反復閲讀），可以提高</a:t>
            </a:r>
            <a:r>
              <a:rPr lang="zh-TW">
                <a:solidFill>
                  <a:srgbClr val="006FB6"/>
                </a:solidFill>
              </a:rPr>
              <a:t>流利度。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51" name="Google Shape;165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Google Shape;1652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653" name="Google Shape;1653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654" name="Google Shape;165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>
                <a:solidFill>
                  <a:srgbClr val="006FB6"/>
                </a:solidFill>
              </a:rPr>
              <a:t>注意難詞。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600">
                <a:solidFill>
                  <a:srgbClr val="006FB6"/>
                </a:solidFill>
              </a:rPr>
              <a:t>等待和讚美。</a:t>
            </a:r>
            <a:endParaRPr/>
          </a:p>
        </p:txBody>
      </p:sp>
      <p:sp>
        <p:nvSpPr>
          <p:cNvPr id="1656" name="Google Shape;1656;p11"/>
          <p:cNvSpPr txBox="1"/>
          <p:nvPr>
            <p:ph idx="8" type="body"/>
          </p:nvPr>
        </p:nvSpPr>
        <p:spPr>
          <a:xfrm>
            <a:off x="1341120" y="3624580"/>
            <a:ext cx="6373495" cy="1022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600">
                <a:solidFill>
                  <a:srgbClr val="2E75B5"/>
                </a:solidFill>
              </a:rPr>
              <a:t>回过头来</a:t>
            </a:r>
            <a:r>
              <a:rPr lang="zh-TW" sz="3600">
                <a:solidFill>
                  <a:srgbClr val="006FB6"/>
                </a:solidFill>
              </a:rPr>
              <a:t>，面帶表情重讀</a:t>
            </a:r>
            <a:r>
              <a:rPr lang="zh-TW" sz="3600">
                <a:solidFill>
                  <a:srgbClr val="2E75B5"/>
                </a:solidFill>
              </a:rPr>
              <a:t>一遍</a:t>
            </a:r>
            <a:r>
              <a:rPr lang="zh-TW" sz="3600">
                <a:solidFill>
                  <a:srgbClr val="006FB6"/>
                </a:solidFill>
              </a:rPr>
              <a:t>。</a:t>
            </a:r>
            <a:endParaRPr/>
          </a:p>
        </p:txBody>
      </p:sp>
      <p:sp>
        <p:nvSpPr>
          <p:cNvPr id="1657" name="Google Shape;165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您的孩子還不知曉的困難單詞。</a:t>
            </a:r>
            <a:endParaRPr sz="3000"/>
          </a:p>
        </p:txBody>
      </p:sp>
      <p:sp>
        <p:nvSpPr>
          <p:cNvPr id="1663" name="Google Shape;1663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8"/>
              <a:buNone/>
            </a:pPr>
            <a:r>
              <a:rPr lang="zh-TW"/>
              <a:t>當您的聲音充滿情感，停頓自然，保持易於聆聽的速度的時候。</a:t>
            </a:r>
            <a:endParaRPr/>
          </a:p>
        </p:txBody>
      </p:sp>
      <p:sp>
        <p:nvSpPr>
          <p:cNvPr id="1664" name="Google Shape;1664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5" name="Google Shape;1665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6" name="Google Shape;1666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/>
              <a:t>難詞</a:t>
            </a:r>
            <a:endParaRPr/>
          </a:p>
        </p:txBody>
      </p:sp>
      <p:sp>
        <p:nvSpPr>
          <p:cNvPr id="1667" name="Google Shape;1667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/>
              <a:t>表情</a:t>
            </a:r>
            <a:endParaRPr b="1" sz="4000"/>
          </a:p>
        </p:txBody>
      </p:sp>
      <p:sp>
        <p:nvSpPr>
          <p:cNvPr id="1668" name="Google Shape;1668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9" name="Google Shape;1669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70" name="Google Shape;167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zh-TW"/>
              <a:t>注意到難詞</a:t>
            </a:r>
            <a:endParaRPr/>
          </a:p>
        </p:txBody>
      </p:sp>
      <p:sp>
        <p:nvSpPr>
          <p:cNvPr id="1676" name="Google Shape;1676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提示和竅門</a:t>
            </a:r>
            <a:endParaRPr/>
          </a:p>
        </p:txBody>
      </p:sp>
      <p:sp>
        <p:nvSpPr>
          <p:cNvPr id="1677" name="Google Shape;1677;p13"/>
          <p:cNvSpPr txBox="1"/>
          <p:nvPr>
            <p:ph idx="2" type="body"/>
          </p:nvPr>
        </p:nvSpPr>
        <p:spPr>
          <a:xfrm>
            <a:off x="166253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尋找單詞：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您的孩子會再次看到</a:t>
            </a:r>
            <a:endParaRPr/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您的孩子難以理解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如果您已一段時間沒再讀了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3"/>
          <p:cNvSpPr txBox="1"/>
          <p:nvPr>
            <p:ph idx="4" type="body"/>
          </p:nvPr>
        </p:nvSpPr>
        <p:spPr>
          <a:xfrm rot="-2153481">
            <a:off x="3711490" y="247192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zh-TW">
                <a:latin typeface="Calibri"/>
                <a:ea typeface="Calibri"/>
                <a:cs typeface="Calibri"/>
                <a:sym typeface="Calibri"/>
              </a:rPr>
              <a:t>成人：</a:t>
            </a: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嗯……這是一個好詞。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13"/>
          <p:cNvSpPr txBox="1"/>
          <p:nvPr>
            <p:ph idx="5" type="body"/>
          </p:nvPr>
        </p:nvSpPr>
        <p:spPr>
          <a:xfrm rot="860351">
            <a:off x="9267592" y="2163652"/>
            <a:ext cx="2669772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66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孩子：</a:t>
            </a: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" name="Google Shape;16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zh-TW" sz="4400">
                <a:solidFill>
                  <a:srgbClr val="006FB6"/>
                </a:solidFill>
              </a:rPr>
              <a:t>等待和讚美</a:t>
            </a:r>
            <a:endParaRPr/>
          </a:p>
        </p:txBody>
      </p:sp>
      <p:sp>
        <p:nvSpPr>
          <p:cNvPr id="1688" name="Google Shape;1688;p14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用手指逐聲朗讀。  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在難詞中您有看到任何您所知的單詞部分嗎？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zh-TW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哪個單詞是有意義的？那個詞和這裡的字母匹配嗎？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14"/>
          <p:cNvSpPr txBox="1"/>
          <p:nvPr>
            <p:ph idx="3" type="body"/>
          </p:nvPr>
        </p:nvSpPr>
        <p:spPr>
          <a:xfrm>
            <a:off x="6664562" y="1759685"/>
            <a:ext cx="5267100" cy="4542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我會等你的。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您有沒有嘗試過……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這個詞是……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zh-TW" sz="3200">
                <a:latin typeface="Calibri"/>
                <a:ea typeface="Calibri"/>
                <a:cs typeface="Calibri"/>
                <a:sym typeface="Calibri"/>
              </a:rPr>
              <a:t>這是一個難詞。找方法對付它！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0" name="Google Shape;1690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4400"/>
              <a:t>回过头来，面帶表情重讀一遍</a:t>
            </a:r>
            <a:endParaRPr sz="4400"/>
          </a:p>
        </p:txBody>
      </p:sp>
      <p:sp>
        <p:nvSpPr>
          <p:cNvPr id="1697" name="Google Shape;1697;p15"/>
          <p:cNvSpPr txBox="1"/>
          <p:nvPr>
            <p:ph idx="1" type="body"/>
          </p:nvPr>
        </p:nvSpPr>
        <p:spPr>
          <a:xfrm>
            <a:off x="209725" y="1618625"/>
            <a:ext cx="1883235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rgbClr val="006FB6"/>
                </a:solidFill>
              </a:rPr>
              <a:t>成人：</a:t>
            </a:r>
            <a:r>
              <a:rPr lang="zh-TW" sz="2800">
                <a:solidFill>
                  <a:srgbClr val="006FB6"/>
                </a:solidFill>
              </a:rPr>
              <a:t>「我們</a:t>
            </a:r>
            <a:r>
              <a:rPr lang="zh-TW" sz="2800">
                <a:solidFill>
                  <a:srgbClr val="FF0000"/>
                </a:solidFill>
              </a:rPr>
              <a:t> </a:t>
            </a:r>
            <a:r>
              <a:rPr lang="zh-TW" sz="2800"/>
              <a:t>回过头来</a:t>
            </a:r>
            <a:r>
              <a:rPr lang="zh-TW" sz="2800">
                <a:solidFill>
                  <a:srgbClr val="006FB6"/>
                </a:solidFill>
              </a:rPr>
              <a:t>，面帶表情再讀一遍這句話。」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98" name="Google Shape;1698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您的孩子可能需要讀上幾遍。但</a:t>
            </a:r>
            <a:r>
              <a:rPr lang="zh-TW"/>
              <a:t>不要太過</a:t>
            </a:r>
            <a:r>
              <a:rPr lang="zh-TW">
                <a:solidFill>
                  <a:srgbClr val="006FB6"/>
                </a:solidFill>
              </a:rPr>
              <a:t>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699" name="Google Shape;1699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800">
                <a:solidFill>
                  <a:srgbClr val="006FB6"/>
                </a:solidFill>
              </a:rPr>
              <a:t>孩子</a:t>
            </a:r>
            <a:r>
              <a:rPr b="1" lang="zh-TW" sz="2800"/>
              <a:t>: </a:t>
            </a:r>
            <a:r>
              <a:rPr lang="zh-TW" sz="2800"/>
              <a:t>“Oh no! The fox is scared. What is across the river?”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pic>
        <p:nvPicPr>
          <p:cNvPr id="1700" name="Google Shape;17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360" y="1403700"/>
            <a:ext cx="3960164" cy="3645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2022-03-21T11:38:14Z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B0DE903379AB49DEBF604BC72B353B79</vt:lpwstr>
  </property>
  <property fmtid="{D5CDD505-2E9C-101B-9397-08002B2CF9AE}" pid="3" name="KSOProductBuildVer">
    <vt:lpwstr>2052-11.1.0.11365</vt:lpwstr>
  </property>
</Properties>
</file>