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7" r:id="rId6"/>
    <p:sldMasterId id="2147483663" r:id="rId7"/>
    <p:sldMasterId id="2147483682" r:id="rId8"/>
    <p:sldMasterId id="2147483695" r:id="rId9"/>
    <p:sldMasterId id="2147483709" r:id="rId10"/>
    <p:sldMasterId id="2147483714" r:id="rId11"/>
    <p:sldMasterId id="2147483725" r:id="rId12"/>
    <p:sldMasterId id="2147483745" r:id="rId13"/>
    <p:sldMasterId id="214748375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DPzfaFAwBgo8HJqqUZFFudUoe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9" name="Google Shape;1549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0" name="Google Shape;1650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60" name="Google Shape;1660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1ddb96f5214_0_150:notes"/>
          <p:cNvSpPr/>
          <p:nvPr>
            <p:ph idx="2" type="sldImg"/>
          </p:nvPr>
        </p:nvSpPr>
        <p:spPr>
          <a:xfrm>
            <a:off x="73479" y="105565"/>
            <a:ext cx="11679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1ddb96f5214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8" name="Google Shape;1678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2c9a6dd9af6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2" name="Google Shape;1692;g2c9a6dd9af6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2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0" name="Google Shape;1700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6" name="Google Shape;1556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1" name="Google Shape;156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3" name="Google Shape;159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6" name="Google Shape;1606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9" name="Google Shape;1619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8" name="Google Shape;1628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0" name="Google Shape;164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2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3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3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0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0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5.jp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2.jp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22.jp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7.jp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45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45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3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35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28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30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Relationship Id="rId3" Type="http://schemas.openxmlformats.org/officeDocument/2006/relationships/image" Target="../media/image2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5.jp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22.jp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7.jp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45.jp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4" name="Google Shape;144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7" name="Google Shape;147;p5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" name="Google Shape;14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9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2c9a6dd9af6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10" name="Google Shape;1510;g2c9a6dd9af6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2c9a6dd9af6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2c9a6dd9af6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g2c9a6dd9af6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g2c9a6dd9af6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g2c9a6dd9af6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6" name="Google Shape;1516;g2c9a6dd9af6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2c9a6dd9af6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9" name="Google Shape;1519;g2c9a6dd9af6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0" name="Google Shape;1520;g2c9a6dd9af6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1" name="Google Shape;1521;g2c9a6dd9af6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2" name="Google Shape;1522;g2c9a6dd9af6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3" name="Google Shape;1523;g2c9a6dd9af6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g2c9a6dd9af6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g2c9a6dd9af6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2c9a6dd9af6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28" name="Google Shape;1528;g2c9a6dd9af6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9" name="Google Shape;1529;g2c9a6dd9af6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0" name="Google Shape;1530;g2c9a6dd9af6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g2c9a6dd9af6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2" name="Google Shape;1532;g2c9a6dd9af6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3" name="Google Shape;1533;g2c9a6dd9af6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g2c9a6dd9af6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2c9a6dd9af6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37" name="Google Shape;1537;g2c9a6dd9af6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8" name="Google Shape;1538;g2c9a6dd9af6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9" name="Google Shape;1539;g2c9a6dd9af6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0" name="Google Shape;1540;g2c9a6dd9af6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1" name="Google Shape;1541;g2c9a6dd9af6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2" name="Google Shape;1542;g2c9a6dd9af6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g2c9a6dd9af6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c9a6dd9af6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c9a6dd9af6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46" name="Google Shape;1546;g2c9a6dd9af6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0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3" name="Google Shape;15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" name="Google Shape;15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" name="Google Shape;15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6" name="Google Shape;156;p6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7" name="Google Shape;15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0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6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61"/>
          <p:cNvCxnSpPr>
            <a:endCxn id="160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3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0" name="Google Shape;18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8" name="Google Shape;18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3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7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3" name="Google Shape;20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06" name="Google Shape;206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5" name="Google Shape;21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6" name="Google Shape;21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5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1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11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11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5" name="Google Shape;22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3" name="Google Shape;23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1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6" name="Google Shape;236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1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1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1" name="Google Shape;241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7" name="Google Shape;24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9" name="Google Shape;249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9" name="Google Shape;25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1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11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1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11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11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11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11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11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1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119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1" name="Google Shape;271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2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2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2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20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20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20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0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3" name="Google Shape;283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1" name="Google Shape;291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2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12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8" name="Google Shape;298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4" name="Google Shape;304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6" name="Google Shape;306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2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12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12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6" name="Google Shape;316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4" name="Google Shape;324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2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12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12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12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12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12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8" name="Google Shape;338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4" name="Google Shape;344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6" name="Google Shape;346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6" name="Google Shape;356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12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2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12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12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12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12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12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12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6" name="Google Shape;366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Google Shape;374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6" name="Google Shape;376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12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12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125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7" name="Google Shape;387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8" name="Google Shape;388;p125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25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25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8" name="Google Shape;398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0" name="Google Shape;400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2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126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6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9" name="Google Shape;409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3" name="Google Shape;41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127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127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1" name="Google Shape;421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2" name="Google Shape;422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6" name="Google Shape;426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128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128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128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128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128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128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128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" name="Google Shape;443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4" name="Google Shape;444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129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5" name="Google Shape;455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6" name="Google Shape;456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13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13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31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31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1" name="Google Shape;47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5" name="Google Shape;4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3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3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3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5" name="Google Shape;485;p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8" name="Google Shape;48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9" name="Google Shape;48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5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55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55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55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55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55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55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55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56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5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04" name="Google Shape;504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6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57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7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5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7" name="Google Shape;517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0" name="Google Shape;52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1" name="Google Shape;52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7" name="Google Shape;527;p13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13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p13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0" name="Google Shape;530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1" name="Google Shape;531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2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132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3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3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3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3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13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13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13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13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3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3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3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3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133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55" name="Google Shape;555;p133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8" name="Google Shape;558;p13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13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13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1" name="Google Shape;561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2" name="Google Shape;562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3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13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3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3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35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135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35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135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9" name="Google Shape;579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2" name="Google Shape;582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3" name="Google Shape;583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37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p137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37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137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137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3" name="Google Shape;593;p1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1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1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7" name="Google Shape;597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38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138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Google Shape;602;p138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p138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138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138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138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38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139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11" name="Google Shape;611;p1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1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39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139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139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39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39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39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39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39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3" name="Google Shape;63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6" name="Google Shape;63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7" name="Google Shape;6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5" name="Google Shape;66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1" name="Google Shape;671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8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8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8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8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8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9" name="Google Shape;679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3" name="Google Shape;68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88" name="Google Shape;688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4" name="Google Shape;69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5" name="Google Shape;69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99" name="Google Shape;699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0" name="Google Shape;710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20" name="Google Shape;720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3" name="Google Shape;723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7" name="Google Shape;72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4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4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4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4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4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4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4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4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3" name="Google Shape;733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6" name="Google Shape;73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4" name="Google Shape;754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8" name="Google Shape;75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2" name="Google Shape;762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8" name="Google Shape;768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1" name="Google Shape;77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2" name="Google Shape;77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86" name="Google Shape;786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0" name="Google Shape;79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7" name="Google Shape;80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3" name="Google Shape;81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27" name="Google Shape;82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3" name="Google Shape;833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4" name="Google Shape;83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37" name="Google Shape;837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7" name="Google Shape;84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8" name="Google Shape;848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3" name="Google Shape;85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56" name="Google Shape;85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p9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9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66" name="Google Shape;866;p9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67" name="Google Shape;867;p9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8" name="Google Shape;868;p9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5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5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5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5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5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5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7" name="Google Shape;877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8" name="Google Shape;878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79" name="Google Shape;879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3" name="Google Shape;88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86" name="Google Shape;88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87" name="Google Shape;887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4" name="Google Shape;894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5" name="Google Shape;895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96" name="Google Shape;896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0" name="Google Shape;90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91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91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07" name="Google Shape;907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1" name="Google Shape;91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14" name="Google Shape;914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15" name="Google Shape;915;p91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91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91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1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1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92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92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92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5" name="Google Shape;925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9" name="Google Shape;92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92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92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92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92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8" name="Google Shape;93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1" name="Google Shape;94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2" name="Google Shape;94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9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9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47" name="Google Shape;947;p9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9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9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9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9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4" name="Google Shape;95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3" name="Google Shape;96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7" name="Google Shape;96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72" name="Google Shape;972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5" name="Google Shape;97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6" name="Google Shape;97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1" name="Google Shape;981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5" name="Google Shape;985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9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0" name="Google Shape;990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9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9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99" name="Google Shape;999;p9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6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1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2" name="Google Shape;1012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025" name="Google Shape;1025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2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9" name="Google Shape;1029;p6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62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p62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62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34" name="Google Shape;103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2" name="Google Shape;104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62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62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62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p62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6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6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6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6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2" name="Google Shape;105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3" name="Google Shape;1053;p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8" name="Google Shape;105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0" name="Google Shape;106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6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6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3" name="Google Shape;1063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6" name="Google Shape;106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7" name="Google Shape;1067;p64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2" name="Google Shape;107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4" name="Google Shape;107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64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64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77" name="Google Shape;1077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0" name="Google Shape;1080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82" name="Google Shape;108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3" name="Google Shape;108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0" name="Google Shape;109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1" name="Google Shape;110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9" name="Google Shape;110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2" name="Google Shape;1112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5" name="Google Shape;1115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16" name="Google Shape;111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2" name="Google Shape;112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4" name="Google Shape;112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0" name="Google Shape;1130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3" name="Google Shape;1133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4" name="Google Shape;113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5" name="Google Shape;1135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2" name="Google Shape;1142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6" name="Google Shape;115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84" name="Google Shape;118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26" name="Google Shape;126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7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9" name="Google Shape;129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2" name="Google Shape;1192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4" name="Google Shape;119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05" name="Google Shape;120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06" name="Google Shape;1206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Google Shape;121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6" name="Google Shape;121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0" name="Google Shape;1220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4" name="Google Shape;1224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7" name="Google Shape;122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3" name="Google Shape;1233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Google Shape;123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7" name="Google Shape;123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8" name="Google Shape;123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0" name="Google Shape;124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2" name="Google Shape;124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6" name="Google Shape;1246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9" name="Google Shape;125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1" name="Google Shape;126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2" name="Google Shape;126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4" name="Google Shape;1264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Google Shape;126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7" name="Google Shape;1267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1" name="Google Shape;127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6" name="Google Shape;1276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0" name="Google Shape;1280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" name="Google Shape;128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4" name="Google Shape;1284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7" name="Google Shape;128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9" name="Google Shape;1289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1" name="Google Shape;129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3" name="Google Shape;1293;p78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4" name="Google Shape;1294;p78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5" name="Google Shape;1295;p78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6" name="Google Shape;1296;p78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7" name="Google Shape;1297;p78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8" name="Google Shape;1298;p78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9" name="Google Shape;1299;p78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2" name="Google Shape;1302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9" name="Google Shape;1309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0" name="Google Shape;1310;p79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79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79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79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79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79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79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7" name="Google Shape;1317;p79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8" name="Google Shape;1318;p79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9" name="Google Shape;1319;p79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0" name="Google Shape;1320;p79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1" name="Google Shape;132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1ddb96f5214_0_1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8" name="Google Shape;1328;g1ddb96f5214_0_1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1ddb96f5214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g1ddb96f5214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1" name="Google Shape;1331;g1ddb96f5214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2" name="Google Shape;1332;g1ddb96f5214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3" name="Google Shape;1333;g1ddb96f5214_0_16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b96f5214_0_1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1ddb96f5214_0_1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1ddb96f5214_0_1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1ddb96f5214_0_1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1ddb96f5214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b96f5214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0" name="Google Shape;1340;g1ddb96f5214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1ddb96f5214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g1ddb96f5214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g1ddb96f5214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8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58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5" name="Google Shape;135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" name="Google Shape;136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8" name="Google Shape;138;p5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8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ddb96f5214_0_1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g1ddb96f5214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g1ddb96f5214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8" name="Google Shape;1348;g1ddb96f5214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9" name="Google Shape;1349;g1ddb96f5214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0" name="Google Shape;1350;g1ddb96f5214_0_180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b96f5214_0_18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db96f5214_0_18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g1ddb96f5214_0_18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1ddb96f5214_0_18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5" name="Google Shape;1355;g1ddb96f5214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b96f5214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7" name="Google Shape;1357;g1ddb96f5214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1ddb96f5214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g1ddb96f5214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g1ddb96f5214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61" name="Google Shape;1361;g1ddb96f5214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ddb96f5214_0_198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b96f5214_0_198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b96f5214_0_198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b96f5214_0_198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b96f5214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b96f5214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ddb96f5214_0_1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1ddb96f5214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1" name="Google Shape;1371;g1ddb96f5214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2" name="Google Shape;1372;g1ddb96f5214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3" name="Google Shape;1373;g1ddb96f5214_0_198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b96f5214_0_19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ddb96f5214_0_19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g1ddb96f5214_0_19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ddb96f5214_0_19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ddb96f5214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ddb96f5214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g1ddb96f5214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1ddb96f5214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3" name="Google Shape;1383;g1ddb96f5214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4" name="Google Shape;1384;g1ddb96f5214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5" name="Google Shape;1385;g1ddb96f5214_0_21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b96f5214_0_21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g1ddb96f5214_0_21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8" name="Google Shape;1388;g1ddb96f5214_0_21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1ddb96f5214_0_21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0" name="Google Shape;1390;g1ddb96f5214_0_217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1" name="Google Shape;1391;g1ddb96f5214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g1ddb96f5214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g1ddb96f5214_0_21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4" name="Google Shape;1394;g1ddb96f5214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g1ddb96f5214_0_21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g1ddb96f5214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g1ddb96f5214_0_217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1ddb96f5214_0_2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g1ddb96f5214_0_217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db96f5214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" name="Google Shape;1402;g1ddb96f5214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g1ddb96f5214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4" name="Google Shape;1404;g1ddb96f5214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5" name="Google Shape;1405;g1ddb96f5214_0_23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b96f5214_0_23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db96f5214_0_23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ddb96f5214_0_23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1ddb96f5214_0_23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1ddb96f5214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1ddb96f5214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g1ddb96f5214_0_23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3" name="Google Shape;1413;g1ddb96f5214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g1ddb96f5214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g1ddb96f5214_0_23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g1ddb96f5214_0_237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ddb96f5214_0_237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ddb96f5214_0_237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ddb96f5214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1" name="Google Shape;1421;g1ddb96f5214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1ddb96f5214_0_2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3" name="Google Shape;1423;g1ddb96f5214_0_2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424" name="Google Shape;1424;g1ddb96f5214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5" name="Google Shape;1425;g1ddb96f5214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1ddb96f5214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28" name="Google Shape;1428;g1ddb96f5214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9" name="Google Shape;1429;g1ddb96f5214_0_26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0" name="Google Shape;1430;g1ddb96f5214_0_2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g1ddb96f5214_0_2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1ddb96f5214_0_2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ddb96f5214_0_2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4" name="Google Shape;1434;g1ddb96f5214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g1ddb96f5214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6" name="Google Shape;1436;g1ddb96f5214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1ddb96f5214_0_262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ddb96f5214_0_262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ddb96f5214_0_262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ddb96f5214_0_262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db96f5214_0_2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1ddb96f5214_0_2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g1ddb96f5214_0_2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1ddb96f5214_0_2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c9a6dd9af6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2" name="Google Shape;1452;g2c9a6dd9af6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3" name="Google Shape;1453;g2c9a6dd9af6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4" name="Google Shape;1454;g2c9a6dd9af6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5" name="Google Shape;1455;g2c9a6dd9af6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2c9a6dd9af6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7" name="Google Shape;1457;g2c9a6dd9af6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2c9a6dd9af6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g2c9a6dd9af6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2c9a6dd9af6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61" name="Google Shape;1461;g2c9a6dd9af6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2c9a6dd9af6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4" name="Google Shape;1464;g2c9a6dd9af6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5" name="Google Shape;1465;g2c9a6dd9af6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6" name="Google Shape;1466;g2c9a6dd9af6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7" name="Google Shape;1467;g2c9a6dd9af6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2c9a6dd9af6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9" name="Google Shape;1469;g2c9a6dd9af6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0" name="Google Shape;1470;g2c9a6dd9af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g2c9a6dd9af6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g2c9a6dd9af6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73" name="Google Shape;1473;g2c9a6dd9af6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74" name="Google Shape;1474;g2c9a6dd9af6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g2c9a6dd9af6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g2c9a6dd9af6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9a6dd9af6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9a6dd9af6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c9a6dd9af6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1" name="Google Shape;1481;g2c9a6dd9af6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2" name="Google Shape;1482;g2c9a6dd9af6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3" name="Google Shape;1483;g2c9a6dd9af6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4" name="Google Shape;1484;g2c9a6dd9af6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5" name="Google Shape;1485;g2c9a6dd9af6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2c9a6dd9af6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7" name="Google Shape;1487;g2c9a6dd9af6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8" name="Google Shape;1488;g2c9a6dd9af6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g2c9a6dd9af6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g2c9a6dd9af6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1" name="Google Shape;1491;g2c9a6dd9af6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2" name="Google Shape;1492;g2c9a6dd9af6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g2c9a6dd9af6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4" name="Google Shape;1494;g2c9a6dd9af6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c9a6dd9af6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7" name="Google Shape;1497;g2c9a6dd9af6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2c9a6dd9af6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g2c9a6dd9af6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0" name="Google Shape;1500;g2c9a6dd9af6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01" name="Google Shape;1501;g2c9a6dd9af6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2" name="Google Shape;1502;g2c9a6dd9af6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3" name="Google Shape;1503;g2c9a6dd9af6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4" name="Google Shape;1504;g2c9a6dd9af6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5" name="Google Shape;1505;g2c9a6dd9af6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g2c9a6dd9af6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g2c9a6dd9af6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5" Type="http://schemas.openxmlformats.org/officeDocument/2006/relationships/theme" Target="../theme/theme11.xml"/><Relationship Id="rId1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0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7.xml"/><Relationship Id="rId6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ddb96f5214_0_15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4" name="Google Shape;1324;g1ddb96f5214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g1ddb96f5214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2c9a6dd9af6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7" name="Google Shape;1447;g2c9a6dd9af6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8" name="Google Shape;1448;g2c9a6dd9af6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g2c9a6dd9af6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20" name="Google Shape;120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" name="Google Shape;121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2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7" name="Google Shape;467;p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8" name="Google Shape;468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8" name="Google Shape;628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9" name="Google Shape;629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0" name="Google Shape;630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3" name="Google Shape;803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4" name="Google Shape;804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1" name="Google Shape;871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2" name="Google Shape;87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2" name="Google Shape;1002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3" name="Google Shape;1003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4" name="Google Shape;1004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8.png"/><Relationship Id="rId4" Type="http://schemas.openxmlformats.org/officeDocument/2006/relationships/image" Target="../media/image1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image" Target="../media/image99.jpg"/><Relationship Id="rId6" Type="http://schemas.openxmlformats.org/officeDocument/2006/relationships/image" Target="../media/image96.jpg"/><Relationship Id="rId7" Type="http://schemas.openxmlformats.org/officeDocument/2006/relationships/image" Target="../media/image1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0.png"/><Relationship Id="rId4" Type="http://schemas.openxmlformats.org/officeDocument/2006/relationships/image" Target="../media/image94.png"/><Relationship Id="rId5" Type="http://schemas.openxmlformats.org/officeDocument/2006/relationships/image" Target="../media/image98.png"/><Relationship Id="rId6" Type="http://schemas.openxmlformats.org/officeDocument/2006/relationships/image" Target="../media/image9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92.png"/><Relationship Id="rId6" Type="http://schemas.openxmlformats.org/officeDocument/2006/relationships/image" Target="../media/image91.png"/><Relationship Id="rId7" Type="http://schemas.openxmlformats.org/officeDocument/2006/relationships/image" Target="../media/image8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52" name="Google Shape;1552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553" name="Google Shape;1553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400" u="none"/>
              <a:t>পড়া = কথোপকথন (K-1)</a:t>
            </a:r>
            <a:endParaRPr sz="4400"/>
          </a:p>
        </p:txBody>
      </p:sp>
      <p:sp>
        <p:nvSpPr>
          <p:cNvPr id="1653" name="Google Shape;1653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000" u="none">
                <a:solidFill>
                  <a:srgbClr val="006FB6"/>
                </a:solidFill>
              </a:rPr>
              <a:t>আপনার আঙ্গুল ব্যবহার করুন।  শব্দের একটি অংশ ঢেকে রাখুন।  আপনি কি আপনার জানা একটি অংশ দেখছেন? </a:t>
            </a:r>
            <a:endParaRPr sz="2000"/>
          </a:p>
        </p:txBody>
      </p:sp>
      <p:sp>
        <p:nvSpPr>
          <p:cNvPr id="1654" name="Google Shape;1654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2000" u="none">
                <a:solidFill>
                  <a:srgbClr val="006FB6"/>
                </a:solidFill>
              </a:rPr>
              <a:t>আসুন ফিরে যাই এবং শুরু থেকে এই বাক্যটি আবার পড়ি।</a:t>
            </a:r>
            <a:endParaRPr sz="2000"/>
          </a:p>
        </p:txBody>
      </p:sp>
      <p:sp>
        <p:nvSpPr>
          <p:cNvPr id="1655" name="Google Shape;1655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000" u="none">
                <a:solidFill>
                  <a:srgbClr val="006FB6"/>
                </a:solidFill>
              </a:rPr>
              <a:t>আপনি কি আপনার আঙ্গুল ব্যবহার করে শব্দের সাথে সাথে পড়তে পারেন?</a:t>
            </a:r>
            <a:endParaRPr sz="2000"/>
          </a:p>
        </p:txBody>
      </p:sp>
      <p:sp>
        <p:nvSpPr>
          <p:cNvPr id="1656" name="Google Shape;1656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000" u="none">
                <a:solidFill>
                  <a:srgbClr val="006FB6"/>
                </a:solidFill>
              </a:rPr>
              <a:t>ভালো! এই শব্দে কাজ চালিয়ে যাওয়ার উপায়!</a:t>
            </a:r>
            <a:endParaRPr sz="3600"/>
          </a:p>
        </p:txBody>
      </p:sp>
      <p:pic>
        <p:nvPicPr>
          <p:cNvPr id="1657" name="Google Shape;1657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800" u="none"/>
              <a:t>পড়া = কথোপকথন (2-3)</a:t>
            </a:r>
            <a:endParaRPr sz="4800"/>
          </a:p>
        </p:txBody>
      </p:sp>
      <p:sp>
        <p:nvSpPr>
          <p:cNvPr id="1663" name="Google Shape;1663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400" u="none">
                <a:solidFill>
                  <a:srgbClr val="006FB6"/>
                </a:solidFill>
              </a:rPr>
              <a:t>আমি অপেক্ষা করব কারণ আমি মনে করি আপনি এটি করতে পারেন।</a:t>
            </a:r>
            <a:endParaRPr sz="2400"/>
          </a:p>
        </p:txBody>
      </p:sp>
      <p:sp>
        <p:nvSpPr>
          <p:cNvPr id="1664" name="Google Shape;1664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0" i="0" lang="en-US" sz="2400" u="none">
                <a:solidFill>
                  <a:srgbClr val="006FB6"/>
                </a:solidFill>
              </a:rPr>
              <a:t>আপনি যে শব্দটি বলেছেন সেই অক্ষর এবং শব্দের সাথে কি আপনি মিল দেখতে পাচ্ছেন?</a:t>
            </a:r>
            <a:endParaRPr sz="2400"/>
          </a:p>
        </p:txBody>
      </p:sp>
      <p:sp>
        <p:nvSpPr>
          <p:cNvPr id="1665" name="Google Shape;1665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sz="2400" u="none">
                <a:solidFill>
                  <a:srgbClr val="006FB6"/>
                </a:solidFill>
              </a:rPr>
              <a:t>এখন যেহেতু আপনি শব্দটি জানেন, আসুন ফিরে যাই এবং প্রথম থেকে আবার পড়ি।</a:t>
            </a:r>
            <a:endParaRPr sz="2400"/>
          </a:p>
        </p:txBody>
      </p:sp>
      <p:pic>
        <p:nvPicPr>
          <p:cNvPr id="1666" name="Google Shape;16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1ddb96f5214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/>
              <a:t>বহুভাষিক পরিবার</a:t>
            </a:r>
            <a:endParaRPr/>
          </a:p>
        </p:txBody>
      </p:sp>
      <p:sp>
        <p:nvSpPr>
          <p:cNvPr id="1672" name="Google Shape;1672;g1ddb96f5214_0_150"/>
          <p:cNvSpPr txBox="1"/>
          <p:nvPr>
            <p:ph idx="1" type="body"/>
          </p:nvPr>
        </p:nvSpPr>
        <p:spPr>
          <a:xfrm>
            <a:off x="4546675" y="1637498"/>
            <a:ext cx="72057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6FB6"/>
                </a:solidFill>
              </a:rPr>
              <a:t>শব্দটি যাচাই করার জন্য একটি ডিকশনারি, অ্যাপ বা ওয়েবসাইট ব্যবহার করুন।</a:t>
            </a:r>
            <a:r>
              <a:rPr lang="en-US" sz="4300"/>
              <a:t> </a:t>
            </a:r>
            <a:endParaRPr sz="4300"/>
          </a:p>
        </p:txBody>
      </p:sp>
      <p:pic>
        <p:nvPicPr>
          <p:cNvPr id="1673" name="Google Shape;1673;g1ddb96f5214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633" y="1681492"/>
            <a:ext cx="1456925" cy="9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g1ddb96f5214_0_150"/>
          <p:cNvSpPr txBox="1"/>
          <p:nvPr/>
        </p:nvSpPr>
        <p:spPr>
          <a:xfrm>
            <a:off x="4588031" y="3733333"/>
            <a:ext cx="7205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পড়ার দক্ষতা তৈরি করতে সাহায্য করার জন্য অনেক অনুপ্রেরণা প্রদান করুন।</a:t>
            </a:r>
            <a:endParaRPr sz="59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5" name="Google Shape;1675;g1ddb96f5214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5283" y="3564133"/>
            <a:ext cx="1539641" cy="163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অনুশীলনের সময়</a:t>
            </a:r>
            <a:endParaRPr/>
          </a:p>
        </p:txBody>
      </p:sp>
      <p:sp>
        <p:nvSpPr>
          <p:cNvPr id="1681" name="Google Shape;1681;p18"/>
          <p:cNvSpPr txBox="1"/>
          <p:nvPr>
            <p:ph idx="1" type="body"/>
          </p:nvPr>
        </p:nvSpPr>
        <p:spPr>
          <a:xfrm>
            <a:off x="1639564" y="140958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/>
              <a:t>জটিল শব্দটি লক্ষ্য করুন।</a:t>
            </a:r>
            <a:endParaRPr/>
          </a:p>
        </p:txBody>
      </p:sp>
      <p:sp>
        <p:nvSpPr>
          <p:cNvPr id="1682" name="Google Shape;1682;p18"/>
          <p:cNvSpPr txBox="1"/>
          <p:nvPr>
            <p:ph idx="2" type="body"/>
          </p:nvPr>
        </p:nvSpPr>
        <p:spPr>
          <a:xfrm>
            <a:off x="1627989" y="262741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/>
              <a:t>অপেক্ষা করুন এবং প্রশংসা করুন।</a:t>
            </a:r>
            <a:endParaRPr/>
          </a:p>
        </p:txBody>
      </p:sp>
      <p:sp>
        <p:nvSpPr>
          <p:cNvPr id="1683" name="Google Shape;1683;p18"/>
          <p:cNvSpPr txBox="1"/>
          <p:nvPr>
            <p:ph idx="3" type="body"/>
          </p:nvPr>
        </p:nvSpPr>
        <p:spPr>
          <a:xfrm>
            <a:off x="1655374" y="4011397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/>
              <a:t>ফিরে যান এবং অভিব্যক্তি সহ আবার পড়ুন।</a:t>
            </a:r>
            <a:endParaRPr/>
          </a:p>
        </p:txBody>
      </p:sp>
      <p:sp>
        <p:nvSpPr>
          <p:cNvPr id="1684" name="Google Shape;1684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1</a:t>
            </a:r>
            <a:endParaRPr/>
          </a:p>
        </p:txBody>
      </p:sp>
      <p:sp>
        <p:nvSpPr>
          <p:cNvPr id="1685" name="Google Shape;1685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3</a:t>
            </a:r>
            <a:endParaRPr/>
          </a:p>
        </p:txBody>
      </p:sp>
      <p:sp>
        <p:nvSpPr>
          <p:cNvPr id="1686" name="Google Shape;1686;p18"/>
          <p:cNvSpPr txBox="1"/>
          <p:nvPr/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18"/>
          <p:cNvSpPr txBox="1"/>
          <p:nvPr/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যখনই কোন প্রশ্ন থাকে আমাকে ডাকুন!</a:t>
            </a:r>
            <a:endParaRPr/>
          </a:p>
        </p:txBody>
      </p:sp>
      <p:sp>
        <p:nvSpPr>
          <p:cNvPr id="1688" name="Google Shape;1688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89" name="Google Shape;1689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c9a6dd9af6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চিন্তা করুন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c9a6dd9af6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রিডিং টিপ সম্পর্কে কোন প্রশ্ন আছে?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ঘুরুন এবং আপনার শিশুর সঙ্গে কথা বলুন: আপনি কি বাড়িতে এই রিডিং টিপ চেষ্টা করার জন্য প্রস্তুত অনুভব করছেন?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আপনি বাড়িতে এটা কীভাবে ব্যবহার করবেন তা শেয়ার করুন।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g2c9a6dd9af6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আপনার প্রশ্ন রুমে অন্য কাউকে সহায়তা করবে!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697" name="Google Shape;1697;g2c9a6dd9af6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দয়া করে ফিডব্যাক দিন</a:t>
            </a:r>
            <a:endParaRPr/>
          </a:p>
        </p:txBody>
      </p:sp>
      <p:pic>
        <p:nvPicPr>
          <p:cNvPr id="1703" name="Google Shape;1703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23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 sz="3200"/>
              <a:t>আপনার তথ্য আমাদের সময়কে একত্রে উন্নত করে!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05" name="Google Shape;1705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চলুন দেখা যাক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স্বাগতম</a:t>
            </a:r>
            <a:endParaRPr/>
          </a:p>
        </p:txBody>
      </p:sp>
      <p:sp>
        <p:nvSpPr>
          <p:cNvPr id="1564" name="Google Shape;1564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পড়ার কৌশল </a:t>
            </a:r>
            <a:endParaRPr/>
          </a:p>
        </p:txBody>
      </p:sp>
      <p:sp>
        <p:nvSpPr>
          <p:cNvPr id="1565" name="Google Shape;1565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অনুশীলনের সময় </a:t>
            </a:r>
            <a:endParaRPr/>
          </a:p>
        </p:txBody>
      </p:sp>
      <p:sp>
        <p:nvSpPr>
          <p:cNvPr id="1566" name="Google Shape;1566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আলোচ্যসূচি</a:t>
            </a:r>
            <a:endParaRPr/>
          </a:p>
        </p:txBody>
      </p:sp>
      <p:sp>
        <p:nvSpPr>
          <p:cNvPr id="1567" name="Google Shape;1567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প্রতিফলন এবং আপডেট</a:t>
            </a:r>
            <a:endParaRPr/>
          </a:p>
        </p:txBody>
      </p:sp>
      <p:pic>
        <p:nvPicPr>
          <p:cNvPr id="1568" name="Google Shape;156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72" name="Google Shape;1572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3" name="Google Shape;1573;p5"/>
          <p:cNvSpPr/>
          <p:nvPr/>
        </p:nvSpPr>
        <p:spPr>
          <a:xfrm>
            <a:off x="9527206" y="3176994"/>
            <a:ext cx="1844431" cy="14067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“আমি শিখেছি কীভাবে শক্ত শব্দকে প্রতিহত করতে হয়”</a:t>
            </a:r>
            <a:endParaRPr b="0" i="0" sz="14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9" name="Google Shape;1579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0" name="Google Shape;1580;p6"/>
          <p:cNvSpPr txBox="1"/>
          <p:nvPr>
            <p:ph idx="3" type="body"/>
          </p:nvPr>
        </p:nvSpPr>
        <p:spPr>
          <a:xfrm>
            <a:off x="4479676" y="397683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1" name="Google Shape;1581;p6"/>
          <p:cNvSpPr txBox="1"/>
          <p:nvPr>
            <p:ph idx="4" type="body"/>
          </p:nvPr>
        </p:nvSpPr>
        <p:spPr>
          <a:xfrm>
            <a:off x="4412192" y="497449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2" name="Google Shape;1582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প্রস্তুত হন। </a:t>
            </a:r>
            <a:endParaRPr/>
          </a:p>
        </p:txBody>
      </p:sp>
      <p:sp>
        <p:nvSpPr>
          <p:cNvPr id="1583" name="Google Shape;1583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উপস্থিত থাকুন। </a:t>
            </a:r>
            <a:endParaRPr/>
          </a:p>
        </p:txBody>
      </p:sp>
      <p:sp>
        <p:nvSpPr>
          <p:cNvPr id="1584" name="Google Shape;1584;p6"/>
          <p:cNvSpPr txBox="1"/>
          <p:nvPr>
            <p:ph idx="7" type="body"/>
          </p:nvPr>
        </p:nvSpPr>
        <p:spPr>
          <a:xfrm>
            <a:off x="851004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বিনয়ী হন।</a:t>
            </a:r>
            <a:endParaRPr/>
          </a:p>
        </p:txBody>
      </p:sp>
      <p:sp>
        <p:nvSpPr>
          <p:cNvPr id="1585" name="Google Shape;1585;p6"/>
          <p:cNvSpPr txBox="1"/>
          <p:nvPr>
            <p:ph idx="8" type="body"/>
          </p:nvPr>
        </p:nvSpPr>
        <p:spPr>
          <a:xfrm>
            <a:off x="83341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প্রশ্ন জিজ্ঞাসা করুন</a:t>
            </a:r>
            <a:endParaRPr/>
          </a:p>
        </p:txBody>
      </p:sp>
      <p:sp>
        <p:nvSpPr>
          <p:cNvPr id="1586" name="Google Shape;1586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800"/>
              <a:t>ওয়ার্কশপের নির্দেশনা</a:t>
            </a:r>
            <a:endParaRPr sz="4800"/>
          </a:p>
        </p:txBody>
      </p:sp>
      <p:pic>
        <p:nvPicPr>
          <p:cNvPr descr="Icon&#10;&#10;Description automatically generated" id="1587" name="Google Shape;15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8" name="Google Shape;15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89" name="Google Shape;158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90" name="Google Shape;15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চলুন দেখা যাক</a:t>
            </a:r>
            <a:endParaRPr/>
          </a:p>
        </p:txBody>
      </p:sp>
      <p:sp>
        <p:nvSpPr>
          <p:cNvPr id="1596" name="Google Shape;1596;p11"/>
          <p:cNvSpPr txBox="1"/>
          <p:nvPr>
            <p:ph idx="1" type="body"/>
          </p:nvPr>
        </p:nvSpPr>
        <p:spPr>
          <a:xfrm>
            <a:off x="9222900" y="4748864"/>
            <a:ext cx="2497200" cy="191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sz="2400" u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বার বার পড়া (এবং বার বার পড়া) সাবলীলতা তৈরি করে।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4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7" name="Google Shape;1597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599" name="Google Shape;1599;p11"/>
          <p:cNvSpPr txBox="1"/>
          <p:nvPr/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00" name="Google Shape;1600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>
                <a:solidFill>
                  <a:srgbClr val="006FB6"/>
                </a:solidFill>
              </a:rPr>
              <a:t>জটিল শব্দটি লক্ষ্য করুন।</a:t>
            </a:r>
            <a:endParaRPr sz="36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600" u="none">
                <a:solidFill>
                  <a:srgbClr val="006FB6"/>
                </a:solidFill>
              </a:rPr>
              <a:t>অপেক্ষা করুন এবং প্রশংসা করুন।</a:t>
            </a:r>
            <a:endParaRPr/>
          </a:p>
        </p:txBody>
      </p:sp>
      <p:sp>
        <p:nvSpPr>
          <p:cNvPr id="1602" name="Google Shape;1602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600" u="none">
                <a:solidFill>
                  <a:srgbClr val="006FB6"/>
                </a:solidFill>
              </a:rPr>
              <a:t>ফিরে যান এবং অভিব্যক্তি সহ আবার পড়ুন।</a:t>
            </a:r>
            <a:endParaRPr/>
          </a:p>
        </p:txBody>
      </p:sp>
      <p:sp>
        <p:nvSpPr>
          <p:cNvPr id="1603" name="Google Shape;1603;p11"/>
          <p:cNvSpPr txBox="1"/>
          <p:nvPr/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2"/>
          <p:cNvSpPr txBox="1"/>
          <p:nvPr>
            <p:ph idx="1" type="body"/>
          </p:nvPr>
        </p:nvSpPr>
        <p:spPr>
          <a:xfrm>
            <a:off x="4588042" y="15533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sz="2800" u="none"/>
              <a:t>একটি কঠিন শব্দ যা আপনার সন্তান এখনো জানে না</a:t>
            </a:r>
            <a:endParaRPr sz="2800"/>
          </a:p>
        </p:txBody>
      </p:sp>
      <p:sp>
        <p:nvSpPr>
          <p:cNvPr id="1609" name="Google Shape;1609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25"/>
              <a:buNone/>
            </a:pPr>
            <a:r>
              <a:rPr b="0" i="0" lang="en-US" sz="2800" u="none"/>
              <a:t>যখন আপনার কন্ঠ আবেগ, স্বাভাবিক বিরতি এবং শোনার সহজ গতিতে পূর্ণ হয়।</a:t>
            </a:r>
            <a:endParaRPr sz="2800"/>
          </a:p>
        </p:txBody>
      </p:sp>
      <p:sp>
        <p:nvSpPr>
          <p:cNvPr id="1610" name="Google Shape;1610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11" name="Google Shape;1611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12" name="Google Shape;1612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4000" u="none"/>
              <a:t>জটিল শব্দ</a:t>
            </a:r>
            <a:endParaRPr/>
          </a:p>
        </p:txBody>
      </p:sp>
      <p:sp>
        <p:nvSpPr>
          <p:cNvPr id="1613" name="Google Shape;1613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sz="4000" u="none">
                <a:latin typeface="Arial"/>
                <a:ea typeface="Arial"/>
                <a:cs typeface="Arial"/>
                <a:sym typeface="Arial"/>
              </a:rPr>
              <a:t>অভিব্যক্তি</a:t>
            </a:r>
            <a:endParaRPr/>
          </a:p>
        </p:txBody>
      </p:sp>
      <p:sp>
        <p:nvSpPr>
          <p:cNvPr id="1614" name="Google Shape;1614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5" name="Google Shape;1615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16" name="Google Shape;1616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সাহিত্যিক টার্মগুলো দেখুন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3"/>
          <p:cNvSpPr txBox="1"/>
          <p:nvPr>
            <p:ph type="title"/>
          </p:nvPr>
        </p:nvSpPr>
        <p:spPr>
          <a:xfrm>
            <a:off x="3536683" y="0"/>
            <a:ext cx="5939826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en-US" sz="4000" u="none"/>
              <a:t>জটিল শব্দটি লক্ষ্য করুন।</a:t>
            </a:r>
            <a:endParaRPr sz="4000"/>
          </a:p>
        </p:txBody>
      </p:sp>
      <p:sp>
        <p:nvSpPr>
          <p:cNvPr id="1622" name="Google Shape;1622;p13"/>
          <p:cNvSpPr txBox="1"/>
          <p:nvPr>
            <p:ph idx="1" type="body"/>
          </p:nvPr>
        </p:nvSpPr>
        <p:spPr>
          <a:xfrm>
            <a:off x="138545" y="92406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u="none">
                <a:latin typeface="Calibri"/>
                <a:ea typeface="Calibri"/>
                <a:cs typeface="Calibri"/>
                <a:sym typeface="Calibri"/>
              </a:rPr>
              <a:t>পরামর্শ ও কৌশল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13"/>
          <p:cNvSpPr txBox="1"/>
          <p:nvPr>
            <p:ph idx="2" type="body"/>
          </p:nvPr>
        </p:nvSpPr>
        <p:spPr>
          <a:xfrm>
            <a:off x="166253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শব্দ সন্ধান করুন: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আপনার সন্তান আবার দেখবে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আপনার সন্তান পড়তে কষ্ট করে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en-US" u="none">
                <a:latin typeface="Calibri"/>
                <a:ea typeface="Calibri"/>
                <a:cs typeface="Calibri"/>
                <a:sym typeface="Calibri"/>
              </a:rPr>
              <a:t>আপনার পুনরায় পড়ার সময় যদি কিছুক্ষণ হয়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13"/>
          <p:cNvSpPr txBox="1"/>
          <p:nvPr/>
        </p:nvSpPr>
        <p:spPr>
          <a:xfrm rot="-2153481">
            <a:off x="3695093" y="2326450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প্রাপ্তবয়স্ক: </a:t>
            </a: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হুম... এখানে একটি ভালো শব্দ আছে।</a:t>
            </a:r>
            <a:endParaRPr b="0" i="0" sz="2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13"/>
          <p:cNvSpPr txBox="1"/>
          <p:nvPr/>
        </p:nvSpPr>
        <p:spPr>
          <a:xfrm rot="860351">
            <a:off x="9267708" y="2233450"/>
            <a:ext cx="2669772" cy="23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শিশু: 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 b="0" i="0" sz="2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" name="Google Shape;16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en-US" sz="4400" u="none">
                <a:solidFill>
                  <a:srgbClr val="006FB6"/>
                </a:solidFill>
              </a:rPr>
              <a:t>অপেক্ষা করুন এবং প্রশংসা করুন</a:t>
            </a:r>
            <a:endParaRPr/>
          </a:p>
        </p:txBody>
      </p:sp>
      <p:sp>
        <p:nvSpPr>
          <p:cNvPr id="1634" name="Google Shape;1634;p14"/>
          <p:cNvSpPr txBox="1"/>
          <p:nvPr/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আপনার আঙুল ব্যবহার করুন এবং এটি শব্দের সাথে সাথে পড়ুন।  </a:t>
            </a:r>
            <a:endParaRPr b="0" i="0" sz="2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আপনি কি জটিল শব্দগুলোর ভিতরে আপনার পরিচিত কোন শব্দ অংশ দেখতে পাচ্ছেন?</a:t>
            </a:r>
            <a:endParaRPr b="0" i="0" sz="2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কোন শব্দ অর্থপূর্ণ? এই শব্দটির কি এখানে অক্ষর মেলে?</a:t>
            </a:r>
            <a:endParaRPr b="0" i="0" sz="2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14"/>
          <p:cNvSpPr txBox="1"/>
          <p:nvPr/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আমি শুধু অপেক্ষা করব।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আপনি কি চেষ্টা করেছেন…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শব্দটি হল…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এটা জটিল একটি ছিলো। এটা মোকাবেলা করার উপায়!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6" name="Google Shape;1636;p14"/>
          <p:cNvPicPr preferRelativeResize="0"/>
          <p:nvPr/>
        </p:nvPicPr>
        <p:blipFill rotWithShape="1">
          <a:blip r:embed="rId6">
            <a:alphaModFix/>
          </a:blip>
          <a:srcRect b="1900" l="-4184" r="-7997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14"/>
          <p:cNvPicPr preferRelativeResize="0"/>
          <p:nvPr/>
        </p:nvPicPr>
        <p:blipFill rotWithShape="1">
          <a:blip r:embed="rId7">
            <a:alphaModFix/>
          </a:blip>
          <a:srcRect b="-1656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5"/>
          <p:cNvSpPr txBox="1"/>
          <p:nvPr>
            <p:ph type="title"/>
          </p:nvPr>
        </p:nvSpPr>
        <p:spPr>
          <a:xfrm>
            <a:off x="-7625" y="11430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sz="4000" u="none"/>
              <a:t>ফিরে যান এবং অভিব্যক্তি সহ আবার পড়ুন।</a:t>
            </a:r>
            <a:endParaRPr sz="4000"/>
          </a:p>
        </p:txBody>
      </p:sp>
      <p:sp>
        <p:nvSpPr>
          <p:cNvPr id="1643" name="Google Shape;1643;p15"/>
          <p:cNvSpPr txBox="1"/>
          <p:nvPr>
            <p:ph idx="1" type="body"/>
          </p:nvPr>
        </p:nvSpPr>
        <p:spPr>
          <a:xfrm>
            <a:off x="209725" y="1618625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>
                <a:solidFill>
                  <a:srgbClr val="006FB6"/>
                </a:solidFill>
              </a:rPr>
              <a:t>প্রাপ্তবয়স্ক: </a:t>
            </a:r>
            <a:r>
              <a:rPr b="0" i="0" lang="en-US" sz="2800" u="none">
                <a:solidFill>
                  <a:srgbClr val="006FB6"/>
                </a:solidFill>
              </a:rPr>
              <a:t>''চলুন ফিরে যাই এবং অভিব্যক্তি সহ এই বাক্যটি আবার পড়ি।''</a:t>
            </a:r>
            <a:endParaRPr sz="28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644" name="Google Shape;1644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>
                <a:solidFill>
                  <a:srgbClr val="006FB6"/>
                </a:solidFill>
              </a:rPr>
              <a:t>আপনার সন্তানকে এটি কয়েকবার পড়তে হতে পারে। কিন্তু এটা অতিরিক্ত করবেন না!</a:t>
            </a:r>
            <a:endParaRPr sz="2400">
              <a:solidFill>
                <a:srgbClr val="006FB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/>
          </a:p>
        </p:txBody>
      </p:sp>
      <p:sp>
        <p:nvSpPr>
          <p:cNvPr id="1645" name="Google Shape;1645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>
                <a:solidFill>
                  <a:srgbClr val="006FB6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শিশু: </a:t>
            </a:r>
            <a:r>
              <a:rPr lang="en-US" sz="2800"/>
              <a:t> “Oh no! The fox is scared. What is across the river?”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/>
          </a:p>
        </p:txBody>
      </p:sp>
      <p:pic>
        <p:nvPicPr>
          <p:cNvPr id="1646" name="Google Shape;16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7" name="Google Shape;16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5180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