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9" r:id="rId1"/>
    <p:sldMasterId id="2147483750" r:id="rId2"/>
    <p:sldMasterId id="2147483751" r:id="rId3"/>
    <p:sldMasterId id="2147483753" r:id="rId4"/>
    <p:sldMasterId id="2147483754" r:id="rId5"/>
    <p:sldMasterId id="2147483755" r:id="rId6"/>
    <p:sldMasterId id="2147483756" r:id="rId7"/>
    <p:sldMasterId id="2147483757" r:id="rId8"/>
    <p:sldMasterId id="2147483758"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is a </a:t>
            </a:r>
            <a:r>
              <a:rPr lang="en-US" b="1"/>
              <a:t>sound like a storyteller </a:t>
            </a:r>
            <a:r>
              <a:rPr lang="en-US"/>
              <a:t>workshop</a:t>
            </a:r>
            <a:r>
              <a:rPr lang="en-US" b="1" i="1"/>
              <a:t> </a:t>
            </a:r>
            <a:r>
              <a:rPr lang="en-US"/>
              <a:t>that focuses on the reading skill of fluency, or sounding like a storyteller. In this workshop, families learn a strategy for </a:t>
            </a:r>
            <a:r>
              <a:rPr lang="en-US" i="1"/>
              <a:t>scooping </a:t>
            </a:r>
            <a:r>
              <a:rPr lang="en-US"/>
              <a:t>the words into phrases as they read by physically scooping with their fingers and then visually scooping with their eyes to build reading fluency.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100"/>
              <a:buFont typeface="Arial"/>
              <a:buNone/>
            </a:pPr>
            <a:r>
              <a:rPr lang="en-US" b="1"/>
              <a:t>Materials: </a:t>
            </a:r>
            <a:endParaRPr b="1"/>
          </a:p>
          <a:p>
            <a:pPr marL="457200" marR="0" lvl="0" indent="-279400" algn="l" rtl="0">
              <a:lnSpc>
                <a:spcPct val="100000"/>
              </a:lnSpc>
              <a:spcBef>
                <a:spcPts val="0"/>
              </a:spcBef>
              <a:spcAft>
                <a:spcPts val="0"/>
              </a:spcAft>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marR="0" lvl="0" indent="-279400" algn="l" rtl="0">
              <a:lnSpc>
                <a:spcPct val="100000"/>
              </a:lnSpc>
              <a:spcBef>
                <a:spcPts val="0"/>
              </a:spcBef>
              <a:spcAft>
                <a:spcPts val="0"/>
              </a:spcAft>
              <a:buSzPts val="800"/>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b="1"/>
              <a:t>Facilitation notes:</a:t>
            </a:r>
            <a:endParaRPr b="1"/>
          </a:p>
          <a:p>
            <a:pPr marL="0" lvl="0" indent="0" algn="l" rtl="0">
              <a:lnSpc>
                <a:spcPct val="100000"/>
              </a:lnSpc>
              <a:spcBef>
                <a:spcPts val="0"/>
              </a:spcBef>
              <a:spcAft>
                <a:spcPts val="0"/>
              </a:spcAft>
              <a:buClr>
                <a:schemeClr val="dk1"/>
              </a:buClr>
              <a:buSzPts val="1100"/>
              <a:buFont typeface="Arial"/>
              <a:buNone/>
            </a:pPr>
            <a:r>
              <a:rPr lang="en-US" b="1" u="sng"/>
              <a:t>To prepare:</a:t>
            </a:r>
            <a:endParaRPr b="1" u="sng"/>
          </a:p>
          <a:p>
            <a:pPr marL="457200" lvl="0" indent="-279400" algn="l" rtl="0">
              <a:lnSpc>
                <a:spcPct val="100000"/>
              </a:lnSpc>
              <a:spcBef>
                <a:spcPts val="0"/>
              </a:spcBef>
              <a:spcAft>
                <a:spcPts val="0"/>
              </a:spcAft>
              <a:buSzPts val="800"/>
              <a:buChar char="●"/>
            </a:pPr>
            <a:r>
              <a:rPr lang="en-US"/>
              <a:t>In this workshop, you will model how to scoop words together into phrases, both with your fingers and with your eyes. Study the slides in the reading tip section. Think through how you will model and guide practice for the three steps of scooping. </a:t>
            </a:r>
            <a:endParaRPr/>
          </a:p>
          <a:p>
            <a:pPr marL="914400" lvl="1" indent="-317500" algn="l" rtl="0">
              <a:lnSpc>
                <a:spcPct val="100000"/>
              </a:lnSpc>
              <a:spcBef>
                <a:spcPts val="0"/>
              </a:spcBef>
              <a:spcAft>
                <a:spcPts val="0"/>
              </a:spcAft>
              <a:buSzPts val="1400"/>
              <a:buChar char="•"/>
            </a:pPr>
            <a:r>
              <a:rPr lang="en-US"/>
              <a:t>You may want to practice with additional sentences. If this is the case, post them on a white board large enough for families to read.</a:t>
            </a:r>
            <a:endParaRPr/>
          </a:p>
          <a:p>
            <a:pPr marL="914400" lvl="1" indent="-317500" algn="l" rtl="0">
              <a:lnSpc>
                <a:spcPct val="100000"/>
              </a:lnSpc>
              <a:spcBef>
                <a:spcPts val="0"/>
              </a:spcBef>
              <a:spcAft>
                <a:spcPts val="0"/>
              </a:spcAft>
              <a:buSzPts val="1400"/>
              <a:buChar char="•"/>
            </a:pPr>
            <a:r>
              <a:rPr lang="en-US"/>
              <a:t>Consider providing additional group practice after the “Put the scoops together” slide and before the video.</a:t>
            </a:r>
            <a:endParaRPr/>
          </a:p>
          <a:p>
            <a:pPr marL="457200" lvl="0" indent="-279400" algn="l" rtl="0">
              <a:lnSpc>
                <a:spcPct val="100000"/>
              </a:lnSpc>
              <a:spcBef>
                <a:spcPts val="0"/>
              </a:spcBef>
              <a:spcAft>
                <a:spcPts val="0"/>
              </a:spcAft>
              <a:buClr>
                <a:schemeClr val="dk1"/>
              </a:buClr>
              <a:buSzPts val="800"/>
              <a:buChar char="●"/>
            </a:pPr>
            <a:r>
              <a:rPr lang="en-US"/>
              <a:t>Preview the light blue slides and choose the ones that are appropriate for your context.</a:t>
            </a:r>
            <a:endParaRPr/>
          </a:p>
          <a:p>
            <a:pPr marL="457200" lvl="0" indent="-279400" algn="l" rtl="0">
              <a:lnSpc>
                <a:spcPct val="100000"/>
              </a:lnSpc>
              <a:spcBef>
                <a:spcPts val="0"/>
              </a:spcBef>
              <a:spcAft>
                <a:spcPts val="0"/>
              </a:spcAft>
              <a:buClr>
                <a:schemeClr val="dk1"/>
              </a:buClr>
              <a:buSzPts val="800"/>
              <a:buChar char="●"/>
            </a:pPr>
            <a:r>
              <a:rPr lang="en-US"/>
              <a:t>Be sure to familiarize yourself with the content of the presentation so you can talk </a:t>
            </a:r>
            <a:r>
              <a:rPr lang="en-US" i="1"/>
              <a:t>with </a:t>
            </a:r>
            <a:r>
              <a:rPr lang="en-US"/>
              <a:t>families, not “at” them.</a:t>
            </a:r>
            <a:endParaRPr/>
          </a:p>
          <a:p>
            <a:pPr marL="457200" lvl="0" indent="-279400" algn="l" rtl="0">
              <a:lnSpc>
                <a:spcPct val="100000"/>
              </a:lnSpc>
              <a:spcBef>
                <a:spcPts val="0"/>
              </a:spcBef>
              <a:spcAft>
                <a:spcPts val="0"/>
              </a:spcAft>
              <a:buSzPts val="800"/>
              <a:buChar char="●"/>
            </a:pPr>
            <a:r>
              <a:rPr lang="en-US"/>
              <a:t>Test video links and audio equipment for video. Video is available in English and Spanish on Springboard Collaborative’s YouTube channel.</a:t>
            </a:r>
            <a:endParaRPr/>
          </a:p>
          <a:p>
            <a:pPr marL="171450" lvl="0" indent="-82550" algn="l" rtl="0">
              <a:lnSpc>
                <a:spcPct val="100000"/>
              </a:lnSpc>
              <a:spcBef>
                <a:spcPts val="0"/>
              </a:spcBef>
              <a:spcAft>
                <a:spcPts val="0"/>
              </a:spcAft>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b="1" u="sng"/>
              <a:t>Ideas to differentiate </a:t>
            </a:r>
            <a:endParaRPr b="1"/>
          </a:p>
          <a:p>
            <a:pPr marL="457200" lvl="0" indent="-317500" algn="l" rtl="0">
              <a:lnSpc>
                <a:spcPct val="100000"/>
              </a:lnSpc>
              <a:spcBef>
                <a:spcPts val="0"/>
              </a:spcBef>
              <a:spcAft>
                <a:spcPts val="0"/>
              </a:spcAft>
              <a:buClr>
                <a:schemeClr val="dk1"/>
              </a:buClr>
              <a:buSzPts val="1400"/>
              <a:buChar char="•"/>
            </a:pPr>
            <a:r>
              <a:rPr lang="en-US"/>
              <a:t>Be sure the book you use to model matches the reading abilities of the children in the workshop. Consider modeling with one or two pages from books with differing difficulty. </a:t>
            </a:r>
            <a:endParaRPr/>
          </a:p>
          <a:p>
            <a:pPr marL="457200" lvl="0" indent="-317500" algn="l" rtl="0">
              <a:lnSpc>
                <a:spcPct val="100000"/>
              </a:lnSpc>
              <a:spcBef>
                <a:spcPts val="0"/>
              </a:spcBef>
              <a:spcAft>
                <a:spcPts val="0"/>
              </a:spcAft>
              <a:buClr>
                <a:schemeClr val="dk1"/>
              </a:buClr>
              <a:buSzPts val="1400"/>
              <a:buChar char="•"/>
            </a:pPr>
            <a:r>
              <a:rPr lang="en-US"/>
              <a:t>If teaching this workshop to </a:t>
            </a:r>
            <a:r>
              <a:rPr lang="en-US" b="1"/>
              <a:t>younger readers:</a:t>
            </a:r>
            <a:endParaRPr b="1"/>
          </a:p>
          <a:p>
            <a:pPr marL="685800" lvl="1" indent="-228600" algn="l" rtl="0">
              <a:lnSpc>
                <a:spcPct val="100000"/>
              </a:lnSpc>
              <a:spcBef>
                <a:spcPts val="0"/>
              </a:spcBef>
              <a:spcAft>
                <a:spcPts val="0"/>
              </a:spcAft>
              <a:buClr>
                <a:schemeClr val="dk1"/>
              </a:buClr>
              <a:buSzPts val="1400"/>
              <a:buChar char="•"/>
            </a:pPr>
            <a:r>
              <a:rPr lang="en-US"/>
              <a:t>Choose the appropriate “Reading = conversation” slide. </a:t>
            </a:r>
            <a:endParaRPr/>
          </a:p>
          <a:p>
            <a:pPr marL="685800" lvl="1" indent="-228600" algn="l" rtl="0">
              <a:lnSpc>
                <a:spcPct val="100000"/>
              </a:lnSpc>
              <a:spcBef>
                <a:spcPts val="0"/>
              </a:spcBef>
              <a:spcAft>
                <a:spcPts val="0"/>
              </a:spcAft>
              <a:buClr>
                <a:schemeClr val="dk1"/>
              </a:buClr>
              <a:buSzPts val="1400"/>
              <a:buChar char="•"/>
            </a:pPr>
            <a:r>
              <a:rPr lang="en-US"/>
              <a:t>Use a shorter sentence that consists of one scooped phrase.</a:t>
            </a:r>
            <a:endParaRPr/>
          </a:p>
          <a:p>
            <a:pPr marL="685800" lvl="1" indent="-228600" algn="l" rtl="0">
              <a:lnSpc>
                <a:spcPct val="100000"/>
              </a:lnSpc>
              <a:spcBef>
                <a:spcPts val="0"/>
              </a:spcBef>
              <a:spcAft>
                <a:spcPts val="0"/>
              </a:spcAft>
              <a:buClr>
                <a:schemeClr val="dk1"/>
              </a:buClr>
              <a:buSzPts val="1400"/>
              <a:buChar char="•"/>
            </a:pPr>
            <a:r>
              <a:rPr lang="en-US"/>
              <a:t>Encourage them to read the entire sentence as a phrase if you are presenting this workshop to families with young readers who are still reading books with very short sentences.</a:t>
            </a:r>
            <a:endParaRPr/>
          </a:p>
          <a:p>
            <a:pPr marL="457200" lvl="0" indent="-317500" algn="l" rtl="0">
              <a:lnSpc>
                <a:spcPct val="100000"/>
              </a:lnSpc>
              <a:spcBef>
                <a:spcPts val="0"/>
              </a:spcBef>
              <a:spcAft>
                <a:spcPts val="0"/>
              </a:spcAft>
              <a:buClr>
                <a:schemeClr val="dk1"/>
              </a:buClr>
              <a:buSzPts val="1400"/>
              <a:buChar char="•"/>
            </a:pPr>
            <a:r>
              <a:rPr lang="en-US"/>
              <a:t>If teaching this workshop to families with </a:t>
            </a:r>
            <a:r>
              <a:rPr lang="en-US" b="1"/>
              <a:t>older readers</a:t>
            </a:r>
            <a:r>
              <a:rPr lang="en-US"/>
              <a:t>:</a:t>
            </a:r>
            <a:endParaRPr b="1"/>
          </a:p>
          <a:p>
            <a:pPr marL="685800" lvl="1" indent="-228600" algn="l" rtl="0">
              <a:lnSpc>
                <a:spcPct val="100000"/>
              </a:lnSpc>
              <a:spcBef>
                <a:spcPts val="0"/>
              </a:spcBef>
              <a:spcAft>
                <a:spcPts val="0"/>
              </a:spcAft>
              <a:buClr>
                <a:schemeClr val="dk1"/>
              </a:buClr>
              <a:buSzPts val="1400"/>
              <a:buChar char="•"/>
            </a:pPr>
            <a:r>
              <a:rPr lang="en-US"/>
              <a:t>Choose the appropriate “Reading = conversation” slide.</a:t>
            </a:r>
            <a:endParaRPr/>
          </a:p>
          <a:p>
            <a:pPr marL="685800" lvl="1" indent="-228600" algn="l" rtl="0">
              <a:lnSpc>
                <a:spcPct val="100000"/>
              </a:lnSpc>
              <a:spcBef>
                <a:spcPts val="0"/>
              </a:spcBef>
              <a:spcAft>
                <a:spcPts val="0"/>
              </a:spcAft>
              <a:buClr>
                <a:schemeClr val="dk1"/>
              </a:buClr>
              <a:buSzPts val="1400"/>
              <a:buChar char="•"/>
            </a:pPr>
            <a:r>
              <a:rPr lang="en-US"/>
              <a:t>Consider making a copy of a paragraph of text and using that to practice instead of just one sentence. </a:t>
            </a:r>
            <a:endParaRPr/>
          </a:p>
          <a:p>
            <a:pPr marL="685800" lvl="1" indent="-228600" algn="l" rtl="0">
              <a:lnSpc>
                <a:spcPct val="100000"/>
              </a:lnSpc>
              <a:spcBef>
                <a:spcPts val="0"/>
              </a:spcBef>
              <a:spcAft>
                <a:spcPts val="0"/>
              </a:spcAft>
              <a:buClr>
                <a:schemeClr val="dk1"/>
              </a:buClr>
              <a:buSzPts val="1400"/>
              <a:buChar char="•"/>
            </a:pPr>
            <a:r>
              <a:rPr lang="en-US"/>
              <a:t>Remind families that rereading is valuable practice for building fluency.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b="1"/>
          </a:p>
          <a:p>
            <a:pPr marL="685800" lvl="1" indent="-228600" algn="l" rtl="0">
              <a:lnSpc>
                <a:spcPct val="100000"/>
              </a:lnSpc>
              <a:spcBef>
                <a:spcPts val="0"/>
              </a:spcBef>
              <a:spcAft>
                <a:spcPts val="0"/>
              </a:spcAft>
              <a:buClr>
                <a:schemeClr val="dk1"/>
              </a:buClr>
              <a:buSzPts val="1400"/>
              <a:buChar char="•"/>
            </a:pPr>
            <a:r>
              <a:rPr lang="en-US"/>
              <a:t>Explicitly talk about the rhythm of the English language and how English is a stress-timed language. </a:t>
            </a:r>
            <a:endParaRPr/>
          </a:p>
          <a:p>
            <a:pPr marL="685800" lvl="1" indent="-228600" algn="l" rtl="0">
              <a:lnSpc>
                <a:spcPct val="100000"/>
              </a:lnSpc>
              <a:spcBef>
                <a:spcPts val="0"/>
              </a:spcBef>
              <a:spcAft>
                <a:spcPts val="0"/>
              </a:spcAft>
              <a:buClr>
                <a:schemeClr val="dk1"/>
              </a:buClr>
              <a:buSzPts val="1400"/>
              <a:buChar char="•"/>
            </a:pPr>
            <a:r>
              <a:rPr lang="en-US"/>
              <a:t>Ask for examples of how rhythm can change for different languages, or even for speakers from different regions of the same country. </a:t>
            </a:r>
            <a:endParaRPr/>
          </a:p>
          <a:p>
            <a:pPr marL="685800" lvl="1" indent="-228600" algn="l" rtl="0">
              <a:lnSpc>
                <a:spcPct val="100000"/>
              </a:lnSpc>
              <a:spcBef>
                <a:spcPts val="0"/>
              </a:spcBef>
              <a:spcAft>
                <a:spcPts val="0"/>
              </a:spcAft>
              <a:buClr>
                <a:schemeClr val="dk1"/>
              </a:buClr>
              <a:buSzPts val="1400"/>
              <a:buChar char="•"/>
            </a:pPr>
            <a:r>
              <a:rPr lang="en-US"/>
              <a:t>You may wish to review common punctuation. </a:t>
            </a:r>
            <a:endParaRPr/>
          </a:p>
          <a:p>
            <a:pPr marL="457200" lvl="0" indent="-317500" algn="l" rtl="0">
              <a:lnSpc>
                <a:spcPct val="100000"/>
              </a:lnSpc>
              <a:spcBef>
                <a:spcPts val="0"/>
              </a:spcBef>
              <a:spcAft>
                <a:spcPts val="0"/>
              </a:spcAft>
              <a:buClr>
                <a:schemeClr val="dk1"/>
              </a:buClr>
              <a:buSzPts val="1400"/>
              <a:buChar char="•"/>
            </a:pPr>
            <a:r>
              <a:rPr lang="en-US"/>
              <a:t>If families are</a:t>
            </a:r>
            <a:r>
              <a:rPr lang="en-US" b="1"/>
              <a:t> familiar with this workshop,</a:t>
            </a:r>
            <a:r>
              <a:rPr lang="en-US"/>
              <a:t> consider how you might leverage their experience. Ask families to share how they helped their child internalize the steps. Invite them (ahead of time) to model one or more steps, if appropriate.</a:t>
            </a:r>
            <a:endParaRPr/>
          </a:p>
          <a:p>
            <a:pPr marL="0" lvl="1" indent="0" algn="l" rtl="0">
              <a:lnSpc>
                <a:spcPct val="100000"/>
              </a:lnSpc>
              <a:spcBef>
                <a:spcPts val="0"/>
              </a:spcBef>
              <a:spcAft>
                <a:spcPts val="0"/>
              </a:spcAft>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54" name="Google Shape;135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10: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1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17500" algn="l" rtl="0">
              <a:lnSpc>
                <a:spcPct val="100000"/>
              </a:lnSpc>
              <a:spcBef>
                <a:spcPts val="0"/>
              </a:spcBef>
              <a:spcAft>
                <a:spcPts val="0"/>
              </a:spcAft>
              <a:buSzPts val="1400"/>
              <a:buChar char="•"/>
            </a:pPr>
            <a:r>
              <a:rPr lang="en-US" b="0"/>
              <a:t>Note: video linked in “Let’s watch” reinforces these steps. You may go quickly through the slides.</a:t>
            </a:r>
            <a:endParaRPr/>
          </a:p>
          <a:p>
            <a:pPr marL="457200" marR="0" lvl="0" indent="-317500" algn="l" rtl="0">
              <a:lnSpc>
                <a:spcPct val="100000"/>
              </a:lnSpc>
              <a:spcBef>
                <a:spcPts val="0"/>
              </a:spcBef>
              <a:spcAft>
                <a:spcPts val="0"/>
              </a:spcAft>
              <a:buSzPts val="1400"/>
              <a:buChar char="•"/>
            </a:pPr>
            <a:r>
              <a:rPr lang="en-US" b="1"/>
              <a:t>Invite families to practice reading </a:t>
            </a:r>
            <a:r>
              <a:rPr lang="en-US" b="0"/>
              <a:t>the sentence on the slide as fluently and with as much expression as they can. </a:t>
            </a:r>
            <a:endParaRPr/>
          </a:p>
          <a:p>
            <a:pPr marL="914400" marR="0" lvl="1" indent="-317500" algn="l" rtl="0">
              <a:lnSpc>
                <a:spcPct val="100000"/>
              </a:lnSpc>
              <a:spcBef>
                <a:spcPts val="0"/>
              </a:spcBef>
              <a:spcAft>
                <a:spcPts val="0"/>
              </a:spcAft>
              <a:buSzPts val="1400"/>
              <a:buChar char="•"/>
            </a:pPr>
            <a:r>
              <a:rPr lang="en-US" b="0"/>
              <a:t>Remind families to pay attention to phrasing and punctuation. </a:t>
            </a:r>
            <a:endParaRPr/>
          </a:p>
          <a:p>
            <a:pPr marL="914400" marR="0" lvl="1" indent="-317500" algn="l" rtl="0">
              <a:lnSpc>
                <a:spcPct val="100000"/>
              </a:lnSpc>
              <a:spcBef>
                <a:spcPts val="0"/>
              </a:spcBef>
              <a:spcAft>
                <a:spcPts val="0"/>
              </a:spcAft>
              <a:buSzPts val="1400"/>
              <a:buChar char="•"/>
            </a:pPr>
            <a:r>
              <a:rPr lang="en-US" b="0"/>
              <a:t>Invite a volunteer to read the sentence aloud fluently for the group.</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a:p>
            <a:pPr marL="171450" marR="0" lvl="0" indent="-171450" algn="l" rtl="0">
              <a:lnSpc>
                <a:spcPct val="100000"/>
              </a:lnSpc>
              <a:spcBef>
                <a:spcPts val="0"/>
              </a:spcBef>
              <a:spcAft>
                <a:spcPts val="0"/>
              </a:spcAft>
              <a:buClr>
                <a:schemeClr val="dk1"/>
              </a:buClr>
              <a:buSzPts val="1200"/>
              <a:buFont typeface="Arial"/>
              <a:buChar char="•"/>
            </a:pPr>
            <a:r>
              <a:rPr lang="en-US" b="1"/>
              <a:t>Play the video (4 min) and ask families to highlight some of the things they saw the mother doing. </a:t>
            </a:r>
            <a:endParaRPr/>
          </a:p>
          <a:p>
            <a:pPr marL="457200" marR="0" lvl="0" indent="0" algn="l" rtl="0">
              <a:lnSpc>
                <a:spcPct val="100000"/>
              </a:lnSpc>
              <a:spcBef>
                <a:spcPts val="0"/>
              </a:spcBef>
              <a:spcAft>
                <a:spcPts val="0"/>
              </a:spcAft>
              <a:buSzPts val="1400"/>
              <a:buNone/>
            </a:pP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63" name="Google Shape;1463;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 </a:t>
            </a:r>
            <a:r>
              <a:rPr lang="en-US" i="1"/>
              <a:t>Multilingual</a:t>
            </a:r>
            <a:r>
              <a:rPr lang="en-US" i="1" u="none" strike="noStrike" cap="none">
                <a:solidFill>
                  <a:schemeClr val="dk1"/>
                </a:solidFill>
              </a:rPr>
              <a:t> families specifically</a:t>
            </a:r>
            <a:r>
              <a:rPr lang="en-US"/>
              <a:t>:</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a:t>
            </a:r>
            <a:r>
              <a:rPr lang="en-US"/>
              <a:t> </a:t>
            </a:r>
            <a:r>
              <a:rPr lang="en-US" i="0" u="none" strike="noStrike" cap="none">
                <a:solidFill>
                  <a:schemeClr val="dk1"/>
                </a:solidFill>
              </a:rPr>
              <a:t>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There are also sample questions on the Reading Tip Sheet.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At Springboard, the most important thing we want you to leave with is: to ALWAYS ASK QUESTIONS. You want to </a:t>
            </a:r>
            <a:r>
              <a:rPr lang="en-US" i="1"/>
              <a:t>a</a:t>
            </a:r>
            <a:r>
              <a:rPr lang="en-US" sz="1200" b="0" i="1" u="none" strike="noStrike" cap="none">
                <a:solidFill>
                  <a:schemeClr val="dk1"/>
                </a:solidFill>
                <a:latin typeface="Calibri"/>
                <a:ea typeface="Calibri"/>
                <a:cs typeface="Calibri"/>
                <a:sym typeface="Calibri"/>
              </a:rPr>
              <a:t>sk your child questions to help them </a:t>
            </a:r>
            <a:r>
              <a:rPr lang="en-US" i="1"/>
              <a:t>figure out words, understand what they’re reading, sound more like a storyteller, and enjoy what they are reading. Today we’ve learned questions to help your child scoop phrases together to read more fluently.</a:t>
            </a:r>
            <a:endParaRPr i="1"/>
          </a:p>
          <a:p>
            <a:pPr marL="0" marR="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sz="2100" i="1">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p:txBody>
      </p:sp>
      <p:sp>
        <p:nvSpPr>
          <p:cNvPr id="1472" name="Google Shape;1472;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scoop phrases together to read more fluently.</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a:p>
        </p:txBody>
      </p:sp>
      <p:sp>
        <p:nvSpPr>
          <p:cNvPr id="1482" name="Google Shape;1482;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4" name="Google Shape;1514;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22" name="Google Shape;1522;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61" name="Google Shape;1361;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66" name="Google Shape;1366;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87" name="Google Shape;1387;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i="0" u="none" strike="noStrike" cap="none">
                <a:solidFill>
                  <a:schemeClr val="dk1"/>
                </a:solidFill>
              </a:rPr>
              <a:t>Part 2: Reading tip</a:t>
            </a:r>
            <a:endParaRPr sz="1200" b="1" i="0" u="none" strike="noStrike" cap="none">
              <a:solidFill>
                <a:schemeClr val="dk1"/>
              </a:solidFill>
            </a:endParaRPr>
          </a:p>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a:t>Note: video embedded in “Let’s watch” reinforces these steps. You may go quickly through reading tip slides.</a:t>
            </a:r>
            <a:endParaRPr/>
          </a:p>
          <a:p>
            <a:pPr marL="171450" marR="0" lvl="0" indent="-171450" algn="l" rtl="0">
              <a:lnSpc>
                <a:spcPct val="100000"/>
              </a:lnSpc>
              <a:spcBef>
                <a:spcPts val="0"/>
              </a:spcBef>
              <a:spcAft>
                <a:spcPts val="0"/>
              </a:spcAft>
              <a:buClr>
                <a:schemeClr val="dk1"/>
              </a:buClr>
              <a:buSzPts val="1200"/>
              <a:buFont typeface="Arial"/>
              <a:buChar char="•"/>
            </a:pPr>
            <a:r>
              <a:rPr lang="en-US" b="1"/>
              <a:t>Introduce the 3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three parts:</a:t>
            </a:r>
            <a:endParaRPr/>
          </a:p>
          <a:p>
            <a:pPr marL="171450" lvl="0" indent="-158750" algn="l" rtl="0">
              <a:lnSpc>
                <a:spcPct val="100000"/>
              </a:lnSpc>
              <a:spcBef>
                <a:spcPts val="0"/>
              </a:spcBef>
              <a:spcAft>
                <a:spcPts val="0"/>
              </a:spcAft>
              <a:buSzPts val="1200"/>
              <a:buFont typeface="Calibri"/>
              <a:buChar char="•"/>
            </a:pPr>
            <a:r>
              <a:rPr lang="en-US" i="1"/>
              <a:t>First, we will pause and do a "practice." This is where we warm up to read like storytellers.</a:t>
            </a:r>
            <a:endParaRPr sz="1200" i="1"/>
          </a:p>
          <a:p>
            <a:pPr marL="171450" lvl="0" indent="-158750" algn="l" rtl="0">
              <a:lnSpc>
                <a:spcPct val="100000"/>
              </a:lnSpc>
              <a:spcBef>
                <a:spcPts val="0"/>
              </a:spcBef>
              <a:spcAft>
                <a:spcPts val="0"/>
              </a:spcAft>
              <a:buSzPts val="1200"/>
              <a:buFont typeface="Calibri"/>
              <a:buChar char="•"/>
            </a:pPr>
            <a:r>
              <a:rPr lang="en-US" i="1"/>
              <a:t>Second, we practice scooping our fingers under phrases of words rather than point our finger and read word-by-word like choppy robots.</a:t>
            </a:r>
            <a:endParaRPr sz="1200" i="1"/>
          </a:p>
          <a:p>
            <a:pPr marL="171450" lvl="0" indent="-158750" algn="l" rtl="0">
              <a:lnSpc>
                <a:spcPct val="100000"/>
              </a:lnSpc>
              <a:spcBef>
                <a:spcPts val="0"/>
              </a:spcBef>
              <a:spcAft>
                <a:spcPts val="0"/>
              </a:spcAft>
              <a:buSzPts val="1200"/>
              <a:buFont typeface="Calibri"/>
              <a:buChar char="•"/>
            </a:pPr>
            <a:r>
              <a:rPr lang="en-US" i="1"/>
              <a:t>Third, we put it all together and "go!" We read the sentence as smoothly as we can. </a:t>
            </a:r>
            <a:endParaRPr/>
          </a:p>
          <a:p>
            <a:pPr marL="628650" lvl="1" indent="-158750" algn="l" rtl="0">
              <a:lnSpc>
                <a:spcPct val="100000"/>
              </a:lnSpc>
              <a:spcBef>
                <a:spcPts val="0"/>
              </a:spcBef>
              <a:spcAft>
                <a:spcPts val="0"/>
              </a:spcAft>
              <a:buSzPts val="1200"/>
              <a:buFont typeface="Calibri"/>
              <a:buChar char="•"/>
            </a:pPr>
            <a:r>
              <a:rPr lang="en-US" i="1"/>
              <a:t>Don't worry about it being perfect the first time. We practice every time we read! </a:t>
            </a:r>
            <a:endParaRPr/>
          </a:p>
          <a:p>
            <a:pPr marL="628650" lvl="1" indent="-82550" algn="l" rtl="0">
              <a:lnSpc>
                <a:spcPct val="100000"/>
              </a:lnSpc>
              <a:spcBef>
                <a:spcPts val="0"/>
              </a:spcBef>
              <a:spcAft>
                <a:spcPts val="0"/>
              </a:spcAft>
              <a:buSzPts val="1400"/>
              <a:buFont typeface="Arial"/>
              <a:buNone/>
            </a:pPr>
            <a:endParaRPr i="1" u="sng"/>
          </a:p>
          <a:p>
            <a:pPr marL="171450" lvl="0" indent="-158750" algn="l" rtl="0">
              <a:lnSpc>
                <a:spcPct val="100000"/>
              </a:lnSpc>
              <a:spcBef>
                <a:spcPts val="0"/>
              </a:spcBef>
              <a:spcAft>
                <a:spcPts val="0"/>
              </a:spcAft>
              <a:buSzPts val="1200"/>
              <a:buFont typeface="Calibri"/>
              <a:buChar char="•"/>
            </a:pPr>
            <a:r>
              <a:rPr lang="en-US" i="1"/>
              <a:t>Why?</a:t>
            </a:r>
            <a:endParaRPr i="1"/>
          </a:p>
          <a:p>
            <a:pPr marL="457200" lvl="0" indent="-304800" algn="l" rtl="0">
              <a:lnSpc>
                <a:spcPct val="100000"/>
              </a:lnSpc>
              <a:spcBef>
                <a:spcPts val="0"/>
              </a:spcBef>
              <a:spcAft>
                <a:spcPts val="0"/>
              </a:spcAft>
              <a:buSzPts val="1200"/>
              <a:buChar char="•"/>
            </a:pPr>
            <a:r>
              <a:rPr lang="en-US" i="1"/>
              <a:t>Reading word-by-word can be robotic and choppy. </a:t>
            </a:r>
            <a:endParaRPr i="1"/>
          </a:p>
          <a:p>
            <a:pPr marL="457200" lvl="0" indent="-304800" algn="l" rtl="0">
              <a:lnSpc>
                <a:spcPct val="100000"/>
              </a:lnSpc>
              <a:spcBef>
                <a:spcPts val="0"/>
              </a:spcBef>
              <a:spcAft>
                <a:spcPts val="0"/>
              </a:spcAft>
              <a:buSzPts val="1200"/>
              <a:buChar char="•"/>
            </a:pPr>
            <a:r>
              <a:rPr lang="en-US" i="1"/>
              <a:t>Scooping allows us to move in the direction of smooth and fluent reading.</a:t>
            </a:r>
            <a:endParaRPr/>
          </a:p>
          <a:p>
            <a:pPr marL="457200" lvl="0" indent="-304800" algn="l" rtl="0">
              <a:lnSpc>
                <a:spcPct val="100000"/>
              </a:lnSpc>
              <a:spcBef>
                <a:spcPts val="0"/>
              </a:spcBef>
              <a:spcAft>
                <a:spcPts val="0"/>
              </a:spcAft>
              <a:buSzPts val="1200"/>
              <a:buChar char="•"/>
            </a:pPr>
            <a:r>
              <a:rPr lang="en-US" i="1"/>
              <a:t>To scoop, we will learn to use our finger to scoop a few words together at a time to eventually put it all together like we are talking smoothly. </a:t>
            </a:r>
            <a:endParaRPr/>
          </a:p>
          <a:p>
            <a:pPr marL="457200" lvl="0" indent="-304800" algn="l" rtl="0">
              <a:lnSpc>
                <a:spcPct val="100000"/>
              </a:lnSpc>
              <a:spcBef>
                <a:spcPts val="0"/>
              </a:spcBef>
              <a:spcAft>
                <a:spcPts val="0"/>
              </a:spcAft>
              <a:buSzPts val="1200"/>
              <a:buChar char="•"/>
            </a:pPr>
            <a:r>
              <a:rPr lang="en-US" i="1"/>
              <a:t>This helps us make more sense of the story or book we are reading. </a:t>
            </a:r>
            <a:endParaRPr i="1"/>
          </a:p>
          <a:p>
            <a:pPr marL="457200" lvl="1" indent="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400"/>
              <a:buFont typeface="Arial"/>
              <a:buNone/>
            </a:pPr>
            <a:r>
              <a:rPr lang="en-US" i="1"/>
              <a:t>El consejo de hoy tiene tres partes:</a:t>
            </a:r>
            <a:endParaRPr i="1"/>
          </a:p>
          <a:p>
            <a:pPr marL="457200" lvl="0" indent="-317500" algn="l" rtl="0">
              <a:lnSpc>
                <a:spcPct val="100000"/>
              </a:lnSpc>
              <a:spcBef>
                <a:spcPts val="0"/>
              </a:spcBef>
              <a:spcAft>
                <a:spcPts val="0"/>
              </a:spcAft>
              <a:buClr>
                <a:schemeClr val="dk1"/>
              </a:buClr>
              <a:buSzPts val="1400"/>
              <a:buChar char="•"/>
            </a:pPr>
            <a:r>
              <a:rPr lang="en-US" i="1"/>
              <a:t>Primero, haremos una pausa y practiquemos. Aquí es donde nos calentamos para leer como narradores de historias.</a:t>
            </a:r>
            <a:endParaRPr i="1"/>
          </a:p>
          <a:p>
            <a:pPr marL="457200" lvl="0" indent="-317500" algn="l" rtl="0">
              <a:lnSpc>
                <a:spcPct val="100000"/>
              </a:lnSpc>
              <a:spcBef>
                <a:spcPts val="0"/>
              </a:spcBef>
              <a:spcAft>
                <a:spcPts val="0"/>
              </a:spcAft>
              <a:buClr>
                <a:schemeClr val="dk1"/>
              </a:buClr>
              <a:buSzPts val="1400"/>
              <a:buChar char="•"/>
            </a:pPr>
            <a:r>
              <a:rPr lang="en-US" i="1"/>
              <a:t>Segundo, practicamos la acción de agrupar palabras en una frase en vez de señalar con el dedo y leer palabra-por-palabra como robots. </a:t>
            </a:r>
            <a:endParaRPr i="1"/>
          </a:p>
          <a:p>
            <a:pPr marL="457200" lvl="0" indent="-317500" algn="l" rtl="0">
              <a:lnSpc>
                <a:spcPct val="100000"/>
              </a:lnSpc>
              <a:spcBef>
                <a:spcPts val="0"/>
              </a:spcBef>
              <a:spcAft>
                <a:spcPts val="0"/>
              </a:spcAft>
              <a:buClr>
                <a:schemeClr val="dk1"/>
              </a:buClr>
              <a:buSzPts val="1400"/>
              <a:buChar char="•"/>
            </a:pPr>
            <a:r>
              <a:rPr lang="en-US" i="1"/>
              <a:t>Tercero, lo ponemos todo junto y "¡listo!" Leemos la oración lo más suave como podamos y con fluidez.</a:t>
            </a:r>
            <a:endParaRPr i="1"/>
          </a:p>
          <a:p>
            <a:pPr marL="457200" lvl="0" indent="457200" algn="l" rtl="0">
              <a:lnSpc>
                <a:spcPct val="100000"/>
              </a:lnSpc>
              <a:spcBef>
                <a:spcPts val="0"/>
              </a:spcBef>
              <a:spcAft>
                <a:spcPts val="0"/>
              </a:spcAft>
              <a:buClr>
                <a:schemeClr val="dk1"/>
              </a:buClr>
              <a:buSzPts val="1100"/>
              <a:buFont typeface="Arial"/>
              <a:buNone/>
            </a:pPr>
            <a:r>
              <a:rPr lang="en-US" i="1">
                <a:latin typeface="Arial"/>
                <a:ea typeface="Arial"/>
                <a:cs typeface="Arial"/>
                <a:sym typeface="Arial"/>
              </a:rPr>
              <a:t>-</a:t>
            </a:r>
            <a:r>
              <a:rPr lang="en-US" i="1"/>
              <a:t>No se preocupe por que sea perfecto la primera vez. ¡Practicamos cada vez que leemos!</a:t>
            </a: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317500" algn="l" rtl="0">
              <a:lnSpc>
                <a:spcPct val="100000"/>
              </a:lnSpc>
              <a:spcBef>
                <a:spcPts val="0"/>
              </a:spcBef>
              <a:spcAft>
                <a:spcPts val="0"/>
              </a:spcAft>
              <a:buClr>
                <a:schemeClr val="dk1"/>
              </a:buClr>
              <a:buSzPts val="1400"/>
              <a:buChar char="•"/>
            </a:pPr>
            <a:r>
              <a:rPr lang="en-US" i="1"/>
              <a:t>Leer palabra por palabra puede ser robótico y entrecortado.</a:t>
            </a:r>
            <a:endParaRPr i="1"/>
          </a:p>
          <a:p>
            <a:pPr marL="457200" lvl="0" indent="-317500" algn="l" rtl="0">
              <a:lnSpc>
                <a:spcPct val="100000"/>
              </a:lnSpc>
              <a:spcBef>
                <a:spcPts val="0"/>
              </a:spcBef>
              <a:spcAft>
                <a:spcPts val="0"/>
              </a:spcAft>
              <a:buClr>
                <a:schemeClr val="dk1"/>
              </a:buClr>
              <a:buSzPts val="1400"/>
              <a:buChar char="•"/>
            </a:pPr>
            <a:r>
              <a:rPr lang="en-US" i="1"/>
              <a:t>Agrupando nos permite movernos en la dirección de una lectura suave y fluida.</a:t>
            </a:r>
            <a:endParaRPr i="1"/>
          </a:p>
          <a:p>
            <a:pPr marL="457200" lvl="0" indent="-317500" algn="l" rtl="0">
              <a:lnSpc>
                <a:spcPct val="100000"/>
              </a:lnSpc>
              <a:spcBef>
                <a:spcPts val="0"/>
              </a:spcBef>
              <a:spcAft>
                <a:spcPts val="0"/>
              </a:spcAft>
              <a:buClr>
                <a:schemeClr val="dk1"/>
              </a:buClr>
              <a:buSzPts val="1400"/>
              <a:buChar char="•"/>
            </a:pPr>
            <a:r>
              <a:rPr lang="en-US" i="1"/>
              <a:t>Para agrupar, aprenderemos a usar nuestro dedo para juntar unas pocas palabras a la vez para finalmente juntarlas todas como si estuviéramos hablando sin problemas.</a:t>
            </a:r>
            <a:endParaRPr i="1"/>
          </a:p>
          <a:p>
            <a:pPr marL="457200" lvl="0" indent="-317500" algn="l" rtl="0">
              <a:lnSpc>
                <a:spcPct val="100000"/>
              </a:lnSpc>
              <a:spcBef>
                <a:spcPts val="0"/>
              </a:spcBef>
              <a:spcAft>
                <a:spcPts val="0"/>
              </a:spcAft>
              <a:buClr>
                <a:schemeClr val="dk1"/>
              </a:buClr>
              <a:buSzPts val="1400"/>
              <a:buChar char="•"/>
            </a:pPr>
            <a:r>
              <a:rPr lang="en-US" i="1"/>
              <a:t>Esto nos ayuda a dar más sentido a la historia o el libro que estamos leyendo.</a:t>
            </a:r>
            <a:endParaRPr u="sng"/>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p:txBody>
      </p:sp>
      <p:sp>
        <p:nvSpPr>
          <p:cNvPr id="1404" name="Google Shape;1404;p6: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8:notes"/>
          <p:cNvSpPr>
            <a:spLocks noGrp="1" noRot="1" noChangeAspect="1"/>
          </p:cNvSpPr>
          <p:nvPr>
            <p:ph type="sldImg" idx="2"/>
          </p:nvPr>
        </p:nvSpPr>
        <p:spPr>
          <a:xfrm>
            <a:off x="3533775" y="115888"/>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0" name="Google Shape;1430;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0"/>
              <a:t>Note: video linked in “Let’s watch” reinforces these steps. You may go quickly through the slides.</a:t>
            </a:r>
            <a:endParaRPr/>
          </a:p>
          <a:p>
            <a:pPr marL="171450" marR="0" lvl="0" indent="-171450" algn="l" rtl="0">
              <a:lnSpc>
                <a:spcPct val="100000"/>
              </a:lnSpc>
              <a:spcBef>
                <a:spcPts val="0"/>
              </a:spcBef>
              <a:spcAft>
                <a:spcPts val="0"/>
              </a:spcAft>
              <a:buClr>
                <a:schemeClr val="dk1"/>
              </a:buClr>
              <a:buSzPts val="1200"/>
              <a:buFont typeface="Arial"/>
              <a:buChar char="•"/>
            </a:pPr>
            <a:r>
              <a:rPr lang="en-US" b="1"/>
              <a:t>Use the sample conversation on the slide to model </a:t>
            </a:r>
            <a:r>
              <a:rPr lang="en-US" b="0"/>
              <a:t>what a child sounds like when they read choppily. Then model slowing down and getting the words right first.</a:t>
            </a:r>
            <a:endParaRPr/>
          </a:p>
          <a:p>
            <a:pPr marL="628650" marR="0" lvl="1" indent="-171450" algn="l" rtl="0">
              <a:lnSpc>
                <a:spcPct val="100000"/>
              </a:lnSpc>
              <a:spcBef>
                <a:spcPts val="0"/>
              </a:spcBef>
              <a:spcAft>
                <a:spcPts val="0"/>
              </a:spcAft>
              <a:buClr>
                <a:schemeClr val="dk1"/>
              </a:buClr>
              <a:buSzPts val="1200"/>
              <a:buFont typeface="Arial"/>
              <a:buChar char="•"/>
            </a:pPr>
            <a:r>
              <a:rPr lang="en-US" b="0"/>
              <a:t>Alternatively you could ask a child volunteer to cold</a:t>
            </a:r>
            <a:r>
              <a:rPr lang="en-US"/>
              <a:t>-</a:t>
            </a:r>
            <a:r>
              <a:rPr lang="en-US" b="0"/>
              <a:t>read something without attending to fluency. Be sure to clear this with the child ahead of time. </a:t>
            </a:r>
            <a:endParaRPr/>
          </a:p>
          <a:p>
            <a:pPr marL="171450" marR="0" lvl="0" indent="-171450" algn="l" rtl="0">
              <a:lnSpc>
                <a:spcPct val="100000"/>
              </a:lnSpc>
              <a:spcBef>
                <a:spcPts val="0"/>
              </a:spcBef>
              <a:spcAft>
                <a:spcPts val="0"/>
              </a:spcAft>
              <a:buClr>
                <a:schemeClr val="dk1"/>
              </a:buClr>
              <a:buSzPts val="1200"/>
              <a:buFont typeface="Arial"/>
              <a:buChar char="•"/>
            </a:pPr>
            <a:r>
              <a:rPr lang="en-US" b="0"/>
              <a:t>Use the tips and tricks column to remind families that slow and accurate reading is an important first step and they shouldn’t rush through this.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9: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0" name="Google Shape;1440;p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i="0" u="none" strike="noStrike" cap="none">
              <a:solidFill>
                <a:schemeClr val="dk1"/>
              </a:solidFill>
            </a:endParaRPr>
          </a:p>
          <a:p>
            <a:pPr marL="171450" marR="0" lvl="0" indent="-171450" algn="l" rtl="0">
              <a:lnSpc>
                <a:spcPct val="100000"/>
              </a:lnSpc>
              <a:spcBef>
                <a:spcPts val="0"/>
              </a:spcBef>
              <a:spcAft>
                <a:spcPts val="0"/>
              </a:spcAft>
              <a:buClr>
                <a:schemeClr val="dk1"/>
              </a:buClr>
              <a:buSzPts val="1200"/>
              <a:buFont typeface="Calibri"/>
              <a:buChar char="•"/>
            </a:pPr>
            <a:r>
              <a:rPr lang="en-US"/>
              <a:t>Note: video linked in “Let’s watch” reinforces these steps. You may go quickly through the slides.</a:t>
            </a:r>
            <a:endParaRPr/>
          </a:p>
          <a:p>
            <a:pPr marL="171450" marR="0" lvl="0" indent="-17145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Note: the scoop underlines are animated and will appear when screen/mouse clicks. </a:t>
            </a:r>
            <a:endParaRPr/>
          </a:p>
          <a:p>
            <a:pPr marL="171450" marR="0" lvl="0" indent="-171450" algn="l" rtl="0">
              <a:lnSpc>
                <a:spcPct val="100000"/>
              </a:lnSpc>
              <a:spcBef>
                <a:spcPts val="0"/>
              </a:spcBef>
              <a:spcAft>
                <a:spcPts val="0"/>
              </a:spcAft>
              <a:buClr>
                <a:schemeClr val="dk1"/>
              </a:buClr>
              <a:buSzPts val="1200"/>
              <a:buFont typeface="Arial"/>
              <a:buChar char="•"/>
            </a:pPr>
            <a:r>
              <a:rPr lang="en-US" b="1"/>
              <a:t>Use the sample sentence on the slide to model </a:t>
            </a:r>
            <a:r>
              <a:rPr lang="en-US"/>
              <a:t>what it sounds like to scoop phrases together with your voice. </a:t>
            </a:r>
            <a:endParaRPr/>
          </a:p>
          <a:p>
            <a:pPr marL="628650" marR="0" lvl="1" indent="-171450" algn="l" rtl="0">
              <a:lnSpc>
                <a:spcPct val="100000"/>
              </a:lnSpc>
              <a:spcBef>
                <a:spcPts val="0"/>
              </a:spcBef>
              <a:spcAft>
                <a:spcPts val="0"/>
              </a:spcAft>
              <a:buClr>
                <a:schemeClr val="dk1"/>
              </a:buClr>
              <a:buSzPts val="1200"/>
              <a:buFont typeface="Calibri"/>
              <a:buChar char="•"/>
            </a:pPr>
            <a:r>
              <a:rPr lang="en-US"/>
              <a:t>Alternatively you could ask a child volunteer to read the sentence by scooping together. </a:t>
            </a:r>
            <a:endParaRPr/>
          </a:p>
          <a:p>
            <a:pPr marL="171450" marR="0" lvl="0" indent="-171450" algn="l" rtl="0">
              <a:lnSpc>
                <a:spcPct val="100000"/>
              </a:lnSpc>
              <a:spcBef>
                <a:spcPts val="0"/>
              </a:spcBef>
              <a:spcAft>
                <a:spcPts val="0"/>
              </a:spcAft>
              <a:buClr>
                <a:schemeClr val="dk1"/>
              </a:buClr>
              <a:buSzPts val="1200"/>
              <a:buFont typeface="Calibri"/>
              <a:buChar char="•"/>
            </a:pPr>
            <a:r>
              <a:rPr lang="en-US"/>
              <a:t>Use the tips and tricks column to remind families they can do this physically, with a finger, or just with their eyes.</a:t>
            </a:r>
            <a:endParaRPr/>
          </a:p>
          <a:p>
            <a:pPr marL="171450" marR="0" lvl="0" indent="-171450" algn="l" rtl="0">
              <a:lnSpc>
                <a:spcPct val="100000"/>
              </a:lnSpc>
              <a:spcBef>
                <a:spcPts val="0"/>
              </a:spcBef>
              <a:spcAft>
                <a:spcPts val="0"/>
              </a:spcAft>
              <a:buClr>
                <a:schemeClr val="dk1"/>
              </a:buClr>
              <a:buSzPts val="1200"/>
              <a:buFont typeface="Calibri"/>
              <a:buChar char="•"/>
            </a:pPr>
            <a:r>
              <a:rPr lang="en-US" b="1"/>
              <a:t>Invite families to try reading the sentence in phrases and with expression. </a:t>
            </a:r>
            <a:endParaRPr/>
          </a:p>
          <a:p>
            <a:pPr marL="628650" marR="0" lvl="1" indent="-171450" algn="l" rtl="0">
              <a:lnSpc>
                <a:spcPct val="100000"/>
              </a:lnSpc>
              <a:spcBef>
                <a:spcPts val="0"/>
              </a:spcBef>
              <a:spcAft>
                <a:spcPts val="0"/>
              </a:spcAft>
              <a:buClr>
                <a:schemeClr val="dk1"/>
              </a:buClr>
              <a:buSzPts val="1200"/>
              <a:buFont typeface="Calibri"/>
              <a:buChar char="•"/>
            </a:pPr>
            <a:r>
              <a:rPr lang="en-US" i="0" u="none"/>
              <a:t>Circulate and support. Bring everyone back after 45 sec–1 min. </a:t>
            </a:r>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a:solidFill>
                <a:schemeClr val="dk1"/>
              </a:solidFill>
            </a:endParaRPr>
          </a:p>
          <a:p>
            <a:pPr marL="0" lvl="0" indent="0" algn="l" rtl="0">
              <a:lnSpc>
                <a:spcPct val="100000"/>
              </a:lnSpc>
              <a:spcBef>
                <a:spcPts val="0"/>
              </a:spcBef>
              <a:spcAft>
                <a:spcPts val="0"/>
              </a:spcAft>
              <a:buClr>
                <a:schemeClr val="dk1"/>
              </a:buClr>
              <a:buSzPts val="1200"/>
              <a:buFont typeface="Arial"/>
              <a:buNone/>
            </a:pPr>
            <a:r>
              <a:rPr lang="en-US" u="sng"/>
              <a:t>Sample script:</a:t>
            </a:r>
            <a:endParaRPr i="1"/>
          </a:p>
          <a:p>
            <a:pPr marL="0" lvl="1" indent="0" algn="l" rtl="0">
              <a:lnSpc>
                <a:spcPct val="100000"/>
              </a:lnSpc>
              <a:spcBef>
                <a:spcPts val="0"/>
              </a:spcBef>
              <a:spcAft>
                <a:spcPts val="0"/>
              </a:spcAft>
              <a:buClr>
                <a:schemeClr val="dk1"/>
              </a:buClr>
              <a:buSzPts val="1200"/>
              <a:buFont typeface="Calibri"/>
              <a:buNone/>
            </a:pPr>
            <a:r>
              <a:rPr lang="en-US" i="1"/>
              <a:t>Now that we have made sure you know the words, now we will go to the scooping! </a:t>
            </a:r>
            <a:endParaRPr/>
          </a:p>
          <a:p>
            <a:pPr marL="0" lvl="1" indent="0" algn="l" rtl="0">
              <a:lnSpc>
                <a:spcPct val="100000"/>
              </a:lnSpc>
              <a:spcBef>
                <a:spcPts val="0"/>
              </a:spcBef>
              <a:spcAft>
                <a:spcPts val="0"/>
              </a:spcAft>
              <a:buClr>
                <a:schemeClr val="dk1"/>
              </a:buClr>
              <a:buSzPts val="1200"/>
              <a:buFont typeface="Calibri"/>
              <a:buNone/>
            </a:pPr>
            <a:r>
              <a:rPr lang="en-US" i="1"/>
              <a:t>Scooping is just like it sounds – it means we are scooping a few words together at a time in longer sentences before we put it all together. That is because we do that in real life. I don’t talk monotone when I’m speaking to you now – I pause and then continue. We are going to try this. First, you’ll watch me and then you’ll have a second to turn and talk with your child or other families. </a:t>
            </a:r>
            <a:endParaRPr i="1"/>
          </a:p>
          <a:p>
            <a:pPr marL="0" lvl="1" indent="0" algn="l" rtl="0">
              <a:lnSpc>
                <a:spcPct val="100000"/>
              </a:lnSpc>
              <a:spcBef>
                <a:spcPts val="0"/>
              </a:spcBef>
              <a:spcAft>
                <a:spcPts val="0"/>
              </a:spcAft>
              <a:buClr>
                <a:schemeClr val="dk1"/>
              </a:buClr>
              <a:buSzPts val="1200"/>
              <a:buFont typeface="Calibri"/>
              <a:buNone/>
            </a:pPr>
            <a:r>
              <a:rPr lang="en-US" i="1"/>
              <a:t>First, I’m going to mark the phrases </a:t>
            </a:r>
            <a:r>
              <a:rPr lang="en-US"/>
              <a:t>[Animate the slides to get the grey lines to appear]. </a:t>
            </a:r>
            <a:r>
              <a:rPr lang="en-US" i="1"/>
              <a:t>You could do this with your finger or even with the eraser end of a pencil. Once your child has some practice with this, do it just with your eyes. </a:t>
            </a:r>
            <a:endParaRPr/>
          </a:p>
          <a:p>
            <a:pPr marL="0" lvl="1" indent="0" algn="l" rtl="0">
              <a:lnSpc>
                <a:spcPct val="100000"/>
              </a:lnSpc>
              <a:spcBef>
                <a:spcPts val="0"/>
              </a:spcBef>
              <a:spcAft>
                <a:spcPts val="0"/>
              </a:spcAft>
              <a:buClr>
                <a:schemeClr val="dk1"/>
              </a:buClr>
              <a:buSzPts val="1200"/>
              <a:buFont typeface="Calibri"/>
              <a:buNone/>
            </a:pPr>
            <a:r>
              <a:rPr lang="en-US"/>
              <a:t>[Take your finger/pointer and underline the scooped blue lines underneath each phrase as you read the words].</a:t>
            </a:r>
            <a:endParaRPr/>
          </a:p>
          <a:p>
            <a:pPr marL="457200" lvl="2" indent="0" algn="l" rtl="0">
              <a:lnSpc>
                <a:spcPct val="100000"/>
              </a:lnSpc>
              <a:spcBef>
                <a:spcPts val="0"/>
              </a:spcBef>
              <a:spcAft>
                <a:spcPts val="0"/>
              </a:spcAft>
              <a:buClr>
                <a:schemeClr val="dk1"/>
              </a:buClr>
              <a:buSzPts val="1200"/>
              <a:buFont typeface="Calibri"/>
              <a:buNone/>
            </a:pPr>
            <a:r>
              <a:rPr lang="en-US" i="1"/>
              <a:t>“I love/ this chocolate cake/ Tim yelled happily.” </a:t>
            </a:r>
            <a:endParaRPr/>
          </a:p>
          <a:p>
            <a:pPr marL="0" lvl="1" indent="0" algn="l" rtl="0">
              <a:lnSpc>
                <a:spcPct val="100000"/>
              </a:lnSpc>
              <a:spcBef>
                <a:spcPts val="0"/>
              </a:spcBef>
              <a:spcAft>
                <a:spcPts val="0"/>
              </a:spcAft>
              <a:buClr>
                <a:schemeClr val="dk1"/>
              </a:buClr>
              <a:buSzPts val="1200"/>
              <a:buFont typeface="Calibri"/>
              <a:buNone/>
            </a:pPr>
            <a:r>
              <a:rPr lang="en-US" i="1"/>
              <a:t>See how I paused slightly between scoops? I do that because I want the scooped phrases to go together smoothly so I pause between scoops to make sure I know where I am going. Here’s a secret: I push my eyes forward to the next scoop even when I’m finishing the first scoop.</a:t>
            </a:r>
            <a:endParaRPr i="1"/>
          </a:p>
          <a:p>
            <a:pPr marL="0" lvl="1" indent="0" algn="l" rtl="0">
              <a:lnSpc>
                <a:spcPct val="100000"/>
              </a:lnSpc>
              <a:spcBef>
                <a:spcPts val="0"/>
              </a:spcBef>
              <a:spcAft>
                <a:spcPts val="0"/>
              </a:spcAft>
              <a:buClr>
                <a:schemeClr val="dk1"/>
              </a:buClr>
              <a:buSzPts val="1200"/>
              <a:buFont typeface="Calibri"/>
              <a:buNone/>
            </a:pPr>
            <a:r>
              <a:rPr lang="en-US" i="1"/>
              <a:t>Now take turns reading this sentence with your child. </a:t>
            </a:r>
            <a:endParaRPr i="1"/>
          </a:p>
          <a:p>
            <a:pPr marL="45720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Arial"/>
              <a:buNone/>
            </a:pPr>
            <a:r>
              <a:rPr lang="en-US" i="1"/>
              <a:t>Ahora que nos aseguramos que conocen las palabras, vamos a agrupar las. </a:t>
            </a:r>
            <a:endParaRPr/>
          </a:p>
          <a:p>
            <a:pPr marL="0" lvl="1" indent="0" algn="l" rtl="0">
              <a:lnSpc>
                <a:spcPct val="100000"/>
              </a:lnSpc>
              <a:spcBef>
                <a:spcPts val="0"/>
              </a:spcBef>
              <a:spcAft>
                <a:spcPts val="0"/>
              </a:spcAft>
              <a:buClr>
                <a:schemeClr val="dk1"/>
              </a:buClr>
              <a:buSzPts val="1200"/>
              <a:buFont typeface="Arial"/>
              <a:buNone/>
            </a:pPr>
            <a:r>
              <a:rPr lang="en-US" i="1"/>
              <a:t>Agrupar es lo que parece - quiere decir agrupar algunas palabras juntas en oraciones más largas antes de juntar todo. Lo hacemos porque así hablamos en la vida normal. No hablo en monótono cuando hablo con ustedes ahora - tomo una pausa y luego sigo. Vamos a intentarlo. Primero, me van a observar y luego van a voltear y hablar con su hijo y otras familias. </a:t>
            </a:r>
            <a:endParaRPr/>
          </a:p>
          <a:p>
            <a:pPr marL="0" lvl="1" indent="0" algn="l" rtl="0">
              <a:lnSpc>
                <a:spcPct val="100000"/>
              </a:lnSpc>
              <a:spcBef>
                <a:spcPts val="0"/>
              </a:spcBef>
              <a:spcAft>
                <a:spcPts val="0"/>
              </a:spcAft>
              <a:buClr>
                <a:schemeClr val="dk1"/>
              </a:buClr>
              <a:buSzPts val="1200"/>
              <a:buFont typeface="Arial"/>
              <a:buNone/>
            </a:pPr>
            <a:r>
              <a:rPr lang="en-US" i="1"/>
              <a:t>Primero, voy a marcar las frases. </a:t>
            </a:r>
            <a:r>
              <a:rPr lang="en-US"/>
              <a:t>[Animate the slides to get the grey lines to appear]. </a:t>
            </a:r>
            <a:r>
              <a:rPr lang="en-US" i="1"/>
              <a:t>Puede hacerlo con el dedo o con el lado del borrador de una lápiz. Ya que su hijo lo haya practicado, lo puede hacer solamente con los ojos. </a:t>
            </a:r>
            <a:endParaRPr i="1"/>
          </a:p>
          <a:p>
            <a:pPr marL="0" lvl="1" indent="0" algn="l" rtl="0">
              <a:lnSpc>
                <a:spcPct val="100000"/>
              </a:lnSpc>
              <a:spcBef>
                <a:spcPts val="0"/>
              </a:spcBef>
              <a:spcAft>
                <a:spcPts val="0"/>
              </a:spcAft>
              <a:buClr>
                <a:schemeClr val="dk1"/>
              </a:buClr>
              <a:buSzPts val="1200"/>
              <a:buFont typeface="Arial"/>
              <a:buNone/>
            </a:pPr>
            <a:r>
              <a:rPr lang="en-US"/>
              <a:t>[Take your finger/pointer and underline the scooped blue lines underneath each phrase as you read the words].</a:t>
            </a:r>
            <a:endParaRPr/>
          </a:p>
          <a:p>
            <a:pPr marL="457200" lvl="2" indent="0" algn="l" rtl="0">
              <a:lnSpc>
                <a:spcPct val="100000"/>
              </a:lnSpc>
              <a:spcBef>
                <a:spcPts val="0"/>
              </a:spcBef>
              <a:spcAft>
                <a:spcPts val="0"/>
              </a:spcAft>
              <a:buClr>
                <a:schemeClr val="dk1"/>
              </a:buClr>
              <a:buSzPts val="1200"/>
              <a:buFont typeface="Calibri"/>
              <a:buNone/>
            </a:pPr>
            <a:r>
              <a:rPr lang="en-US" i="1"/>
              <a:t>“I love/ this chocolate cake/ Tim yelled happily.” </a:t>
            </a:r>
            <a:endParaRPr/>
          </a:p>
          <a:p>
            <a:pPr marL="0" lvl="1" indent="0" algn="l" rtl="0">
              <a:lnSpc>
                <a:spcPct val="100000"/>
              </a:lnSpc>
              <a:spcBef>
                <a:spcPts val="0"/>
              </a:spcBef>
              <a:spcAft>
                <a:spcPts val="0"/>
              </a:spcAft>
              <a:buClr>
                <a:schemeClr val="dk1"/>
              </a:buClr>
              <a:buSzPts val="1200"/>
              <a:buFont typeface="Arial"/>
              <a:buNone/>
            </a:pPr>
            <a:r>
              <a:rPr lang="en-US" i="1"/>
              <a:t>¿Observan como di una pausa entre los grupos? Lo hago porque quiero que las frases agrupadas se junten con fluidez entonces doy una pausa entre los grupos para asegurar que sepa hasta donde voy a llegar. Hay un secreto: Mis ojos están ya viendo un poco adelante para el próximo grupo cuando estoy terminando de leer el primer grupo. Tomen turnos para leer esta oración con su hijo. </a:t>
            </a:r>
            <a:endParaRPr u="sng"/>
          </a:p>
          <a:p>
            <a:pPr marL="0" marR="0" lvl="1" indent="0" algn="l" rtl="0">
              <a:lnSpc>
                <a:spcPct val="100000"/>
              </a:lnSpc>
              <a:spcBef>
                <a:spcPts val="0"/>
              </a:spcBef>
              <a:spcAft>
                <a:spcPts val="0"/>
              </a:spcAft>
              <a:buClr>
                <a:schemeClr val="dk1"/>
              </a:buClr>
              <a:buSzPts val="1200"/>
              <a:buFont typeface="Calibri"/>
              <a:buNone/>
            </a:pP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46263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3" name="Google Shape;563;p5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581" cy="2498913"/>
          </a:xfrm>
          <a:prstGeom prst="rect">
            <a:avLst/>
          </a:prstGeom>
          <a:noFill/>
          <a:ln>
            <a:noFill/>
          </a:ln>
        </p:spPr>
      </p:sp>
      <p:sp>
        <p:nvSpPr>
          <p:cNvPr id="565" name="Google Shape;565;p5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8" name="Google Shape;568;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69" name="Google Shape;569;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5" name="Google Shape;575;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97"/>
        <p:cNvGrpSpPr/>
        <p:nvPr/>
      </p:nvGrpSpPr>
      <p:grpSpPr>
        <a:xfrm>
          <a:off x="0" y="0"/>
          <a:ext cx="0" cy="0"/>
          <a:chOff x="0" y="0"/>
          <a:chExt cx="0" cy="0"/>
        </a:xfrm>
      </p:grpSpPr>
      <p:sp>
        <p:nvSpPr>
          <p:cNvPr id="698" name="Google Shape;698;p6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9" name="Google Shape;699;p63"/>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1" name="Google Shape;701;p63"/>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2" name="Google Shape;702;p6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03" name="Google Shape;703;p63"/>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4" name="Google Shape;704;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5" name="Google Shape;705;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6" name="Google Shape;706;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7" name="Google Shape;707;p63"/>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08" name="Google Shape;708;p6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09" name="Google Shape;709;p63"/>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0" name="Google Shape;710;p63"/>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3"/>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14"/>
        <p:cNvGrpSpPr/>
        <p:nvPr/>
      </p:nvGrpSpPr>
      <p:grpSpPr>
        <a:xfrm>
          <a:off x="0" y="0"/>
          <a:ext cx="0" cy="0"/>
          <a:chOff x="0" y="0"/>
          <a:chExt cx="0" cy="0"/>
        </a:xfrm>
      </p:grpSpPr>
      <p:sp>
        <p:nvSpPr>
          <p:cNvPr id="715" name="Google Shape;715;p6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6" name="Google Shape;716;p64"/>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64"/>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4"/>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9" name="Google Shape;719;p6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0" name="Google Shape;720;p6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21" name="Google Shape;721;p6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22" name="Google Shape;722;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23" name="Google Shape;723;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4" name="Google Shape;724;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5" name="Google Shape;725;p64"/>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26" name="Google Shape;726;p64"/>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30"/>
        <p:cNvGrpSpPr/>
        <p:nvPr/>
      </p:nvGrpSpPr>
      <p:grpSpPr>
        <a:xfrm>
          <a:off x="0" y="0"/>
          <a:ext cx="0" cy="0"/>
          <a:chOff x="0" y="0"/>
          <a:chExt cx="0" cy="0"/>
        </a:xfrm>
      </p:grpSpPr>
      <p:sp>
        <p:nvSpPr>
          <p:cNvPr id="731" name="Google Shape;731;p65"/>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2" name="Google Shape;732;p65"/>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5"/>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34" name="Google Shape;734;p6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35" name="Google Shape;735;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36" name="Google Shape;736;p65"/>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37" name="Google Shape;737;p65"/>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39" name="Google Shape;739;p65"/>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65"/>
          <p:cNvSpPr>
            <a:spLocks noGrp="1"/>
          </p:cNvSpPr>
          <p:nvPr>
            <p:ph type="pic" idx="2"/>
          </p:nvPr>
        </p:nvSpPr>
        <p:spPr>
          <a:xfrm>
            <a:off x="457146" y="524736"/>
            <a:ext cx="2514600" cy="2935224"/>
          </a:xfrm>
          <a:prstGeom prst="rect">
            <a:avLst/>
          </a:prstGeom>
          <a:noFill/>
          <a:ln>
            <a:noFill/>
          </a:ln>
        </p:spPr>
      </p:sp>
      <p:sp>
        <p:nvSpPr>
          <p:cNvPr id="741" name="Google Shape;741;p65"/>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42"/>
        <p:cNvGrpSpPr/>
        <p:nvPr/>
      </p:nvGrpSpPr>
      <p:grpSpPr>
        <a:xfrm>
          <a:off x="0" y="0"/>
          <a:ext cx="0" cy="0"/>
          <a:chOff x="0" y="0"/>
          <a:chExt cx="0" cy="0"/>
        </a:xfrm>
      </p:grpSpPr>
      <p:sp>
        <p:nvSpPr>
          <p:cNvPr id="743" name="Google Shape;743;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66"/>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66"/>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6"/>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8" name="Google Shape;748;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9" name="Google Shape;749;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0" name="Google Shape;750;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1" name="Google Shape;751;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2" name="Google Shape;752;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3" name="Google Shape;753;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4" name="Google Shape;754;p6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5"/>
        <p:cNvGrpSpPr/>
        <p:nvPr/>
      </p:nvGrpSpPr>
      <p:grpSpPr>
        <a:xfrm>
          <a:off x="0" y="0"/>
          <a:ext cx="0" cy="0"/>
          <a:chOff x="0" y="0"/>
          <a:chExt cx="0" cy="0"/>
        </a:xfrm>
      </p:grpSpPr>
      <p:sp>
        <p:nvSpPr>
          <p:cNvPr id="756" name="Google Shape;756;p6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7" name="Google Shape;757;p67"/>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58" name="Google Shape;758;p6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62" name="Google Shape;762;p6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4"/>
        <p:cNvGrpSpPr/>
        <p:nvPr/>
      </p:nvGrpSpPr>
      <p:grpSpPr>
        <a:xfrm>
          <a:off x="0" y="0"/>
          <a:ext cx="0" cy="0"/>
          <a:chOff x="0" y="0"/>
          <a:chExt cx="0" cy="0"/>
        </a:xfrm>
      </p:grpSpPr>
      <p:sp>
        <p:nvSpPr>
          <p:cNvPr id="765" name="Google Shape;765;p6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6" name="Google Shape;766;p6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7" name="Google Shape;767;p6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8" name="Google Shape;768;p6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9" name="Google Shape;769;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0" name="Google Shape;770;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1" name="Google Shape;771;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2" name="Google Shape;772;p6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3"/>
        <p:cNvGrpSpPr/>
        <p:nvPr/>
      </p:nvGrpSpPr>
      <p:grpSpPr>
        <a:xfrm>
          <a:off x="0" y="0"/>
          <a:ext cx="0" cy="0"/>
          <a:chOff x="0" y="0"/>
          <a:chExt cx="0" cy="0"/>
        </a:xfrm>
      </p:grpSpPr>
      <p:sp>
        <p:nvSpPr>
          <p:cNvPr id="774" name="Google Shape;774;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5" name="Google Shape;775;p6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6" name="Google Shape;776;p6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7" name="Google Shape;777;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8" name="Google Shape;778;p6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79" name="Google Shape;779;p6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0" name="Google Shape;780;p6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1" name="Google Shape;781;p6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82"/>
        <p:cNvGrpSpPr/>
        <p:nvPr/>
      </p:nvGrpSpPr>
      <p:grpSpPr>
        <a:xfrm>
          <a:off x="0" y="0"/>
          <a:ext cx="0" cy="0"/>
          <a:chOff x="0" y="0"/>
          <a:chExt cx="0" cy="0"/>
        </a:xfrm>
      </p:grpSpPr>
      <p:sp>
        <p:nvSpPr>
          <p:cNvPr id="783" name="Google Shape;783;p7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4" name="Google Shape;784;p7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7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86" name="Google Shape;786;p7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87" name="Google Shape;787;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88" name="Google Shape;788;p7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9" name="Google Shape;789;p7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90" name="Google Shape;790;p7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91" name="Google Shape;791;p7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70"/>
          <p:cNvSpPr>
            <a:spLocks noGrp="1"/>
          </p:cNvSpPr>
          <p:nvPr>
            <p:ph type="pic" idx="2"/>
          </p:nvPr>
        </p:nvSpPr>
        <p:spPr>
          <a:xfrm>
            <a:off x="457146" y="524736"/>
            <a:ext cx="2514600" cy="2935224"/>
          </a:xfrm>
          <a:prstGeom prst="rect">
            <a:avLst/>
          </a:prstGeom>
          <a:noFill/>
          <a:ln>
            <a:noFill/>
          </a:ln>
        </p:spPr>
      </p:sp>
      <p:sp>
        <p:nvSpPr>
          <p:cNvPr id="793" name="Google Shape;793;p7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99"/>
        <p:cNvGrpSpPr/>
        <p:nvPr/>
      </p:nvGrpSpPr>
      <p:grpSpPr>
        <a:xfrm>
          <a:off x="0" y="0"/>
          <a:ext cx="0" cy="0"/>
          <a:chOff x="0" y="0"/>
          <a:chExt cx="0" cy="0"/>
        </a:xfrm>
      </p:grpSpPr>
      <p:sp>
        <p:nvSpPr>
          <p:cNvPr id="800" name="Google Shape;800;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1" name="Google Shape;801;p7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7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3" name="Google Shape;803;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4" name="Google Shape;804;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6" name="Google Shape;806;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8" name="Google Shape;808;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9" name="Google Shape;809;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0" name="Google Shape;810;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11" name="Google Shape;811;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12"/>
        <p:cNvGrpSpPr/>
        <p:nvPr/>
      </p:nvGrpSpPr>
      <p:grpSpPr>
        <a:xfrm>
          <a:off x="0" y="0"/>
          <a:ext cx="0" cy="0"/>
          <a:chOff x="0" y="0"/>
          <a:chExt cx="0" cy="0"/>
        </a:xfrm>
      </p:grpSpPr>
      <p:pic>
        <p:nvPicPr>
          <p:cNvPr id="813" name="Google Shape;813;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4" name="Google Shape;814;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6" name="Google Shape;816;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8" name="Google Shape;818;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9" name="Google Shape;819;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0" name="Google Shape;820;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21" name="Google Shape;821;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22" name="Google Shape;822;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p73"/>
          <p:cNvSpPr>
            <a:spLocks noGrp="1"/>
          </p:cNvSpPr>
          <p:nvPr>
            <p:ph type="pic" idx="9"/>
          </p:nvPr>
        </p:nvSpPr>
        <p:spPr>
          <a:xfrm>
            <a:off x="7967502" y="1420398"/>
            <a:ext cx="3962194" cy="3122713"/>
          </a:xfrm>
          <a:prstGeom prst="rect">
            <a:avLst/>
          </a:prstGeom>
          <a:noFill/>
          <a:ln>
            <a:noFill/>
          </a:ln>
        </p:spPr>
      </p:sp>
      <p:sp>
        <p:nvSpPr>
          <p:cNvPr id="832" name="Google Shape;832;p73"/>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33"/>
        <p:cNvGrpSpPr/>
        <p:nvPr/>
      </p:nvGrpSpPr>
      <p:grpSpPr>
        <a:xfrm>
          <a:off x="0" y="0"/>
          <a:ext cx="0" cy="0"/>
          <a:chOff x="0" y="0"/>
          <a:chExt cx="0" cy="0"/>
        </a:xfrm>
      </p:grpSpPr>
      <p:sp>
        <p:nvSpPr>
          <p:cNvPr id="834" name="Google Shape;834;p7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35" name="Google Shape;835;p7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9" name="Google Shape;839;p7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0" name="Google Shape;840;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1" name="Google Shape;841;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3" name="Google Shape;843;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7" name="Google Shape;847;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8" name="Google Shape;848;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9" name="Google Shape;849;p7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53"/>
        <p:cNvGrpSpPr/>
        <p:nvPr/>
      </p:nvGrpSpPr>
      <p:grpSpPr>
        <a:xfrm>
          <a:off x="0" y="0"/>
          <a:ext cx="0" cy="0"/>
          <a:chOff x="0" y="0"/>
          <a:chExt cx="0" cy="0"/>
        </a:xfrm>
      </p:grpSpPr>
      <p:sp>
        <p:nvSpPr>
          <p:cNvPr id="854" name="Google Shape;854;p7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8" name="Google Shape;858;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9" name="Google Shape;859;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67" name="Google Shape;867;p7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9" name="Google Shape;869;p7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70"/>
        <p:cNvGrpSpPr/>
        <p:nvPr/>
      </p:nvGrpSpPr>
      <p:grpSpPr>
        <a:xfrm>
          <a:off x="0" y="0"/>
          <a:ext cx="0" cy="0"/>
          <a:chOff x="0" y="0"/>
          <a:chExt cx="0" cy="0"/>
        </a:xfrm>
      </p:grpSpPr>
      <p:sp>
        <p:nvSpPr>
          <p:cNvPr id="871" name="Google Shape;871;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3" name="Google Shape;873;p7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9" name="Google Shape;879;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0" name="Google Shape;880;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81" name="Google Shape;881;p7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3" name="Google Shape;883;p7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4"/>
        <p:cNvGrpSpPr/>
        <p:nvPr/>
      </p:nvGrpSpPr>
      <p:grpSpPr>
        <a:xfrm>
          <a:off x="0" y="0"/>
          <a:ext cx="0" cy="0"/>
          <a:chOff x="0" y="0"/>
          <a:chExt cx="0" cy="0"/>
        </a:xfrm>
      </p:grpSpPr>
      <p:pic>
        <p:nvPicPr>
          <p:cNvPr id="885" name="Google Shape;885;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6" name="Google Shape;886;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7" name="Google Shape;887;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89" name="Google Shape;889;p7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90" name="Google Shape;890;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3" name="Google Shape;893;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4" name="Google Shape;894;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5" name="Google Shape;895;p7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97"/>
        <p:cNvGrpSpPr/>
        <p:nvPr/>
      </p:nvGrpSpPr>
      <p:grpSpPr>
        <a:xfrm>
          <a:off x="0" y="0"/>
          <a:ext cx="0" cy="0"/>
          <a:chOff x="0" y="0"/>
          <a:chExt cx="0" cy="0"/>
        </a:xfrm>
      </p:grpSpPr>
      <p:sp>
        <p:nvSpPr>
          <p:cNvPr id="898" name="Google Shape;898;p7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7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7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7" name="Google Shape;907;p7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08" name="Google Shape;908;p7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9" name="Google Shape;909;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0" name="Google Shape;910;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1" name="Google Shape;911;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2" name="Google Shape;912;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3" name="Google Shape;913;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4" name="Google Shape;914;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5" name="Google Shape;915;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16"/>
        <p:cNvGrpSpPr/>
        <p:nvPr/>
      </p:nvGrpSpPr>
      <p:grpSpPr>
        <a:xfrm>
          <a:off x="0" y="0"/>
          <a:ext cx="0" cy="0"/>
          <a:chOff x="0" y="0"/>
          <a:chExt cx="0" cy="0"/>
        </a:xfrm>
      </p:grpSpPr>
      <p:sp>
        <p:nvSpPr>
          <p:cNvPr id="917" name="Google Shape;917;p7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18" name="Google Shape;918;p7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1" name="Google Shape;921;p7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2" name="Google Shape;922;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3" name="Google Shape;923;p7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4" name="Google Shape;924;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5" name="Google Shape;925;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6" name="Google Shape;926;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7" name="Google Shape;927;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8" name="Google Shape;928;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9" name="Google Shape;929;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0" name="Google Shape;930;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31" name="Google Shape;931;p7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32" name="Google Shape;932;p7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33" name="Google Shape;933;p7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34"/>
        <p:cNvGrpSpPr/>
        <p:nvPr/>
      </p:nvGrpSpPr>
      <p:grpSpPr>
        <a:xfrm>
          <a:off x="0" y="0"/>
          <a:ext cx="0" cy="0"/>
          <a:chOff x="0" y="0"/>
          <a:chExt cx="0" cy="0"/>
        </a:xfrm>
      </p:grpSpPr>
      <p:sp>
        <p:nvSpPr>
          <p:cNvPr id="935" name="Google Shape;935;p8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36" name="Google Shape;936;p8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8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9" name="Google Shape;939;p8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0" name="Google Shape;940;p8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1" name="Google Shape;941;p8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2" name="Google Shape;942;p8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3" name="Google Shape;943;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p8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6" name="Google Shape;946;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7" name="Google Shape;947;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8" name="Google Shape;948;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49" name="Google Shape;949;p8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50" name="Google Shape;950;p8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51" name="Google Shape;951;p8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52"/>
        <p:cNvGrpSpPr/>
        <p:nvPr/>
      </p:nvGrpSpPr>
      <p:grpSpPr>
        <a:xfrm>
          <a:off x="0" y="0"/>
          <a:ext cx="0" cy="0"/>
          <a:chOff x="0" y="0"/>
          <a:chExt cx="0" cy="0"/>
        </a:xfrm>
      </p:grpSpPr>
      <p:sp>
        <p:nvSpPr>
          <p:cNvPr id="953" name="Google Shape;953;p8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8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8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8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8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8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2" name="Google Shape;962;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3" name="Google Shape;963;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4" name="Google Shape;964;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5" name="Google Shape;965;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6" name="Google Shape;966;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8" name="Google Shape;968;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9" name="Google Shape;96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0" name="Google Shape;97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71"/>
        <p:cNvGrpSpPr/>
        <p:nvPr/>
      </p:nvGrpSpPr>
      <p:grpSpPr>
        <a:xfrm>
          <a:off x="0" y="0"/>
          <a:ext cx="0" cy="0"/>
          <a:chOff x="0" y="0"/>
          <a:chExt cx="0" cy="0"/>
        </a:xfrm>
      </p:grpSpPr>
      <p:pic>
        <p:nvPicPr>
          <p:cNvPr id="972" name="Google Shape;972;p8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3" name="Google Shape;973;p8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4" name="Google Shape;974;p8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6" name="Google Shape;976;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7" name="Google Shape;977;p8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78" name="Google Shape;978;p8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9" name="Google Shape;979;p8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0" name="Google Shape;980;p8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1" name="Google Shape;981;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2" name="Google Shape;982;p8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p8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8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8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0" name="Google Shape;990;p8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91"/>
        <p:cNvGrpSpPr/>
        <p:nvPr/>
      </p:nvGrpSpPr>
      <p:grpSpPr>
        <a:xfrm>
          <a:off x="0" y="0"/>
          <a:ext cx="0" cy="0"/>
          <a:chOff x="0" y="0"/>
          <a:chExt cx="0" cy="0"/>
        </a:xfrm>
      </p:grpSpPr>
      <p:pic>
        <p:nvPicPr>
          <p:cNvPr id="992" name="Google Shape;992;p8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3" name="Google Shape;993;p8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8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6" name="Google Shape;996;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7" name="Google Shape;997;p8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98" name="Google Shape;998;p8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9" name="Google Shape;999;p8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0" name="Google Shape;1000;p8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1" name="Google Shape;1001;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2" name="Google Shape;1002;p8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8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8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8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1" name="Google Shape;1011;p8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12" name="Google Shape;1012;p8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3" name="Google Shape;1013;p8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4" name="Google Shape;1014;p8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5"/>
        <p:cNvGrpSpPr/>
        <p:nvPr/>
      </p:nvGrpSpPr>
      <p:grpSpPr>
        <a:xfrm>
          <a:off x="0" y="0"/>
          <a:ext cx="0" cy="0"/>
          <a:chOff x="0" y="0"/>
          <a:chExt cx="0" cy="0"/>
        </a:xfrm>
      </p:grpSpPr>
      <p:pic>
        <p:nvPicPr>
          <p:cNvPr id="1016" name="Google Shape;1016;p8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7" name="Google Shape;1017;p8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8" name="Google Shape;1018;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9" name="Google Shape;1019;p8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1" name="Google Shape;1021;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2" name="Google Shape;102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3" name="Google Shape;1023;p8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24" name="Google Shape;1024;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25" name="Google Shape;1025;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6" name="Google Shape;1026;p8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28"/>
        <p:cNvGrpSpPr/>
        <p:nvPr/>
      </p:nvGrpSpPr>
      <p:grpSpPr>
        <a:xfrm>
          <a:off x="0" y="0"/>
          <a:ext cx="0" cy="0"/>
          <a:chOff x="0" y="0"/>
          <a:chExt cx="0" cy="0"/>
        </a:xfrm>
      </p:grpSpPr>
      <p:pic>
        <p:nvPicPr>
          <p:cNvPr id="1029" name="Google Shape;1029;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0" name="Google Shape;1030;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1" name="Google Shape;1031;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2" name="Google Shape;1032;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3" name="Google Shape;1033;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4" name="Google Shape;1034;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35" name="Google Shape;1035;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6" name="Google Shape;1036;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37" name="Google Shape;1037;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38" name="Google Shape;1038;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9" name="Google Shape;1039;p8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41"/>
        <p:cNvGrpSpPr/>
        <p:nvPr/>
      </p:nvGrpSpPr>
      <p:grpSpPr>
        <a:xfrm>
          <a:off x="0" y="0"/>
          <a:ext cx="0" cy="0"/>
          <a:chOff x="0" y="0"/>
          <a:chExt cx="0" cy="0"/>
        </a:xfrm>
      </p:grpSpPr>
      <p:pic>
        <p:nvPicPr>
          <p:cNvPr id="1042" name="Google Shape;1042;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3" name="Google Shape;1043;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5" name="Google Shape;1045;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6" name="Google Shape;1046;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7" name="Google Shape;1047;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8" name="Google Shape;1048;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50" name="Google Shape;1050;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51" name="Google Shape;1051;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2" name="Google Shape;1052;p8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59"/>
        <p:cNvGrpSpPr/>
        <p:nvPr/>
      </p:nvGrpSpPr>
      <p:grpSpPr>
        <a:xfrm>
          <a:off x="0" y="0"/>
          <a:ext cx="0" cy="0"/>
          <a:chOff x="0" y="0"/>
          <a:chExt cx="0" cy="0"/>
        </a:xfrm>
      </p:grpSpPr>
      <p:pic>
        <p:nvPicPr>
          <p:cNvPr id="1060" name="Google Shape;1060;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1" name="Google Shape;1061;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64" name="Google Shape;1064;p8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65" name="Google Shape;1065;p8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8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8" name="Google Shape;1068;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9" name="Google Shape;1069;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0" name="Google Shape;1070;p8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71"/>
        <p:cNvGrpSpPr/>
        <p:nvPr/>
      </p:nvGrpSpPr>
      <p:grpSpPr>
        <a:xfrm>
          <a:off x="0" y="0"/>
          <a:ext cx="0" cy="0"/>
          <a:chOff x="0" y="0"/>
          <a:chExt cx="0" cy="0"/>
        </a:xfrm>
      </p:grpSpPr>
      <p:pic>
        <p:nvPicPr>
          <p:cNvPr id="1072" name="Google Shape;1072;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3" name="Google Shape;1073;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5" name="Google Shape;1075;p8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6" name="Google Shape;1076;p8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77" name="Google Shape;1077;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8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9" name="Google Shape;1079;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0" name="Google Shape;1080;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81" name="Google Shape;1081;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2" name="Google Shape;1082;p8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84"/>
        <p:cNvGrpSpPr/>
        <p:nvPr/>
      </p:nvGrpSpPr>
      <p:grpSpPr>
        <a:xfrm>
          <a:off x="0" y="0"/>
          <a:ext cx="0" cy="0"/>
          <a:chOff x="0" y="0"/>
          <a:chExt cx="0" cy="0"/>
        </a:xfrm>
      </p:grpSpPr>
      <p:sp>
        <p:nvSpPr>
          <p:cNvPr id="1085" name="Google Shape;1085;p8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86" name="Google Shape;1086;p8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93"/>
        <p:cNvGrpSpPr/>
        <p:nvPr/>
      </p:nvGrpSpPr>
      <p:grpSpPr>
        <a:xfrm>
          <a:off x="0" y="0"/>
          <a:ext cx="0" cy="0"/>
          <a:chOff x="0" y="0"/>
          <a:chExt cx="0" cy="0"/>
        </a:xfrm>
      </p:grpSpPr>
      <p:sp>
        <p:nvSpPr>
          <p:cNvPr id="1094" name="Google Shape;1094;p9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5" name="Google Shape;1095;p9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6" name="Google Shape;1096;p9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97" name="Google Shape;1097;p9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98" name="Google Shape;1098;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99" name="Google Shape;1099;p9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00" name="Google Shape;1100;p9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01" name="Google Shape;1101;p9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02" name="Google Shape;1102;p9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91"/>
          <p:cNvSpPr>
            <a:spLocks noGrp="1"/>
          </p:cNvSpPr>
          <p:nvPr>
            <p:ph type="pic" idx="2"/>
          </p:nvPr>
        </p:nvSpPr>
        <p:spPr>
          <a:xfrm>
            <a:off x="457146" y="524736"/>
            <a:ext cx="2514600" cy="2935200"/>
          </a:xfrm>
          <a:prstGeom prst="rect">
            <a:avLst/>
          </a:prstGeom>
          <a:noFill/>
          <a:ln>
            <a:noFill/>
          </a:ln>
        </p:spPr>
      </p:sp>
      <p:sp>
        <p:nvSpPr>
          <p:cNvPr id="1104" name="Google Shape;1104;p9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05"/>
        <p:cNvGrpSpPr/>
        <p:nvPr/>
      </p:nvGrpSpPr>
      <p:grpSpPr>
        <a:xfrm>
          <a:off x="0" y="0"/>
          <a:ext cx="0" cy="0"/>
          <a:chOff x="0" y="0"/>
          <a:chExt cx="0" cy="0"/>
        </a:xfrm>
      </p:grpSpPr>
      <p:sp>
        <p:nvSpPr>
          <p:cNvPr id="1106" name="Google Shape;1106;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7" name="Google Shape;1107;p92"/>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92"/>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09" name="Google Shape;1109;p9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0" name="Google Shape;1110;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1" name="Google Shape;1111;p9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2" name="Google Shape;1112;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3" name="Google Shape;1113;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4" name="Google Shape;1114;p9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5" name="Google Shape;1115;p92"/>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16" name="Google Shape;1116;p92"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17" name="Google Shape;1117;p92"/>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8" name="Google Shape;1118;p92"/>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92"/>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p92"/>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92"/>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22"/>
        <p:cNvGrpSpPr/>
        <p:nvPr/>
      </p:nvGrpSpPr>
      <p:grpSpPr>
        <a:xfrm>
          <a:off x="0" y="0"/>
          <a:ext cx="0" cy="0"/>
          <a:chOff x="0" y="0"/>
          <a:chExt cx="0" cy="0"/>
        </a:xfrm>
      </p:grpSpPr>
      <p:sp>
        <p:nvSpPr>
          <p:cNvPr id="1123" name="Google Shape;1123;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4" name="Google Shape;1124;p93"/>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93"/>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3"/>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27" name="Google Shape;1127;p9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8" name="Google Shape;1128;p9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9" name="Google Shape;1129;p9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0" name="Google Shape;1130;p9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1" name="Google Shape;1131;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2" name="Google Shape;1132;p9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3" name="Google Shape;1133;p93"/>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34" name="Google Shape;1134;p93"/>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5" name="Google Shape;1135;p93"/>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6" name="Google Shape;1136;p93"/>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p93"/>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8"/>
        <p:cNvGrpSpPr/>
        <p:nvPr/>
      </p:nvGrpSpPr>
      <p:grpSpPr>
        <a:xfrm>
          <a:off x="0" y="0"/>
          <a:ext cx="0" cy="0"/>
          <a:chOff x="0" y="0"/>
          <a:chExt cx="0" cy="0"/>
        </a:xfrm>
      </p:grpSpPr>
      <p:sp>
        <p:nvSpPr>
          <p:cNvPr id="1139" name="Google Shape;1139;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0" name="Google Shape;1140;p94"/>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4"/>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4"/>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3" name="Google Shape;1143;p94"/>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44" name="Google Shape;1144;p9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5" name="Google Shape;1145;p9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6" name="Google Shape;1146;p9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7" name="Google Shape;1147;p9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48" name="Google Shape;1148;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49" name="Google Shape;1149;p9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0" name="Google Shape;1150;p94"/>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1"/>
        <p:cNvGrpSpPr/>
        <p:nvPr/>
      </p:nvGrpSpPr>
      <p:grpSpPr>
        <a:xfrm>
          <a:off x="0" y="0"/>
          <a:ext cx="0" cy="0"/>
          <a:chOff x="0" y="0"/>
          <a:chExt cx="0" cy="0"/>
        </a:xfrm>
      </p:grpSpPr>
      <p:sp>
        <p:nvSpPr>
          <p:cNvPr id="1152" name="Google Shape;1152;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3" name="Google Shape;1153;p95"/>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54" name="Google Shape;1154;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6" name="Google Shape;1156;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58" name="Google Shape;1158;p95"/>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59" name="Google Shape;1159;p95"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60"/>
        <p:cNvGrpSpPr/>
        <p:nvPr/>
      </p:nvGrpSpPr>
      <p:grpSpPr>
        <a:xfrm>
          <a:off x="0" y="0"/>
          <a:ext cx="0" cy="0"/>
          <a:chOff x="0" y="0"/>
          <a:chExt cx="0" cy="0"/>
        </a:xfrm>
      </p:grpSpPr>
      <p:sp>
        <p:nvSpPr>
          <p:cNvPr id="1161" name="Google Shape;1161;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2" name="Google Shape;1162;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3" name="Google Shape;1163;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4" name="Google Shape;1164;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5" name="Google Shape;1165;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6" name="Google Shape;1166;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7" name="Google Shape;1167;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8" name="Google Shape;1168;p96"/>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69"/>
        <p:cNvGrpSpPr/>
        <p:nvPr/>
      </p:nvGrpSpPr>
      <p:grpSpPr>
        <a:xfrm>
          <a:off x="0" y="0"/>
          <a:ext cx="0" cy="0"/>
          <a:chOff x="0" y="0"/>
          <a:chExt cx="0" cy="0"/>
        </a:xfrm>
      </p:grpSpPr>
      <p:sp>
        <p:nvSpPr>
          <p:cNvPr id="1170" name="Google Shape;1170;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1" name="Google Shape;1171;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2" name="Google Shape;1172;p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3" name="Google Shape;1173;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4" name="Google Shape;1174;p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75" name="Google Shape;1175;p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76" name="Google Shape;1176;p97"/>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77" name="Google Shape;1177;p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78"/>
        <p:cNvGrpSpPr/>
        <p:nvPr/>
      </p:nvGrpSpPr>
      <p:grpSpPr>
        <a:xfrm>
          <a:off x="0" y="0"/>
          <a:ext cx="0" cy="0"/>
          <a:chOff x="0" y="0"/>
          <a:chExt cx="0" cy="0"/>
        </a:xfrm>
      </p:grpSpPr>
      <p:sp>
        <p:nvSpPr>
          <p:cNvPr id="1179" name="Google Shape;1179;p9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0" name="Google Shape;1180;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9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2" name="Google Shape;1182;p9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3" name="Google Shape;1183;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84" name="Google Shape;1184;p9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5" name="Google Shape;1185;p98"/>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86" name="Google Shape;1186;p9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87" name="Google Shape;1187;p9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8"/>
          <p:cNvSpPr>
            <a:spLocks noGrp="1"/>
          </p:cNvSpPr>
          <p:nvPr>
            <p:ph type="pic" idx="2"/>
          </p:nvPr>
        </p:nvSpPr>
        <p:spPr>
          <a:xfrm>
            <a:off x="457146" y="524736"/>
            <a:ext cx="2514600" cy="2935200"/>
          </a:xfrm>
          <a:prstGeom prst="rect">
            <a:avLst/>
          </a:prstGeom>
          <a:noFill/>
          <a:ln>
            <a:noFill/>
          </a:ln>
        </p:spPr>
      </p:sp>
      <p:sp>
        <p:nvSpPr>
          <p:cNvPr id="1189" name="Google Shape;1189;p9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95"/>
        <p:cNvGrpSpPr/>
        <p:nvPr/>
      </p:nvGrpSpPr>
      <p:grpSpPr>
        <a:xfrm>
          <a:off x="0" y="0"/>
          <a:ext cx="0" cy="0"/>
          <a:chOff x="0" y="0"/>
          <a:chExt cx="0" cy="0"/>
        </a:xfrm>
      </p:grpSpPr>
      <p:sp>
        <p:nvSpPr>
          <p:cNvPr id="1196" name="Google Shape;1196;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7" name="Google Shape;1197;p100"/>
          <p:cNvSpPr>
            <a:spLocks noGrp="1"/>
          </p:cNvSpPr>
          <p:nvPr>
            <p:ph type="pic" idx="2"/>
          </p:nvPr>
        </p:nvSpPr>
        <p:spPr>
          <a:xfrm>
            <a:off x="8953152" y="1444919"/>
            <a:ext cx="2916900" cy="2596800"/>
          </a:xfrm>
          <a:prstGeom prst="rect">
            <a:avLst/>
          </a:prstGeom>
          <a:noFill/>
          <a:ln>
            <a:noFill/>
          </a:ln>
        </p:spPr>
      </p:sp>
      <p:sp>
        <p:nvSpPr>
          <p:cNvPr id="1198" name="Google Shape;1198;p100"/>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9" name="Google Shape;1199;p10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0" name="Google Shape;1200;p10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10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2" name="Google Shape;1202;p10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03" name="Google Shape;1203;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4" name="Google Shape;1204;p10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05" name="Google Shape;1205;p10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06" name="Google Shape;1206;p100"/>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07"/>
        <p:cNvGrpSpPr/>
        <p:nvPr/>
      </p:nvGrpSpPr>
      <p:grpSpPr>
        <a:xfrm>
          <a:off x="0" y="0"/>
          <a:ext cx="0" cy="0"/>
          <a:chOff x="0" y="0"/>
          <a:chExt cx="0" cy="0"/>
        </a:xfrm>
      </p:grpSpPr>
      <p:sp>
        <p:nvSpPr>
          <p:cNvPr id="1208" name="Google Shape;1208;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9" name="Google Shape;1209;p101"/>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10" name="Google Shape;1210;p101"/>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1" name="Google Shape;1211;p10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2" name="Google Shape;1212;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p10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14" name="Google Shape;1214;p10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15" name="Google Shape;1215;p10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16" name="Google Shape;1216;p101"/>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101"/>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101"/>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101"/>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101"/>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21"/>
        <p:cNvGrpSpPr/>
        <p:nvPr/>
      </p:nvGrpSpPr>
      <p:grpSpPr>
        <a:xfrm>
          <a:off x="0" y="0"/>
          <a:ext cx="0" cy="0"/>
          <a:chOff x="0" y="0"/>
          <a:chExt cx="0" cy="0"/>
        </a:xfrm>
      </p:grpSpPr>
      <p:sp>
        <p:nvSpPr>
          <p:cNvPr id="1222" name="Google Shape;1222;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3" name="Google Shape;1223;p10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p10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5" name="Google Shape;1225;p10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6" name="Google Shape;1226;p10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27" name="Google Shape;1227;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8" name="Google Shape;1228;p10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29" name="Google Shape;1229;p10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30" name="Google Shape;1230;p102"/>
          <p:cNvSpPr>
            <a:spLocks noGrp="1"/>
          </p:cNvSpPr>
          <p:nvPr>
            <p:ph type="pic" idx="2"/>
          </p:nvPr>
        </p:nvSpPr>
        <p:spPr>
          <a:xfrm>
            <a:off x="9282749" y="1283634"/>
            <a:ext cx="2377500" cy="3173100"/>
          </a:xfrm>
          <a:prstGeom prst="rect">
            <a:avLst/>
          </a:prstGeom>
          <a:noFill/>
          <a:ln>
            <a:noFill/>
          </a:ln>
        </p:spPr>
      </p:sp>
      <p:sp>
        <p:nvSpPr>
          <p:cNvPr id="1231" name="Google Shape;1231;p102"/>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0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3" name="Google Shape;1233;p10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4" name="Google Shape;1234;p10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0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p10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p10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p10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9" name="Google Shape;1239;p10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40"/>
        <p:cNvGrpSpPr/>
        <p:nvPr/>
      </p:nvGrpSpPr>
      <p:grpSpPr>
        <a:xfrm>
          <a:off x="0" y="0"/>
          <a:ext cx="0" cy="0"/>
          <a:chOff x="0" y="0"/>
          <a:chExt cx="0" cy="0"/>
        </a:xfrm>
      </p:grpSpPr>
      <p:sp>
        <p:nvSpPr>
          <p:cNvPr id="1241" name="Google Shape;1241;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2" name="Google Shape;1242;p10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3" name="Google Shape;1243;p10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4" name="Google Shape;1244;p10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5" name="Google Shape;1245;p10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6" name="Google Shape;1246;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7" name="Google Shape;1247;p10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8" name="Google Shape;1248;p10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49" name="Google Shape;1249;p10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03"/>
          <p:cNvSpPr>
            <a:spLocks noGrp="1"/>
          </p:cNvSpPr>
          <p:nvPr>
            <p:ph type="pic" idx="2"/>
          </p:nvPr>
        </p:nvSpPr>
        <p:spPr>
          <a:xfrm>
            <a:off x="8832388" y="1251284"/>
            <a:ext cx="3251700" cy="2499000"/>
          </a:xfrm>
          <a:prstGeom prst="rect">
            <a:avLst/>
          </a:prstGeom>
          <a:noFill/>
          <a:ln>
            <a:noFill/>
          </a:ln>
        </p:spPr>
      </p:sp>
      <p:sp>
        <p:nvSpPr>
          <p:cNvPr id="1251" name="Google Shape;1251;p103"/>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52"/>
        <p:cNvGrpSpPr/>
        <p:nvPr/>
      </p:nvGrpSpPr>
      <p:grpSpPr>
        <a:xfrm>
          <a:off x="0" y="0"/>
          <a:ext cx="0" cy="0"/>
          <a:chOff x="0" y="0"/>
          <a:chExt cx="0" cy="0"/>
        </a:xfrm>
      </p:grpSpPr>
      <p:sp>
        <p:nvSpPr>
          <p:cNvPr id="1253" name="Google Shape;1253;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4" name="Google Shape;1254;p10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5" name="Google Shape;1255;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6" name="Google Shape;1256;p10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7" name="Google Shape;1257;p10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58" name="Google Shape;1258;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9" name="Google Shape;1259;p10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60" name="Google Shape;1260;p10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61" name="Google Shape;1261;p104"/>
          <p:cNvSpPr>
            <a:spLocks noGrp="1"/>
          </p:cNvSpPr>
          <p:nvPr>
            <p:ph type="pic" idx="2"/>
          </p:nvPr>
        </p:nvSpPr>
        <p:spPr>
          <a:xfrm>
            <a:off x="9093038" y="1058781"/>
            <a:ext cx="2715900" cy="2715900"/>
          </a:xfrm>
          <a:prstGeom prst="rect">
            <a:avLst/>
          </a:prstGeom>
          <a:noFill/>
          <a:ln>
            <a:noFill/>
          </a:ln>
        </p:spPr>
      </p:sp>
      <p:sp>
        <p:nvSpPr>
          <p:cNvPr id="1262" name="Google Shape;1262;p104"/>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04"/>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p104"/>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104"/>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4"/>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69"/>
        <p:cNvGrpSpPr/>
        <p:nvPr/>
      </p:nvGrpSpPr>
      <p:grpSpPr>
        <a:xfrm>
          <a:off x="0" y="0"/>
          <a:ext cx="0" cy="0"/>
          <a:chOff x="0" y="0"/>
          <a:chExt cx="0" cy="0"/>
        </a:xfrm>
      </p:grpSpPr>
      <p:sp>
        <p:nvSpPr>
          <p:cNvPr id="1270" name="Google Shape;1270;p105"/>
          <p:cNvSpPr>
            <a:spLocks noGrp="1"/>
          </p:cNvSpPr>
          <p:nvPr>
            <p:ph type="pic" idx="2"/>
          </p:nvPr>
        </p:nvSpPr>
        <p:spPr>
          <a:xfrm>
            <a:off x="9810967" y="1562916"/>
            <a:ext cx="1152000" cy="1143000"/>
          </a:xfrm>
          <a:prstGeom prst="rect">
            <a:avLst/>
          </a:prstGeom>
          <a:noFill/>
          <a:ln>
            <a:noFill/>
          </a:ln>
        </p:spPr>
      </p:sp>
      <p:sp>
        <p:nvSpPr>
          <p:cNvPr id="1271" name="Google Shape;1271;p105"/>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105"/>
          <p:cNvSpPr>
            <a:spLocks noGrp="1"/>
          </p:cNvSpPr>
          <p:nvPr>
            <p:ph type="pic" idx="3"/>
          </p:nvPr>
        </p:nvSpPr>
        <p:spPr>
          <a:xfrm>
            <a:off x="9757009" y="3260706"/>
            <a:ext cx="1216200" cy="987600"/>
          </a:xfrm>
          <a:prstGeom prst="rect">
            <a:avLst/>
          </a:prstGeom>
          <a:noFill/>
          <a:ln>
            <a:noFill/>
          </a:ln>
        </p:spPr>
      </p:sp>
      <p:sp>
        <p:nvSpPr>
          <p:cNvPr id="1273" name="Google Shape;1273;p105"/>
          <p:cNvSpPr>
            <a:spLocks noGrp="1"/>
          </p:cNvSpPr>
          <p:nvPr>
            <p:ph type="pic" idx="4"/>
          </p:nvPr>
        </p:nvSpPr>
        <p:spPr>
          <a:xfrm>
            <a:off x="9810967" y="4777725"/>
            <a:ext cx="1143000" cy="1143000"/>
          </a:xfrm>
          <a:prstGeom prst="rect">
            <a:avLst/>
          </a:prstGeom>
          <a:noFill/>
          <a:ln>
            <a:noFill/>
          </a:ln>
        </p:spPr>
      </p:sp>
      <p:cxnSp>
        <p:nvCxnSpPr>
          <p:cNvPr id="1274" name="Google Shape;1274;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5" name="Google Shape;1275;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6" name="Google Shape;1276;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7" name="Google Shape;1277;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8" name="Google Shape;1278;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9" name="Google Shape;1279;p10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80" name="Google Shape;1280;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1" name="Google Shape;1281;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82"/>
        <p:cNvGrpSpPr/>
        <p:nvPr/>
      </p:nvGrpSpPr>
      <p:grpSpPr>
        <a:xfrm>
          <a:off x="0" y="0"/>
          <a:ext cx="0" cy="0"/>
          <a:chOff x="0" y="0"/>
          <a:chExt cx="0" cy="0"/>
        </a:xfrm>
      </p:grpSpPr>
      <p:sp>
        <p:nvSpPr>
          <p:cNvPr id="1283" name="Google Shape;1283;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4" name="Google Shape;1284;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5" name="Google Shape;1285;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6" name="Google Shape;1286;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7" name="Google Shape;1287;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8" name="Google Shape;1288;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9" name="Google Shape;1289;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0" name="Google Shape;1290;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1" name="Google Shape;1291;p106"/>
          <p:cNvSpPr>
            <a:spLocks noGrp="1"/>
          </p:cNvSpPr>
          <p:nvPr>
            <p:ph type="pic" idx="2"/>
          </p:nvPr>
        </p:nvSpPr>
        <p:spPr>
          <a:xfrm>
            <a:off x="9209369" y="1251283"/>
            <a:ext cx="2404500" cy="2949900"/>
          </a:xfrm>
          <a:prstGeom prst="rect">
            <a:avLst/>
          </a:prstGeom>
          <a:noFill/>
          <a:ln>
            <a:noFill/>
          </a:ln>
        </p:spPr>
      </p:sp>
      <p:sp>
        <p:nvSpPr>
          <p:cNvPr id="1292" name="Google Shape;1292;p106"/>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106"/>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6"/>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95"/>
        <p:cNvGrpSpPr/>
        <p:nvPr/>
      </p:nvGrpSpPr>
      <p:grpSpPr>
        <a:xfrm>
          <a:off x="0" y="0"/>
          <a:ext cx="0" cy="0"/>
          <a:chOff x="0" y="0"/>
          <a:chExt cx="0" cy="0"/>
        </a:xfrm>
      </p:grpSpPr>
      <p:sp>
        <p:nvSpPr>
          <p:cNvPr id="1296" name="Google Shape;1296;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7" name="Google Shape;1297;p107"/>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107"/>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07"/>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7"/>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01"/>
        <p:cNvGrpSpPr/>
        <p:nvPr/>
      </p:nvGrpSpPr>
      <p:grpSpPr>
        <a:xfrm>
          <a:off x="0" y="0"/>
          <a:ext cx="0" cy="0"/>
          <a:chOff x="0" y="0"/>
          <a:chExt cx="0" cy="0"/>
        </a:xfrm>
      </p:grpSpPr>
      <p:sp>
        <p:nvSpPr>
          <p:cNvPr id="1302" name="Google Shape;1302;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03"/>
        <p:cNvGrpSpPr/>
        <p:nvPr/>
      </p:nvGrpSpPr>
      <p:grpSpPr>
        <a:xfrm>
          <a:off x="0" y="0"/>
          <a:ext cx="0" cy="0"/>
          <a:chOff x="0" y="0"/>
          <a:chExt cx="0" cy="0"/>
        </a:xfrm>
      </p:grpSpPr>
      <p:sp>
        <p:nvSpPr>
          <p:cNvPr id="1304" name="Google Shape;1304;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6" name="Google Shape;1306;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7" name="Google Shape;1307;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8" name="Google Shape;1308;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09" name="Google Shape;130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0" name="Google Shape;1310;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1" name="Google Shape;1311;p10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2" name="Google Shape;1312;p109"/>
          <p:cNvSpPr>
            <a:spLocks noGrp="1"/>
          </p:cNvSpPr>
          <p:nvPr>
            <p:ph type="pic" idx="2"/>
          </p:nvPr>
        </p:nvSpPr>
        <p:spPr>
          <a:xfrm>
            <a:off x="8916576" y="1661249"/>
            <a:ext cx="2990100" cy="2715900"/>
          </a:xfrm>
          <a:prstGeom prst="rect">
            <a:avLst/>
          </a:prstGeom>
          <a:noFill/>
          <a:ln>
            <a:noFill/>
          </a:ln>
        </p:spPr>
      </p:sp>
      <p:sp>
        <p:nvSpPr>
          <p:cNvPr id="1313" name="Google Shape;1313;p10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7"/>
        <p:cNvGrpSpPr/>
        <p:nvPr/>
      </p:nvGrpSpPr>
      <p:grpSpPr>
        <a:xfrm>
          <a:off x="0" y="0"/>
          <a:ext cx="0" cy="0"/>
          <a:chOff x="0" y="0"/>
          <a:chExt cx="0" cy="0"/>
        </a:xfrm>
      </p:grpSpPr>
      <p:sp>
        <p:nvSpPr>
          <p:cNvPr id="1318" name="Google Shape;1318;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9" name="Google Shape;1319;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1" name="Google Shape;1321;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2" name="Google Shape;1322;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3" name="Google Shape;1323;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4" name="Google Shape;1324;p11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5" name="Google Shape;1325;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6" name="Google Shape;1326;p110"/>
          <p:cNvSpPr>
            <a:spLocks noGrp="1"/>
          </p:cNvSpPr>
          <p:nvPr>
            <p:ph type="pic" idx="2"/>
          </p:nvPr>
        </p:nvSpPr>
        <p:spPr>
          <a:xfrm>
            <a:off x="9093038" y="1058781"/>
            <a:ext cx="2715900" cy="2715900"/>
          </a:xfrm>
          <a:prstGeom prst="rect">
            <a:avLst/>
          </a:prstGeom>
          <a:noFill/>
          <a:ln>
            <a:noFill/>
          </a:ln>
        </p:spPr>
      </p:sp>
      <p:sp>
        <p:nvSpPr>
          <p:cNvPr id="1327" name="Google Shape;1327;p11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8" name="Google Shape;1328;p11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9" name="Google Shape;1329;p11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1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1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1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1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34"/>
        <p:cNvGrpSpPr/>
        <p:nvPr/>
      </p:nvGrpSpPr>
      <p:grpSpPr>
        <a:xfrm>
          <a:off x="0" y="0"/>
          <a:ext cx="0" cy="0"/>
          <a:chOff x="0" y="0"/>
          <a:chExt cx="0" cy="0"/>
        </a:xfrm>
      </p:grpSpPr>
      <p:sp>
        <p:nvSpPr>
          <p:cNvPr id="1335" name="Google Shape;1335;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6" name="Google Shape;1336;p111"/>
          <p:cNvSpPr>
            <a:spLocks noGrp="1"/>
          </p:cNvSpPr>
          <p:nvPr>
            <p:ph type="pic" idx="2"/>
          </p:nvPr>
        </p:nvSpPr>
        <p:spPr>
          <a:xfrm>
            <a:off x="9510134" y="1431036"/>
            <a:ext cx="1965900" cy="3996000"/>
          </a:xfrm>
          <a:prstGeom prst="rect">
            <a:avLst/>
          </a:prstGeom>
          <a:noFill/>
          <a:ln>
            <a:noFill/>
          </a:ln>
        </p:spPr>
      </p:sp>
      <p:cxnSp>
        <p:nvCxnSpPr>
          <p:cNvPr id="1337" name="Google Shape;1337;p11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1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9" name="Google Shape;1339;p11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0" name="Google Shape;1340;p11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1" name="Google Shape;1341;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2" name="Google Shape;1342;p11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3" name="Google Shape;1343;p11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4" name="Google Shape;1344;p111"/>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1"/>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111"/>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11"/>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p111"/>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11"/>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11"/>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1"/>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5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5" name="Google Shape;695;p62"/>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696" name="Google Shape;696;p6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4"/>
        <p:cNvGrpSpPr/>
        <p:nvPr/>
      </p:nvGrpSpPr>
      <p:grpSpPr>
        <a:xfrm>
          <a:off x="0" y="0"/>
          <a:ext cx="0" cy="0"/>
          <a:chOff x="0" y="0"/>
          <a:chExt cx="0" cy="0"/>
        </a:xfrm>
      </p:grpSpPr>
      <p:sp>
        <p:nvSpPr>
          <p:cNvPr id="795" name="Google Shape;795;p7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96" name="Google Shape;796;p7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97" name="Google Shape;797;p7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98" name="Google Shape;798;p71"/>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8"/>
        <p:cNvGrpSpPr/>
        <p:nvPr/>
      </p:nvGrpSpPr>
      <p:grpSpPr>
        <a:xfrm>
          <a:off x="0" y="0"/>
          <a:ext cx="0" cy="0"/>
          <a:chOff x="0" y="0"/>
          <a:chExt cx="0" cy="0"/>
        </a:xfrm>
      </p:grpSpPr>
      <p:sp>
        <p:nvSpPr>
          <p:cNvPr id="1089" name="Google Shape;1089;p90"/>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90" name="Google Shape;1090;p90"/>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91" name="Google Shape;1091;p90"/>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92" name="Google Shape;1092;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0"/>
        <p:cNvGrpSpPr/>
        <p:nvPr/>
      </p:nvGrpSpPr>
      <p:grpSpPr>
        <a:xfrm>
          <a:off x="0" y="0"/>
          <a:ext cx="0" cy="0"/>
          <a:chOff x="0" y="0"/>
          <a:chExt cx="0" cy="0"/>
        </a:xfrm>
      </p:grpSpPr>
      <p:sp>
        <p:nvSpPr>
          <p:cNvPr id="1191" name="Google Shape;1191;p99"/>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92" name="Google Shape;1192;p9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93" name="Google Shape;1193;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94" name="Google Shape;1194;p9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hyperlink" Target="https://vimeo.com/405904789" TargetMode="External"/><Relationship Id="rId5" Type="http://schemas.openxmlformats.org/officeDocument/2006/relationships/hyperlink" Target="https://youtu.be/xZ_x0QEL_wg" TargetMode="External"/><Relationship Id="rId4" Type="http://schemas.openxmlformats.org/officeDocument/2006/relationships/hyperlink" Target="https://youtu.be/xPZ_bfwu4K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12"/>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57" name="Google Shape;1357;p11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Scoop</a:t>
            </a:r>
            <a:endParaRPr/>
          </a:p>
        </p:txBody>
      </p:sp>
      <p:sp>
        <p:nvSpPr>
          <p:cNvPr id="1358" name="Google Shape;1358;p11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000"/>
              <a:buFont typeface="Arial"/>
              <a:buNone/>
            </a:pPr>
            <a:r>
              <a:rPr lang="en-US" sz="4400">
                <a:solidFill>
                  <a:srgbClr val="006FB6"/>
                </a:solidFill>
              </a:rPr>
              <a:t>Put the scoops together</a:t>
            </a:r>
            <a:endParaRPr sz="4400"/>
          </a:p>
        </p:txBody>
      </p:sp>
      <p:sp>
        <p:nvSpPr>
          <p:cNvPr id="1458" name="Google Shape;1458;p12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6FB6"/>
              </a:buClr>
              <a:buSzPts val="4000"/>
              <a:buNone/>
            </a:pPr>
            <a:endParaRPr/>
          </a:p>
          <a:p>
            <a:pPr marL="0" lvl="0" indent="0" algn="l" rtl="0">
              <a:lnSpc>
                <a:spcPct val="90000"/>
              </a:lnSpc>
              <a:spcBef>
                <a:spcPts val="1000"/>
              </a:spcBef>
              <a:spcAft>
                <a:spcPts val="0"/>
              </a:spcAft>
              <a:buClr>
                <a:srgbClr val="006FB6"/>
              </a:buClr>
              <a:buSzPts val="4000"/>
              <a:buNone/>
            </a:pPr>
            <a:r>
              <a:rPr lang="en-US"/>
              <a:t>"I love this chocolate cake!" Tim yelled happily.</a:t>
            </a:r>
            <a:endParaRPr/>
          </a:p>
          <a:p>
            <a:pPr marL="0" lvl="0" indent="0" algn="l" rtl="0">
              <a:lnSpc>
                <a:spcPct val="90000"/>
              </a:lnSpc>
              <a:spcBef>
                <a:spcPts val="1000"/>
              </a:spcBef>
              <a:spcAft>
                <a:spcPts val="0"/>
              </a:spcAft>
              <a:buClr>
                <a:srgbClr val="006FB6"/>
              </a:buClr>
              <a:buSzPts val="4000"/>
              <a:buNone/>
            </a:pPr>
            <a:endParaRPr/>
          </a:p>
        </p:txBody>
      </p:sp>
      <p:sp>
        <p:nvSpPr>
          <p:cNvPr id="1459" name="Google Shape;1459;p12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r>
              <a:rPr lang="en-US"/>
              <a:t>Let’s practice!</a:t>
            </a:r>
            <a:endParaRPr/>
          </a:p>
        </p:txBody>
      </p:sp>
      <p:pic>
        <p:nvPicPr>
          <p:cNvPr id="1460" name="Google Shape;1460;p121" descr="A picture containing person, child, laptop, indoor&#10;&#10;Description generated with very high confidence"/>
          <p:cNvPicPr preferRelativeResize="0">
            <a:picLocks noGrp="1"/>
          </p:cNvPicPr>
          <p:nvPr>
            <p:ph type="pic" idx="2"/>
          </p:nvPr>
        </p:nvPicPr>
        <p:blipFill rotWithShape="1">
          <a:blip r:embed="rId3">
            <a:alphaModFix/>
          </a:blip>
          <a:srcRect l="1139" r="1138"/>
          <a:stretch/>
        </p:blipFill>
        <p:spPr>
          <a:xfrm>
            <a:off x="8832388" y="1251284"/>
            <a:ext cx="3251581" cy="2498913"/>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Let’s watch</a:t>
            </a:r>
            <a:endParaRPr/>
          </a:p>
        </p:txBody>
      </p:sp>
      <p:sp>
        <p:nvSpPr>
          <p:cNvPr id="1466" name="Google Shape;1466;p12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None/>
            </a:pPr>
            <a:r>
              <a:rPr lang="en-US"/>
              <a:t>English</a:t>
            </a:r>
            <a:endParaRPr>
              <a:solidFill>
                <a:schemeClr val="hlink"/>
              </a:solidFill>
              <a:uFill>
                <a:noFill/>
              </a:uFill>
              <a:hlinkClick r:id="rId3"/>
            </a:endParaRPr>
          </a:p>
          <a:p>
            <a:pPr marL="0" marR="0" lvl="0" indent="0" algn="l" rtl="0">
              <a:lnSpc>
                <a:spcPct val="90000"/>
              </a:lnSpc>
              <a:spcBef>
                <a:spcPts val="1000"/>
              </a:spcBef>
              <a:spcAft>
                <a:spcPts val="0"/>
              </a:spcAft>
              <a:buClr>
                <a:srgbClr val="006FB6"/>
              </a:buClr>
              <a:buSzPts val="3600"/>
              <a:buNone/>
            </a:pPr>
            <a:r>
              <a:rPr lang="en-US" u="sng">
                <a:solidFill>
                  <a:schemeClr val="hlink"/>
                </a:solidFill>
                <a:hlinkClick r:id="rId4"/>
              </a:rPr>
              <a:t>https://youtu.be/xPZ_bfwu4K8</a:t>
            </a:r>
            <a:endParaRPr/>
          </a:p>
          <a:p>
            <a:pPr marL="0" marR="0" lvl="0" indent="0" algn="l" rtl="0">
              <a:lnSpc>
                <a:spcPct val="90000"/>
              </a:lnSpc>
              <a:spcBef>
                <a:spcPts val="1000"/>
              </a:spcBef>
              <a:spcAft>
                <a:spcPts val="0"/>
              </a:spcAft>
              <a:buClr>
                <a:srgbClr val="006FB6"/>
              </a:buClr>
              <a:buSzPts val="3600"/>
              <a:buNone/>
            </a:pPr>
            <a:endParaRPr/>
          </a:p>
        </p:txBody>
      </p:sp>
      <p:sp>
        <p:nvSpPr>
          <p:cNvPr id="1467" name="Google Shape;1467;p122"/>
          <p:cNvSpPr txBox="1">
            <a:spLocks noGrp="1"/>
          </p:cNvSpPr>
          <p:nvPr>
            <p:ph type="body" idx="2"/>
          </p:nvPr>
        </p:nvSpPr>
        <p:spPr>
          <a:xfrm>
            <a:off x="6250420" y="1675513"/>
            <a:ext cx="4830900" cy="410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None/>
            </a:pPr>
            <a:r>
              <a:rPr lang="en-US"/>
              <a:t>Español</a:t>
            </a:r>
            <a:endParaRPr/>
          </a:p>
          <a:p>
            <a:pPr marL="0" marR="0" lvl="0" indent="0" algn="l" rtl="0">
              <a:lnSpc>
                <a:spcPct val="90000"/>
              </a:lnSpc>
              <a:spcBef>
                <a:spcPts val="1000"/>
              </a:spcBef>
              <a:spcAft>
                <a:spcPts val="0"/>
              </a:spcAft>
              <a:buClr>
                <a:srgbClr val="006FB6"/>
              </a:buClr>
              <a:buSzPts val="3600"/>
              <a:buNone/>
            </a:pPr>
            <a:r>
              <a:rPr lang="en-US" u="sng">
                <a:solidFill>
                  <a:schemeClr val="hlink"/>
                </a:solidFill>
                <a:hlinkClick r:id="rId5"/>
              </a:rPr>
              <a:t>https://youtu.be/xZ_x0QEL_wg</a:t>
            </a:r>
            <a:endParaRPr u="sng"/>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Font typeface="Arial"/>
              <a:buNone/>
            </a:pPr>
            <a:endParaRPr/>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None/>
            </a:pPr>
            <a:endParaRPr>
              <a:solidFill>
                <a:schemeClr val="hlink"/>
              </a:solidFill>
              <a:uFill>
                <a:noFill/>
              </a:uFill>
              <a:hlinkClick r:id="rId6"/>
            </a:endParaRPr>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None/>
            </a:pPr>
            <a:endParaRPr/>
          </a:p>
        </p:txBody>
      </p:sp>
      <p:sp>
        <p:nvSpPr>
          <p:cNvPr id="1468" name="Google Shape;1468;p122"/>
          <p:cNvSpPr/>
          <p:nvPr/>
        </p:nvSpPr>
        <p:spPr>
          <a:xfrm>
            <a:off x="545785"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69" name="Google Shape;1469;p122"/>
          <p:cNvSpPr/>
          <p:nvPr/>
        </p:nvSpPr>
        <p:spPr>
          <a:xfrm>
            <a:off x="6632820"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endParaRPr sz="3600" b="0" i="0" u="none" strike="noStrike" cap="none">
              <a:solidFill>
                <a:schemeClr val="hlink"/>
              </a:solidFill>
              <a:uFill>
                <a:noFill/>
              </a:uFill>
              <a:latin typeface="Calibri"/>
              <a:ea typeface="Calibri"/>
              <a:cs typeface="Calibri"/>
              <a:sym typeface="Calibri"/>
              <a:hlinkClick r:id="rId3"/>
            </a:endParaRPr>
          </a:p>
          <a:p>
            <a:pPr marL="0" marR="0" lvl="0" indent="0" algn="l" rtl="0">
              <a:lnSpc>
                <a:spcPct val="90000"/>
              </a:lnSpc>
              <a:spcBef>
                <a:spcPts val="1000"/>
              </a:spcBef>
              <a:spcAft>
                <a:spcPts val="0"/>
              </a:spcAft>
              <a:buClr>
                <a:srgbClr val="006FB6"/>
              </a:buClr>
              <a:buSzPts val="3600"/>
              <a:buFont typeface="Arial"/>
              <a:buNone/>
            </a:pPr>
            <a:endParaRPr sz="3600" b="0" i="0" u="none" strike="noStrike" cap="none">
              <a:solidFill>
                <a:srgbClr val="006FB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23"/>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475" name="Google Shape;1475;p12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Can you try putting the words in phrases?</a:t>
            </a:r>
            <a:endParaRPr/>
          </a:p>
        </p:txBody>
      </p:sp>
      <p:sp>
        <p:nvSpPr>
          <p:cNvPr id="1476" name="Google Shape;1476;p123"/>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Let’s reread the sentence again, this time without your finger.</a:t>
            </a:r>
            <a:endParaRPr/>
          </a:p>
        </p:txBody>
      </p:sp>
      <p:sp>
        <p:nvSpPr>
          <p:cNvPr id="1477" name="Google Shape;1477;p123"/>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Let’s pause first and figure out the words.</a:t>
            </a:r>
            <a:endParaRPr/>
          </a:p>
        </p:txBody>
      </p:sp>
      <p:sp>
        <p:nvSpPr>
          <p:cNvPr id="1478" name="Google Shape;1478;p123"/>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Let’s scoop these two words together. Try it!</a:t>
            </a:r>
            <a:endParaRPr/>
          </a:p>
        </p:txBody>
      </p:sp>
      <p:pic>
        <p:nvPicPr>
          <p:cNvPr id="1479" name="Google Shape;1479;p123"/>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24"/>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485" name="Google Shape;1485;p124"/>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Great job! Now let’s scoop. What should the phrases be?</a:t>
            </a:r>
            <a:endParaRPr/>
          </a:p>
        </p:txBody>
      </p:sp>
      <p:sp>
        <p:nvSpPr>
          <p:cNvPr id="1486" name="Google Shape;1486;p124"/>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Let’s first read it to figure out the words.</a:t>
            </a:r>
            <a:endParaRPr/>
          </a:p>
        </p:txBody>
      </p:sp>
      <p:sp>
        <p:nvSpPr>
          <p:cNvPr id="1487" name="Google Shape;1487;p124"/>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Let’s reread it again. Can you scoop more words together into longer phrases?</a:t>
            </a:r>
            <a:endParaRPr/>
          </a:p>
        </p:txBody>
      </p:sp>
      <p:pic>
        <p:nvPicPr>
          <p:cNvPr id="1488" name="Google Shape;1488;p124"/>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494" name="Google Shape;1494;p12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Use a guide to review punctuation in English.</a:t>
            </a:r>
            <a:endParaRPr/>
          </a:p>
        </p:txBody>
      </p:sp>
      <p:sp>
        <p:nvSpPr>
          <p:cNvPr id="1495" name="Google Shape;1495;p125"/>
          <p:cNvSpPr txBox="1">
            <a:spLocks noGrp="1"/>
          </p:cNvSpPr>
          <p:nvPr>
            <p:ph type="body" idx="2"/>
          </p:nvPr>
        </p:nvSpPr>
        <p:spPr>
          <a:xfrm>
            <a:off x="4588042" y="2910565"/>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Discuss the “rhythm” or flow of the English language.</a:t>
            </a:r>
            <a:endParaRPr/>
          </a:p>
        </p:txBody>
      </p:sp>
      <p:pic>
        <p:nvPicPr>
          <p:cNvPr id="1496" name="Google Shape;1496;p125"/>
          <p:cNvPicPr preferRelativeResize="0"/>
          <p:nvPr/>
        </p:nvPicPr>
        <p:blipFill rotWithShape="1">
          <a:blip r:embed="rId3">
            <a:alphaModFix/>
          </a:blip>
          <a:srcRect/>
          <a:stretch/>
        </p:blipFill>
        <p:spPr>
          <a:xfrm>
            <a:off x="2037286" y="2910575"/>
            <a:ext cx="1058088" cy="1055700"/>
          </a:xfrm>
          <a:prstGeom prst="rect">
            <a:avLst/>
          </a:prstGeom>
          <a:noFill/>
          <a:ln>
            <a:noFill/>
          </a:ln>
        </p:spPr>
      </p:pic>
      <p:pic>
        <p:nvPicPr>
          <p:cNvPr id="1497" name="Google Shape;1497;p125"/>
          <p:cNvPicPr preferRelativeResize="0"/>
          <p:nvPr/>
        </p:nvPicPr>
        <p:blipFill rotWithShape="1">
          <a:blip r:embed="rId4">
            <a:alphaModFix/>
          </a:blip>
          <a:srcRect/>
          <a:stretch/>
        </p:blipFill>
        <p:spPr>
          <a:xfrm>
            <a:off x="1894845" y="1571708"/>
            <a:ext cx="1342950" cy="89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03" name="Google Shape;1503;p12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Warm up.</a:t>
            </a:r>
            <a:endParaRPr/>
          </a:p>
        </p:txBody>
      </p:sp>
      <p:sp>
        <p:nvSpPr>
          <p:cNvPr id="1504" name="Google Shape;1504;p12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Scoop phrases.</a:t>
            </a:r>
            <a:endParaRPr/>
          </a:p>
        </p:txBody>
      </p:sp>
      <p:sp>
        <p:nvSpPr>
          <p:cNvPr id="1505" name="Google Shape;1505;p12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Put the scoops together.</a:t>
            </a:r>
            <a:endParaRPr/>
          </a:p>
        </p:txBody>
      </p:sp>
      <p:sp>
        <p:nvSpPr>
          <p:cNvPr id="1506" name="Google Shape;1506;p12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07" name="Google Shape;1507;p12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08" name="Google Shape;1508;p12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09" name="Google Shape;1509;p12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10" name="Google Shape;1510;p126"/>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11" name="Google Shape;1511;p126"/>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2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17" name="Google Shape;1517;p12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18" name="Google Shape;1518;p12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19" name="Google Shape;1519;p127"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12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25" name="Google Shape;1525;p128"/>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26" name="Google Shape;1526;p128"/>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27" name="Google Shape;1527;p128"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1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Scoop</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14"/>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69" name="Google Shape;1369;p114"/>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70" name="Google Shape;1370;p114"/>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71" name="Google Shape;1371;p1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72" name="Google Shape;1372;p114"/>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73" name="Google Shape;1373;p114"/>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74" name="Google Shape;1374;p114"/>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75" name="Google Shape;1375;p114"/>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76" name="Google Shape;1376;p114"/>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77" name="Google Shape;1377;p114"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1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0" name="Google Shape;1390;p11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1" name="Google Shape;1391;p11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2" name="Google Shape;1392;p11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3" name="Google Shape;1393;p116"/>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394" name="Google Shape;1394;p116"/>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395" name="Google Shape;1395;p116"/>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396" name="Google Shape;1396;p116"/>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397" name="Google Shape;1397;p1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398" name="Google Shape;1398;p11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399" name="Google Shape;1399;p116"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00" name="Google Shape;1400;p116"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01" name="Google Shape;1401;p11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Scoop</a:t>
            </a:r>
            <a:endParaRPr/>
          </a:p>
        </p:txBody>
      </p:sp>
      <p:sp>
        <p:nvSpPr>
          <p:cNvPr id="1407" name="Google Shape;1407;p117"/>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1100"/>
              <a:buNone/>
            </a:pPr>
            <a:r>
              <a:rPr lang="en-US"/>
              <a:t>Reading in phrases helps us sound like storytellers.</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sp>
        <p:nvSpPr>
          <p:cNvPr id="1408" name="Google Shape;1408;p11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09" name="Google Shape;1409;p11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10" name="Google Shape;1410;p11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Warm-up.</a:t>
            </a:r>
            <a:endParaRPr/>
          </a:p>
        </p:txBody>
      </p:sp>
      <p:sp>
        <p:nvSpPr>
          <p:cNvPr id="1411" name="Google Shape;1411;p11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Scoop phrases.</a:t>
            </a:r>
            <a:endParaRPr/>
          </a:p>
        </p:txBody>
      </p:sp>
      <p:sp>
        <p:nvSpPr>
          <p:cNvPr id="1412" name="Google Shape;1412;p11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Arial"/>
              <a:buNone/>
            </a:pPr>
            <a:r>
              <a:rPr lang="en-US"/>
              <a:t>Put the scoops together.</a:t>
            </a:r>
            <a:endParaRPr/>
          </a:p>
        </p:txBody>
      </p:sp>
      <p:sp>
        <p:nvSpPr>
          <p:cNvPr id="1413" name="Google Shape;1413;p11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pic>
        <p:nvPicPr>
          <p:cNvPr id="1414" name="Google Shape;1414;p117"/>
          <p:cNvPicPr preferRelativeResize="0"/>
          <p:nvPr/>
        </p:nvPicPr>
        <p:blipFill rotWithShape="1">
          <a:blip r:embed="rId3">
            <a:alphaModFix/>
          </a:blip>
          <a:srcRect/>
          <a:stretch/>
        </p:blipFill>
        <p:spPr>
          <a:xfrm>
            <a:off x="9422500" y="1771475"/>
            <a:ext cx="2098006" cy="213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1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 group of two or more words in a sentence that has meaning.</a:t>
            </a:r>
            <a:endParaRPr/>
          </a:p>
        </p:txBody>
      </p:sp>
      <p:sp>
        <p:nvSpPr>
          <p:cNvPr id="1420" name="Google Shape;1420;p11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1" name="Google Shape;1421;p11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2" name="Google Shape;1422;p11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3" name="Google Shape;1423;p11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Phrase</a:t>
            </a:r>
            <a:endParaRPr/>
          </a:p>
        </p:txBody>
      </p:sp>
      <p:sp>
        <p:nvSpPr>
          <p:cNvPr id="1424" name="Google Shape;1424;p11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5" name="Google Shape;1425;p11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6" name="Google Shape;1426;p11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7" name="Google Shape;1427;p1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1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Warm-up</a:t>
            </a:r>
            <a:endParaRPr/>
          </a:p>
        </p:txBody>
      </p:sp>
      <p:sp>
        <p:nvSpPr>
          <p:cNvPr id="1433" name="Google Shape;1433;p119"/>
          <p:cNvSpPr txBox="1">
            <a:spLocks noGrp="1"/>
          </p:cNvSpPr>
          <p:nvPr>
            <p:ph type="body" idx="1"/>
          </p:nvPr>
        </p:nvSpPr>
        <p:spPr>
          <a:xfrm>
            <a:off x="-80875" y="514031"/>
            <a:ext cx="3497400" cy="54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6FB6"/>
              </a:buClr>
              <a:buSzPts val="3600"/>
              <a:buFont typeface="Arial"/>
              <a:buNone/>
            </a:pPr>
            <a:r>
              <a:rPr lang="en-US" sz="3600" b="1" i="0" u="none" strike="noStrike" cap="none">
                <a:solidFill>
                  <a:srgbClr val="006FB6"/>
                </a:solidFill>
                <a:latin typeface="Calibri"/>
                <a:ea typeface="Calibri"/>
                <a:cs typeface="Calibri"/>
                <a:sym typeface="Calibri"/>
              </a:rPr>
              <a:t>Tips and tricks</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1434" name="Google Shape;1434;p119"/>
          <p:cNvSpPr txBox="1">
            <a:spLocks noGrp="1"/>
          </p:cNvSpPr>
          <p:nvPr>
            <p:ph type="body" idx="1"/>
          </p:nvPr>
        </p:nvSpPr>
        <p:spPr>
          <a:xfrm>
            <a:off x="187896" y="1577975"/>
            <a:ext cx="3108300" cy="22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Encourage slow and accurate reading of each word first. </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35" name="Google Shape;1435;p119"/>
          <p:cNvSpPr txBox="1">
            <a:spLocks noGrp="1"/>
          </p:cNvSpPr>
          <p:nvPr>
            <p:ph type="body" idx="2"/>
          </p:nvPr>
        </p:nvSpPr>
        <p:spPr>
          <a:xfrm>
            <a:off x="187895" y="3992563"/>
            <a:ext cx="3108300" cy="22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Rushing to sounding like a storyteller on the first try can lead to many mistakes.</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36" name="Google Shape;1436;p119"/>
          <p:cNvSpPr txBox="1">
            <a:spLocks noGrp="1"/>
          </p:cNvSpPr>
          <p:nvPr>
            <p:ph type="body" idx="3"/>
          </p:nvPr>
        </p:nvSpPr>
        <p:spPr>
          <a:xfrm rot="-2153668">
            <a:off x="3943116" y="2303887"/>
            <a:ext cx="2234544" cy="14089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Adult</a:t>
            </a:r>
            <a:r>
              <a:rPr lang="en-US">
                <a:solidFill>
                  <a:srgbClr val="006FB6"/>
                </a:solidFill>
              </a:rPr>
              <a:t>: Read this slowly so you can learn the words.</a:t>
            </a:r>
            <a:endParaRPr>
              <a:solidFill>
                <a:srgbClr val="006FB6"/>
              </a:solidFill>
            </a:endParaRPr>
          </a:p>
          <a:p>
            <a:pPr marL="0" lvl="0" indent="0" algn="l" rtl="0">
              <a:lnSpc>
                <a:spcPct val="90000"/>
              </a:lnSpc>
              <a:spcBef>
                <a:spcPts val="1000"/>
              </a:spcBef>
              <a:spcAft>
                <a:spcPts val="0"/>
              </a:spcAft>
              <a:buClr>
                <a:srgbClr val="0771BA"/>
              </a:buClr>
              <a:buSzPts val="2800"/>
              <a:buNone/>
            </a:pPr>
            <a:endParaRPr/>
          </a:p>
        </p:txBody>
      </p:sp>
      <p:sp>
        <p:nvSpPr>
          <p:cNvPr id="1437" name="Google Shape;1437;p119"/>
          <p:cNvSpPr txBox="1">
            <a:spLocks noGrp="1"/>
          </p:cNvSpPr>
          <p:nvPr>
            <p:ph type="body" idx="4"/>
          </p:nvPr>
        </p:nvSpPr>
        <p:spPr>
          <a:xfrm rot="860399">
            <a:off x="9357824" y="2241304"/>
            <a:ext cx="2649036" cy="18287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b="1">
                <a:solidFill>
                  <a:srgbClr val="006FB6"/>
                </a:solidFill>
              </a:rPr>
              <a:t>Child: (slowly)</a:t>
            </a:r>
            <a:endParaRPr/>
          </a:p>
          <a:p>
            <a:pPr marL="0" lvl="0" indent="0" algn="l" rtl="0">
              <a:lnSpc>
                <a:spcPct val="90000"/>
              </a:lnSpc>
              <a:spcBef>
                <a:spcPts val="1000"/>
              </a:spcBef>
              <a:spcAft>
                <a:spcPts val="0"/>
              </a:spcAft>
              <a:buClr>
                <a:srgbClr val="006FB6"/>
              </a:buClr>
              <a:buSzPts val="2800"/>
              <a:buNone/>
            </a:pPr>
            <a:r>
              <a:rPr lang="en-US">
                <a:solidFill>
                  <a:srgbClr val="006FB6"/>
                </a:solidFill>
              </a:rPr>
              <a:t>"I…love…this… chocolate… cake!” Tim… yelled… happily.</a:t>
            </a:r>
            <a:endParaRPr>
              <a:solidFill>
                <a:srgbClr val="006FB6"/>
              </a:solidFill>
            </a:endParaRPr>
          </a:p>
          <a:p>
            <a:pPr marL="0" lvl="0" indent="0" algn="l" rtl="0">
              <a:lnSpc>
                <a:spcPct val="90000"/>
              </a:lnSpc>
              <a:spcBef>
                <a:spcPts val="1000"/>
              </a:spcBef>
              <a:spcAft>
                <a:spcPts val="0"/>
              </a:spcAft>
              <a:buClr>
                <a:srgbClr val="0771BA"/>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2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Scoop phrases</a:t>
            </a:r>
            <a:br>
              <a:rPr lang="en-US" sz="4400">
                <a:solidFill>
                  <a:srgbClr val="006FB6"/>
                </a:solidFill>
              </a:rPr>
            </a:br>
            <a:endParaRPr/>
          </a:p>
        </p:txBody>
      </p:sp>
      <p:sp>
        <p:nvSpPr>
          <p:cNvPr id="1443" name="Google Shape;1443;p120"/>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200"/>
              <a:buNone/>
            </a:pPr>
            <a:r>
              <a:rPr lang="en-US" sz="3200">
                <a:solidFill>
                  <a:srgbClr val="006FB6"/>
                </a:solidFill>
              </a:rPr>
              <a:t>Tips and tricks</a:t>
            </a:r>
            <a:endParaRPr/>
          </a:p>
        </p:txBody>
      </p:sp>
      <p:sp>
        <p:nvSpPr>
          <p:cNvPr id="1444" name="Google Shape;1444;p120"/>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Use your finger or the eraser end of a pencil to visually scoop the phrases together.</a:t>
            </a:r>
            <a:endParaRPr/>
          </a:p>
          <a:p>
            <a:pPr marL="228600" lvl="0" indent="-50800" algn="l" rtl="0">
              <a:lnSpc>
                <a:spcPct val="90000"/>
              </a:lnSpc>
              <a:spcBef>
                <a:spcPts val="1000"/>
              </a:spcBef>
              <a:spcAft>
                <a:spcPts val="0"/>
              </a:spcAft>
              <a:buClr>
                <a:srgbClr val="0771BA"/>
              </a:buClr>
              <a:buSzPts val="2800"/>
              <a:buNone/>
            </a:pPr>
            <a:endParaRPr/>
          </a:p>
        </p:txBody>
      </p:sp>
      <p:sp>
        <p:nvSpPr>
          <p:cNvPr id="1445" name="Google Shape;1445;p120"/>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Then try doing it with just your eyes.</a:t>
            </a:r>
            <a:endParaRPr/>
          </a:p>
          <a:p>
            <a:pPr marL="228600" lvl="0" indent="-50800" algn="l" rtl="0">
              <a:lnSpc>
                <a:spcPct val="90000"/>
              </a:lnSpc>
              <a:spcBef>
                <a:spcPts val="1000"/>
              </a:spcBef>
              <a:spcAft>
                <a:spcPts val="0"/>
              </a:spcAft>
              <a:buClr>
                <a:srgbClr val="0771BA"/>
              </a:buClr>
              <a:buSzPts val="2800"/>
              <a:buNone/>
            </a:pPr>
            <a:endParaRPr/>
          </a:p>
        </p:txBody>
      </p:sp>
      <p:sp>
        <p:nvSpPr>
          <p:cNvPr id="1446" name="Google Shape;1446;p120"/>
          <p:cNvSpPr txBox="1">
            <a:spLocks noGrp="1"/>
          </p:cNvSpPr>
          <p:nvPr>
            <p:ph type="body" idx="4"/>
          </p:nvPr>
        </p:nvSpPr>
        <p:spPr>
          <a:xfrm>
            <a:off x="4104471" y="1561743"/>
            <a:ext cx="7541965"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You’ve figured out the words, now: Scoop phrases!  </a:t>
            </a:r>
            <a:endParaRPr/>
          </a:p>
          <a:p>
            <a:pPr marL="0" lvl="0" indent="0" algn="l" rtl="0">
              <a:lnSpc>
                <a:spcPct val="90000"/>
              </a:lnSpc>
              <a:spcBef>
                <a:spcPts val="1000"/>
              </a:spcBef>
              <a:spcAft>
                <a:spcPts val="0"/>
              </a:spcAft>
              <a:buClr>
                <a:srgbClr val="0771BA"/>
              </a:buClr>
              <a:buSzPts val="3600"/>
              <a:buNone/>
            </a:pPr>
            <a:endParaRPr sz="3600"/>
          </a:p>
        </p:txBody>
      </p:sp>
      <p:sp>
        <p:nvSpPr>
          <p:cNvPr id="1447" name="Google Shape;1447;p120"/>
          <p:cNvSpPr txBox="1">
            <a:spLocks noGrp="1"/>
          </p:cNvSpPr>
          <p:nvPr>
            <p:ph type="body" idx="6"/>
          </p:nvPr>
        </p:nvSpPr>
        <p:spPr>
          <a:xfrm>
            <a:off x="3987210" y="4810036"/>
            <a:ext cx="3765872"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Tim yelled happily.</a:t>
            </a:r>
            <a:endParaRPr sz="3600"/>
          </a:p>
        </p:txBody>
      </p:sp>
      <p:sp>
        <p:nvSpPr>
          <p:cNvPr id="1448" name="Google Shape;1448;p120"/>
          <p:cNvSpPr txBox="1">
            <a:spLocks noGrp="1"/>
          </p:cNvSpPr>
          <p:nvPr>
            <p:ph type="body" idx="7"/>
          </p:nvPr>
        </p:nvSpPr>
        <p:spPr>
          <a:xfrm>
            <a:off x="7397657" y="3224908"/>
            <a:ext cx="4691572"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this chocolate cake!”</a:t>
            </a:r>
            <a:endParaRPr sz="3600"/>
          </a:p>
        </p:txBody>
      </p:sp>
      <p:sp>
        <p:nvSpPr>
          <p:cNvPr id="1449" name="Google Shape;1449;p120"/>
          <p:cNvSpPr/>
          <p:nvPr/>
        </p:nvSpPr>
        <p:spPr>
          <a:xfrm>
            <a:off x="4379488" y="4002916"/>
            <a:ext cx="1800643"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0" name="Google Shape;1450;p120"/>
          <p:cNvSpPr/>
          <p:nvPr/>
        </p:nvSpPr>
        <p:spPr>
          <a:xfrm>
            <a:off x="7959163" y="3839940"/>
            <a:ext cx="2283648"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1" name="Google Shape;1451;p120"/>
          <p:cNvSpPr/>
          <p:nvPr/>
        </p:nvSpPr>
        <p:spPr>
          <a:xfrm>
            <a:off x="4332765" y="5526490"/>
            <a:ext cx="2701511"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2" name="Google Shape;1452;p120"/>
          <p:cNvSpPr txBox="1">
            <a:spLocks noGrp="1"/>
          </p:cNvSpPr>
          <p:nvPr>
            <p:ph type="body" idx="5"/>
          </p:nvPr>
        </p:nvSpPr>
        <p:spPr>
          <a:xfrm>
            <a:off x="3969386" y="3243174"/>
            <a:ext cx="3428400" cy="897900"/>
          </a:xfrm>
          <a:prstGeom prst="rect">
            <a:avLst/>
          </a:prstGeom>
          <a:noFill/>
          <a:ln>
            <a:noFill/>
          </a:ln>
        </p:spPr>
        <p:txBody>
          <a:bodyPr spcFirstLastPara="1" wrap="square" lIns="91425" tIns="45700" rIns="91425" bIns="45700" anchor="t" anchorCtr="0">
            <a:noAutofit/>
          </a:bodyPr>
          <a:lstStyle/>
          <a:p>
            <a:pPr marL="238125" marR="0" lvl="0" indent="-9525" algn="l" rtl="0">
              <a:lnSpc>
                <a:spcPct val="90000"/>
              </a:lnSpc>
              <a:spcBef>
                <a:spcPts val="1000"/>
              </a:spcBef>
              <a:spcAft>
                <a:spcPts val="0"/>
              </a:spcAft>
              <a:buClr>
                <a:srgbClr val="0771BA"/>
              </a:buClr>
              <a:buSzPts val="2800"/>
              <a:buFont typeface="Arial"/>
              <a:buNone/>
            </a:pPr>
            <a:r>
              <a:rPr lang="en-US" sz="3600"/>
              <a:t>"I love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9"/>
                                        </p:tgtEl>
                                        <p:attrNameLst>
                                          <p:attrName>style.visibility</p:attrName>
                                        </p:attrNameLst>
                                      </p:cBhvr>
                                      <p:to>
                                        <p:strVal val="visible"/>
                                      </p:to>
                                    </p:set>
                                    <p:animEffect transition="in" filter="fade">
                                      <p:cBhvr>
                                        <p:cTn id="7" dur="500"/>
                                        <p:tgtEl>
                                          <p:spTgt spid="1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0"/>
                                        </p:tgtEl>
                                        <p:attrNameLst>
                                          <p:attrName>style.visibility</p:attrName>
                                        </p:attrNameLst>
                                      </p:cBhvr>
                                      <p:to>
                                        <p:strVal val="visible"/>
                                      </p:to>
                                    </p:set>
                                    <p:animEffect transition="in" filter="fade">
                                      <p:cBhvr>
                                        <p:cTn id="12" dur="500"/>
                                        <p:tgtEl>
                                          <p:spTgt spid="14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1"/>
                                        </p:tgtEl>
                                        <p:attrNameLst>
                                          <p:attrName>style.visibility</p:attrName>
                                        </p:attrNameLst>
                                      </p:cBhvr>
                                      <p:to>
                                        <p:strVal val="visible"/>
                                      </p:to>
                                    </p:set>
                                    <p:animEffect transition="in" filter="fade">
                                      <p:cBhvr>
                                        <p:cTn id="17" dur="500"/>
                                        <p:tgtEl>
                                          <p:spTgt spid="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4877</Words>
  <Application>Microsoft Macintosh PowerPoint</Application>
  <PresentationFormat>Widescreen</PresentationFormat>
  <Paragraphs>324</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Scoop</vt:lpstr>
      <vt:lpstr>Agenda</vt:lpstr>
      <vt:lpstr>Family Confidence Survey</vt:lpstr>
      <vt:lpstr>Workshop guidelines</vt:lpstr>
      <vt:lpstr>Scoop</vt:lpstr>
      <vt:lpstr>Check in on literacy terms</vt:lpstr>
      <vt:lpstr>Warm-up</vt:lpstr>
      <vt:lpstr>Scoop phrases </vt:lpstr>
      <vt:lpstr>Put the scoops together</vt:lpstr>
      <vt:lpstr>Let’s watch</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2025-01-28T05:00:49Z</dcterms:modified>
</cp:coreProperties>
</file>