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4" r:id="rId1"/>
    <p:sldMasterId id="2147483755" r:id="rId2"/>
    <p:sldMasterId id="2147483756" r:id="rId3"/>
    <p:sldMasterId id="2147483758" r:id="rId4"/>
    <p:sldMasterId id="2147483759" r:id="rId5"/>
    <p:sldMasterId id="2147483760" r:id="rId6"/>
    <p:sldMasterId id="2147483761" r:id="rId7"/>
    <p:sldMasterId id="2147483762" r:id="rId8"/>
    <p:sldMasterId id="2147483763" r:id="rId9"/>
  </p:sldMasterIdLst>
  <p:notesMasterIdLst>
    <p:notesMasterId r:id="rId26"/>
  </p:notesMasterIdLst>
  <p:sldIdLst>
    <p:sldId id="256" r:id="rId10"/>
    <p:sldId id="257" r:id="rId11"/>
    <p:sldId id="258" r:id="rId12"/>
    <p:sldId id="272"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p:cViewPr varScale="1">
        <p:scale>
          <a:sx n="110" d="100"/>
          <a:sy n="110" d="100"/>
        </p:scale>
        <p:origin x="7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p>
          <a:p>
            <a:pPr marL="0" lvl="0" indent="0" algn="l" rtl="0">
              <a:lnSpc>
                <a:spcPct val="100000"/>
              </a:lnSpc>
              <a:spcBef>
                <a:spcPts val="0"/>
              </a:spcBef>
              <a:spcAft>
                <a:spcPts val="0"/>
              </a:spcAft>
              <a:buSzPts val="1400"/>
              <a:buNone/>
            </a:pPr>
            <a:r>
              <a:rPr lang="en-US"/>
              <a:t>This is a </a:t>
            </a:r>
            <a:r>
              <a:rPr lang="en-US" b="1"/>
              <a:t>sound like a storyteller</a:t>
            </a:r>
            <a:r>
              <a:rPr lang="en-US"/>
              <a:t> workshop. In this workshop, families learn questions to ask to help their child use strategies to figure out a tricky word. Families then learn to support their child as they reread and fluently incorporate the word into the sentence.</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400"/>
              <a:buFont typeface="Arial"/>
              <a:buNone/>
            </a:pPr>
            <a:r>
              <a:rPr lang="en-US" b="1"/>
              <a:t>Objective</a:t>
            </a:r>
            <a:endParaRPr b="1"/>
          </a:p>
          <a:p>
            <a:pPr marL="0" lvl="0" indent="0" algn="l" rtl="0">
              <a:lnSpc>
                <a:spcPct val="100000"/>
              </a:lnSpc>
              <a:spcBef>
                <a:spcPts val="0"/>
              </a:spcBef>
              <a:spcAft>
                <a:spcPts val="0"/>
              </a:spcAft>
              <a:buSzPts val="1400"/>
              <a:buNone/>
            </a:pPr>
            <a:r>
              <a:rPr lang="en-US"/>
              <a:t>By the end of this workshop, families will be able to help their children read unknown words by asking questions and prompting them to re-read with expression.</a:t>
            </a:r>
            <a:endParaRPr i="1"/>
          </a:p>
          <a:p>
            <a:pPr marL="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b="1"/>
              <a:t>Materials</a:t>
            </a:r>
            <a:r>
              <a:rPr lang="en-US"/>
              <a:t> </a:t>
            </a:r>
            <a:endParaRPr/>
          </a:p>
          <a:p>
            <a:pPr marL="457200" lvl="0" indent="-279400" algn="l" rtl="0">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Font typeface="Calibri"/>
              <a:buChar char="●"/>
            </a:pPr>
            <a:r>
              <a:rPr lang="en-US"/>
              <a:t>Books for families to use during practice time. This strategy works with both fiction and nonfiction texts.</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how to reread the sentence or phrase with an unfamiliar word. Study the slides in the reading tip section. Think through how you will model and guide practice.</a:t>
            </a:r>
            <a:endParaRPr/>
          </a:p>
          <a:p>
            <a:pPr marL="914400" lvl="1" indent="-317500" algn="l" rtl="0">
              <a:lnSpc>
                <a:spcPct val="100000"/>
              </a:lnSpc>
              <a:spcBef>
                <a:spcPts val="0"/>
              </a:spcBef>
              <a:spcAft>
                <a:spcPts val="0"/>
              </a:spcAft>
              <a:buSzPts val="1400"/>
              <a:buChar char="•"/>
            </a:pPr>
            <a:r>
              <a:rPr lang="en-US"/>
              <a:t>Brainstorm some strategies ahead of time to share with families in “Wait and praise.” </a:t>
            </a:r>
            <a:endParaRPr/>
          </a:p>
          <a:p>
            <a:pPr marL="914400" lvl="1" indent="-317500" algn="l" rtl="0">
              <a:lnSpc>
                <a:spcPct val="100000"/>
              </a:lnSpc>
              <a:spcBef>
                <a:spcPts val="0"/>
              </a:spcBef>
              <a:spcAft>
                <a:spcPts val="0"/>
              </a:spcAft>
              <a:buSzPts val="1400"/>
              <a:buChar char="•"/>
            </a:pPr>
            <a:r>
              <a:rPr lang="en-US"/>
              <a:t>You may also choose to use a book from your classroom instead of the book page provided on the slides.</a:t>
            </a:r>
            <a:endParaRPr/>
          </a:p>
          <a:p>
            <a:pPr marL="457200" lvl="0" indent="-298450" algn="l" rtl="0">
              <a:lnSpc>
                <a:spcPct val="100000"/>
              </a:lnSpc>
              <a:spcBef>
                <a:spcPts val="0"/>
              </a:spcBef>
              <a:spcAft>
                <a:spcPts val="0"/>
              </a:spcAft>
              <a:buClr>
                <a:schemeClr val="dk1"/>
              </a:buClr>
              <a:buSzPts val="1100"/>
              <a:buFont typeface="Calibri"/>
              <a:buChar char="•"/>
            </a:pPr>
            <a:r>
              <a:rPr lang="en-US"/>
              <a:t>Preview the light blue slides and choose the ones that are appropriate for your context (needs of the families, grade level).</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lang="en-US" i="1"/>
              <a:t>with </a:t>
            </a:r>
            <a:r>
              <a:rPr lang="en-US"/>
              <a:t>families, not </a:t>
            </a:r>
            <a:r>
              <a:rPr lang="en-US" i="1"/>
              <a:t>at</a:t>
            </a:r>
            <a:r>
              <a:rPr lang="en-US"/>
              <a:t> them.</a:t>
            </a:r>
            <a:endParaRPr/>
          </a:p>
          <a:p>
            <a:pPr marL="0" lvl="0" indent="0" algn="l" rtl="0">
              <a:lnSpc>
                <a:spcPct val="100000"/>
              </a:lnSpc>
              <a:spcBef>
                <a:spcPts val="0"/>
              </a:spcBef>
              <a:spcAft>
                <a:spcPts val="0"/>
              </a:spcAft>
              <a:buSzPts val="1400"/>
              <a:buFont typeface="Arial"/>
              <a:buNone/>
            </a:pPr>
            <a:endParaRPr sz="12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a:t>
            </a:r>
            <a:r>
              <a:rPr lang="en-US"/>
              <a:t> </a:t>
            </a:r>
            <a:r>
              <a:rPr lang="en-US" sz="1200" b="0" i="0" u="none" strike="noStrike" cap="none">
                <a:solidFill>
                  <a:schemeClr val="dk1"/>
                </a:solidFill>
                <a:latin typeface="Calibri"/>
                <a:ea typeface="Calibri"/>
                <a:cs typeface="Calibri"/>
                <a:sym typeface="Calibri"/>
              </a:rPr>
              <a:t>in with families individually during practice time. See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lvl="0" indent="-298450" algn="l" rtl="0">
              <a:lnSpc>
                <a:spcPct val="100000"/>
              </a:lnSpc>
              <a:spcBef>
                <a:spcPts val="0"/>
              </a:spcBef>
              <a:spcAft>
                <a:spcPts val="0"/>
              </a:spcAft>
              <a:buSzPts val="1100"/>
              <a:buChar char="•"/>
            </a:pPr>
            <a:r>
              <a:rPr lang="en-US"/>
              <a:t>Consider changing the passages on the slides to be more appropriately matched to the level of your students.</a:t>
            </a:r>
            <a:endParaRPr/>
          </a:p>
          <a:p>
            <a:pPr marL="457200" marR="0" lvl="0" indent="-298450" algn="l" rtl="0">
              <a:lnSpc>
                <a:spcPct val="100000"/>
              </a:lnSpc>
              <a:spcBef>
                <a:spcPts val="0"/>
              </a:spcBef>
              <a:spcAft>
                <a:spcPts val="0"/>
              </a:spcAft>
              <a:buSzPts val="1100"/>
              <a:buFont typeface="Calibri"/>
              <a:buChar char="•"/>
            </a:pPr>
            <a:r>
              <a:rPr lang="en-US"/>
              <a:t>Preview “Check in on literacy terms” and adjust terms or definitions as needed.</a:t>
            </a:r>
            <a:endParaRPr/>
          </a:p>
          <a:p>
            <a:pPr marL="457200" lvl="0" indent="-317500" algn="l" rtl="0">
              <a:lnSpc>
                <a:spcPct val="100000"/>
              </a:lnSpc>
              <a:spcBef>
                <a:spcPts val="0"/>
              </a:spcBef>
              <a:spcAft>
                <a:spcPts val="0"/>
              </a:spcAft>
              <a:buClr>
                <a:schemeClr val="dk1"/>
              </a:buClr>
              <a:buSzPts val="1400"/>
              <a:buChar char="•"/>
            </a:pPr>
            <a:r>
              <a:rPr lang="en-US"/>
              <a:t>Brainstorm some strategies ahead of time to share with families in “Wait and praise” that are differentiated for your classroom.</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lvl="1" indent="-317500" algn="l" rtl="0">
              <a:lnSpc>
                <a:spcPct val="100000"/>
              </a:lnSpc>
              <a:spcBef>
                <a:spcPts val="0"/>
              </a:spcBef>
              <a:spcAft>
                <a:spcPts val="0"/>
              </a:spcAft>
              <a:buSzPts val="1400"/>
              <a:buChar char="•"/>
            </a:pPr>
            <a:r>
              <a:rPr lang="en-US"/>
              <a:t>Choose the appropriate “Reading = conversation” slide.</a:t>
            </a:r>
            <a:endParaRPr/>
          </a:p>
          <a:p>
            <a:pPr marL="914400" lvl="1" indent="-317500" algn="l" rtl="0">
              <a:lnSpc>
                <a:spcPct val="100000"/>
              </a:lnSpc>
              <a:spcBef>
                <a:spcPts val="0"/>
              </a:spcBef>
              <a:spcAft>
                <a:spcPts val="0"/>
              </a:spcAft>
              <a:buSzPts val="1400"/>
              <a:buChar char="•"/>
            </a:pPr>
            <a:r>
              <a:rPr lang="en-US"/>
              <a:t>Explain that families may need to coach more in the “Wait and praise” slide. They should remind their child to look at the letters in the word and use what they know about letters and their sounds.  </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Encourage families to reread longer passages, multiple times.</a:t>
            </a:r>
            <a:endParaRPr/>
          </a:p>
          <a:p>
            <a:pPr marL="914400" lvl="1" indent="-317500" algn="l" rtl="0">
              <a:lnSpc>
                <a:spcPct val="100000"/>
              </a:lnSpc>
              <a:spcBef>
                <a:spcPts val="0"/>
              </a:spcBef>
              <a:spcAft>
                <a:spcPts val="0"/>
              </a:spcAft>
              <a:buClr>
                <a:schemeClr val="dk1"/>
              </a:buClr>
              <a:buSzPts val="1400"/>
              <a:buChar char="•"/>
            </a:pPr>
            <a:r>
              <a:rPr lang="en-US"/>
              <a:t>Ask questions: Is there a strategy you can use to help you figure out the tricky word?</a:t>
            </a:r>
            <a:endParaRPr/>
          </a:p>
          <a:p>
            <a:pPr marL="914400" lvl="1" indent="-317500" algn="l" rtl="0">
              <a:lnSpc>
                <a:spcPct val="100000"/>
              </a:lnSpc>
              <a:spcBef>
                <a:spcPts val="0"/>
              </a:spcBef>
              <a:spcAft>
                <a:spcPts val="0"/>
              </a:spcAft>
              <a:buClr>
                <a:schemeClr val="dk1"/>
              </a:buClr>
              <a:buSzPts val="1400"/>
              <a:buChar char="•"/>
            </a:pPr>
            <a:r>
              <a:rPr lang="en-US"/>
              <a:t>Name the move or the action the reader took that helped them figure out the tricky word. Explain why we name the move—it helps readers make a connection between what they’re doing and how it helped them solve the word. Example: </a:t>
            </a:r>
            <a:r>
              <a:rPr lang="en-US" i="1"/>
              <a:t>I noticed that you went back to the beginning of the sentence to reread because the words got a little mixed up when you read them aloud! Great job with using the rereading strategy!</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 This is a difficult workshop for families new to the English language and is more appropriate for families with some familiarity with the language. To support families consider the following ideas:​</a:t>
            </a:r>
            <a:endParaRPr/>
          </a:p>
          <a:p>
            <a:pPr marL="914400" lvl="1" indent="-317500" algn="l" rtl="0">
              <a:lnSpc>
                <a:spcPct val="100000"/>
              </a:lnSpc>
              <a:spcBef>
                <a:spcPts val="0"/>
              </a:spcBef>
              <a:spcAft>
                <a:spcPts val="0"/>
              </a:spcAft>
              <a:buClr>
                <a:schemeClr val="dk1"/>
              </a:buClr>
              <a:buSzPts val="1400"/>
              <a:buChar char="•"/>
            </a:pPr>
            <a:r>
              <a:rPr lang="en-US"/>
              <a:t>Remind families that learning to be literate in another language takes time and patience. </a:t>
            </a:r>
            <a:r>
              <a:rPr lang="en-US" b="1"/>
              <a:t>Stress the important role they play in their child’s development—namely as someone who encourages them to keep trying and keep going</a:t>
            </a:r>
            <a:r>
              <a:rPr lang="en-US"/>
              <a:t>. ​</a:t>
            </a:r>
            <a:endParaRPr/>
          </a:p>
          <a:p>
            <a:pPr marL="914400" lvl="1" indent="-317500" algn="l" rtl="0">
              <a:lnSpc>
                <a:spcPct val="100000"/>
              </a:lnSpc>
              <a:spcBef>
                <a:spcPts val="0"/>
              </a:spcBef>
              <a:spcAft>
                <a:spcPts val="0"/>
              </a:spcAft>
              <a:buClr>
                <a:schemeClr val="dk1"/>
              </a:buClr>
              <a:buSzPts val="1400"/>
              <a:buChar char="•"/>
            </a:pPr>
            <a:r>
              <a:rPr lang="en-US"/>
              <a:t>Even if they don’t know the word the child is trying to read, they can encourage the child to keep persevering and trying different strategies. This is super valuable!​</a:t>
            </a:r>
            <a:endParaRPr/>
          </a:p>
          <a:p>
            <a:pPr marL="914400" lvl="1" indent="-317500" algn="l" rtl="0">
              <a:lnSpc>
                <a:spcPct val="100000"/>
              </a:lnSpc>
              <a:spcBef>
                <a:spcPts val="0"/>
              </a:spcBef>
              <a:spcAft>
                <a:spcPts val="0"/>
              </a:spcAft>
              <a:buClr>
                <a:schemeClr val="dk1"/>
              </a:buClr>
              <a:buSzPts val="1400"/>
              <a:buChar char="•"/>
            </a:pPr>
            <a:r>
              <a:rPr lang="en-US"/>
              <a:t>Choosing words to practice on may be daunting for adults new to the English language. Consider photocopying a text and highlighting words with which families can practice the strategy. Then provide a translation of some of the words.​</a:t>
            </a:r>
            <a:endParaRPr/>
          </a:p>
          <a:p>
            <a:pPr marL="914400" lvl="1" indent="-317500" algn="l" rtl="0">
              <a:lnSpc>
                <a:spcPct val="100000"/>
              </a:lnSpc>
              <a:spcBef>
                <a:spcPts val="0"/>
              </a:spcBef>
              <a:spcAft>
                <a:spcPts val="0"/>
              </a:spcAft>
              <a:buClr>
                <a:schemeClr val="dk1"/>
              </a:buClr>
              <a:buSzPts val="1400"/>
              <a:buChar char="•"/>
            </a:pPr>
            <a:r>
              <a:rPr lang="en-US"/>
              <a:t>Remind families that a dictionary, app or website (like wordreference.com) can help them check to make sure their child is getting the words.​</a:t>
            </a:r>
            <a:endParaRPr/>
          </a:p>
          <a:p>
            <a:pPr marL="457200" lvl="0" indent="-298450" algn="l" rtl="0">
              <a:lnSpc>
                <a:spcPct val="100000"/>
              </a:lnSpc>
              <a:spcBef>
                <a:spcPts val="0"/>
              </a:spcBef>
              <a:spcAft>
                <a:spcPts val="0"/>
              </a:spcAft>
              <a:buSzPts val="1100"/>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746236" lvl="1" indent="-200134" algn="l" rtl="0">
              <a:lnSpc>
                <a:spcPct val="100000"/>
              </a:lnSpc>
              <a:spcBef>
                <a:spcPts val="0"/>
              </a:spcBef>
              <a:spcAft>
                <a:spcPts val="0"/>
              </a:spcAft>
              <a:buSzPts val="14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u="sng"/>
              <a:t>Timing considerations for a 60 min workshop</a:t>
            </a:r>
            <a:endParaRPr u="sng"/>
          </a:p>
          <a:p>
            <a:pPr marL="0" lvl="0" indent="0" algn="l" rtl="0">
              <a:lnSpc>
                <a:spcPct val="115000"/>
              </a:lnSpc>
              <a:spcBef>
                <a:spcPts val="0"/>
              </a:spcBef>
              <a:spcAft>
                <a:spcPts val="0"/>
              </a:spcAft>
              <a:buSzPts val="1100"/>
              <a:buNone/>
            </a:pPr>
            <a:r>
              <a:rPr lang="en-US"/>
              <a:t>Welcome: 10 mins</a:t>
            </a:r>
            <a:endParaRPr/>
          </a:p>
          <a:p>
            <a:pPr marL="0" lvl="0" indent="0" algn="l" rtl="0">
              <a:lnSpc>
                <a:spcPct val="115000"/>
              </a:lnSpc>
              <a:spcBef>
                <a:spcPts val="0"/>
              </a:spcBef>
              <a:spcAft>
                <a:spcPts val="0"/>
              </a:spcAft>
              <a:buSzPts val="1100"/>
              <a:buNone/>
            </a:pPr>
            <a:r>
              <a:rPr lang="en-US"/>
              <a:t>Reading tip: 15-20 mins</a:t>
            </a:r>
            <a:endParaRPr/>
          </a:p>
          <a:p>
            <a:pPr marL="0" lvl="0" indent="0" algn="l" rtl="0">
              <a:lnSpc>
                <a:spcPct val="115000"/>
              </a:lnSpc>
              <a:spcBef>
                <a:spcPts val="0"/>
              </a:spcBef>
              <a:spcAft>
                <a:spcPts val="0"/>
              </a:spcAft>
              <a:buSzPts val="1100"/>
              <a:buNone/>
            </a:pPr>
            <a:r>
              <a:rPr lang="en-US"/>
              <a:t>Practice: 15-20 mins</a:t>
            </a:r>
            <a:endParaRPr/>
          </a:p>
          <a:p>
            <a:pPr marL="0" lvl="0" indent="0" algn="l" rtl="0">
              <a:lnSpc>
                <a:spcPct val="115000"/>
              </a:lnSpc>
              <a:spcBef>
                <a:spcPts val="0"/>
              </a:spcBef>
              <a:spcAft>
                <a:spcPts val="0"/>
              </a:spcAft>
              <a:buSzPts val="1100"/>
              <a:buNone/>
            </a:pPr>
            <a:r>
              <a:rPr lang="en-US"/>
              <a:t>Reflection and updates: 10 mins</a:t>
            </a:r>
            <a:endParaRPr/>
          </a:p>
          <a:p>
            <a:pPr marL="457200" marR="0" lvl="0" indent="-228600" algn="l" rtl="0">
              <a:lnSpc>
                <a:spcPct val="100000"/>
              </a:lnSpc>
              <a:spcBef>
                <a:spcPts val="0"/>
              </a:spcBef>
              <a:spcAft>
                <a:spcPts val="0"/>
              </a:spcAft>
              <a:buSzPts val="1400"/>
              <a:buNone/>
            </a:pPr>
            <a:endParaRPr u="sng"/>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 Facilitator Feedback Form </a:t>
            </a:r>
            <a:r>
              <a:rPr lang="en-US" sz="1200" b="0" i="0" u="none" strike="noStrike" cap="none">
                <a:solidFill>
                  <a:schemeClr val="dk1"/>
                </a:solidFill>
                <a:latin typeface="Calibri"/>
                <a:ea typeface="Calibri"/>
                <a:cs typeface="Calibri"/>
                <a:sym typeface="Calibri"/>
              </a:rPr>
              <a:t> at </a:t>
            </a:r>
            <a:r>
              <a:rPr lang="en-US" u="sng">
                <a:solidFill>
                  <a:schemeClr val="hlink"/>
                </a:solidFill>
                <a:hlinkClick r:id="rId3"/>
              </a:rPr>
              <a:t>https://bit.ly/SBCfeedbackform</a:t>
            </a:r>
            <a:r>
              <a:rPr lang="en-US" u="none">
                <a:solidFill>
                  <a:schemeClr val="dk1"/>
                </a:solidFill>
              </a:rPr>
              <a:t>.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437" name="Google Shape;1437;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0: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4" name="Google Shape;1534;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400"/>
              <a:buNone/>
            </a:pPr>
            <a:endParaRPr/>
          </a:p>
          <a:p>
            <a:pPr marL="457200" lvl="0" indent="-317500" algn="l" rtl="0">
              <a:lnSpc>
                <a:spcPct val="115000"/>
              </a:lnSpc>
              <a:spcBef>
                <a:spcPts val="0"/>
              </a:spcBef>
              <a:spcAft>
                <a:spcPts val="0"/>
              </a:spcAft>
              <a:buSzPts val="1400"/>
              <a:buChar char="•"/>
            </a:pPr>
            <a:r>
              <a:rPr lang="en-US" b="1"/>
              <a:t>Explain the third step</a:t>
            </a:r>
            <a:r>
              <a:rPr lang="en-US"/>
              <a:t>—go back and reread with expression.</a:t>
            </a:r>
            <a:endParaRPr/>
          </a:p>
          <a:p>
            <a:pPr marL="457200" lvl="0" indent="-317500" algn="l" rtl="0">
              <a:lnSpc>
                <a:spcPct val="115000"/>
              </a:lnSpc>
              <a:spcBef>
                <a:spcPts val="0"/>
              </a:spcBef>
              <a:spcAft>
                <a:spcPts val="0"/>
              </a:spcAft>
              <a:buSzPts val="1400"/>
              <a:buChar char="•"/>
            </a:pPr>
            <a:r>
              <a:rPr lang="en-US"/>
              <a:t>Model or invite a family to show what rereading with expression sounds like.</a:t>
            </a:r>
            <a:endParaRPr/>
          </a:p>
          <a:p>
            <a:pPr marL="0" lvl="0" indent="0" algn="l" rtl="0">
              <a:lnSpc>
                <a:spcPct val="115000"/>
              </a:lnSpc>
              <a:spcBef>
                <a:spcPts val="0"/>
              </a:spcBef>
              <a:spcAft>
                <a:spcPts val="0"/>
              </a:spcAft>
              <a:buSzPts val="1400"/>
              <a:buNone/>
            </a:pPr>
            <a:endParaRPr u="sng"/>
          </a:p>
          <a:p>
            <a:pPr marL="0" lvl="0" indent="0" algn="l" rtl="0">
              <a:lnSpc>
                <a:spcPct val="115000"/>
              </a:lnSpc>
              <a:spcBef>
                <a:spcPts val="0"/>
              </a:spcBef>
              <a:spcAft>
                <a:spcPts val="0"/>
              </a:spcAft>
              <a:buSzPts val="1400"/>
              <a:buNone/>
            </a:pPr>
            <a:r>
              <a:rPr lang="en-US" u="sng"/>
              <a:t>Sample script</a:t>
            </a:r>
            <a:endParaRPr u="sng"/>
          </a:p>
          <a:p>
            <a:pPr marL="0" lvl="0" indent="0" algn="l" rtl="0">
              <a:lnSpc>
                <a:spcPct val="115000"/>
              </a:lnSpc>
              <a:spcBef>
                <a:spcPts val="0"/>
              </a:spcBef>
              <a:spcAft>
                <a:spcPts val="0"/>
              </a:spcAft>
              <a:buSzPts val="1400"/>
              <a:buNone/>
            </a:pPr>
            <a:r>
              <a:rPr lang="en-US" i="1"/>
              <a:t>After your child has figured out the tricky word, invite them to return to the beginning of the sentence (or phrase, if it’s a long</a:t>
            </a:r>
            <a:r>
              <a:rPr lang="en-US"/>
              <a:t> </a:t>
            </a:r>
            <a:r>
              <a:rPr lang="en-US" i="1"/>
              <a:t>sentence) and reread it. Remind them to focus on reading it with expression and smoothly integrating the tricky word. You may</a:t>
            </a:r>
            <a:r>
              <a:rPr lang="en-US"/>
              <a:t> </a:t>
            </a:r>
            <a:r>
              <a:rPr lang="en-US" i="1"/>
              <a:t>want to model it, or read it first, to help them. If it’s helpful, they can read it two or three times before moving on.</a:t>
            </a:r>
            <a:endParaRPr i="1"/>
          </a:p>
          <a:p>
            <a:pPr marL="0" lvl="0" indent="0" algn="l" rtl="0">
              <a:lnSpc>
                <a:spcPct val="115000"/>
              </a:lnSpc>
              <a:spcBef>
                <a:spcPts val="0"/>
              </a:spcBef>
              <a:spcAft>
                <a:spcPts val="0"/>
              </a:spcAft>
              <a:buSzPts val="1400"/>
              <a:buNone/>
            </a:pPr>
            <a:endParaRPr i="1"/>
          </a:p>
          <a:p>
            <a:pPr marL="0" lvl="0" indent="0" algn="l" rtl="0">
              <a:lnSpc>
                <a:spcPct val="115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15000"/>
              </a:lnSpc>
              <a:spcBef>
                <a:spcPts val="0"/>
              </a:spcBef>
              <a:spcAft>
                <a:spcPts val="0"/>
              </a:spcAft>
              <a:buClr>
                <a:schemeClr val="dk1"/>
              </a:buClr>
              <a:buSzPts val="1100"/>
              <a:buFont typeface="Arial"/>
              <a:buNone/>
            </a:pPr>
            <a:r>
              <a:rPr lang="en-US" i="1"/>
              <a:t>Después de que su hijo averigua la palabra complicada, debe de regresar al inicio de la oración (o frase, si es una oración larga) y leerla de nuevo. Hay que recordarle que debe de enfocarse en leerla con expresión y fluidez cuando incluye la palabra complicada. Podría modelarla, o leerla primero, para ayudarle. Si le ayuda, la puede leer dos o tres veces antes de continuar. </a:t>
            </a:r>
            <a:endParaRPr i="1"/>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go back and reread after learning how to pronounce a tricky word.</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aprendido preguntas para ayudar a su hijo a volver atrás y releer después de aprender a pronunciar una palabra difícil.</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i="1"/>
          </a:p>
        </p:txBody>
      </p:sp>
      <p:sp>
        <p:nvSpPr>
          <p:cNvPr id="1544" name="Google Shape;1544;p1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go back and reread after learning how to pronounce a tricky word.</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aprendido preguntas para ayudar a su hijo a volver atrás y releer después de aprender a pronunciar una palabra difícil.</a:t>
            </a:r>
            <a:endParaRPr/>
          </a:p>
        </p:txBody>
      </p:sp>
      <p:sp>
        <p:nvSpPr>
          <p:cNvPr id="1554" name="Google Shape;1554;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p13: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3" name="Google Shape;1563;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2" name="Google Shape;1572;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92100" algn="l" rtl="0">
              <a:lnSpc>
                <a:spcPct val="100000"/>
              </a:lnSpc>
              <a:spcBef>
                <a:spcPts val="0"/>
              </a:spcBef>
              <a:spcAft>
                <a:spcPts val="0"/>
              </a:spcAft>
              <a:buSzPts val="1000"/>
              <a:buFont typeface="Calibri"/>
              <a:buChar char="•"/>
            </a:pPr>
            <a:r>
              <a:rPr lang="en-US"/>
              <a:t>Note: Practice time should be most of the remaining time. Leave 10 minutes or so at the end for reflection.</a:t>
            </a:r>
            <a:endParaRPr/>
          </a:p>
          <a:p>
            <a:pPr marL="457200" lvl="0" indent="-292100" algn="l" rtl="0">
              <a:lnSpc>
                <a:spcPct val="100000"/>
              </a:lnSpc>
              <a:spcBef>
                <a:spcPts val="0"/>
              </a:spcBef>
              <a:spcAft>
                <a:spcPts val="0"/>
              </a:spcAft>
              <a:buSzPts val="1000"/>
              <a:buFont typeface="Calibri"/>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292100" algn="l" rtl="0">
              <a:lnSpc>
                <a:spcPct val="100000"/>
              </a:lnSpc>
              <a:spcBef>
                <a:spcPts val="0"/>
              </a:spcBef>
              <a:spcAft>
                <a:spcPts val="0"/>
              </a:spcAft>
              <a:buClr>
                <a:schemeClr val="dk1"/>
              </a:buClr>
              <a:buSzPts val="1000"/>
              <a:buFont typeface="Calibri"/>
              <a:buChar char="•"/>
            </a:pPr>
            <a:r>
              <a:rPr lang="en-US" b="1"/>
              <a:t>Take a moment to explain that you’ll be circulating </a:t>
            </a:r>
            <a:r>
              <a:rPr lang="en-US"/>
              <a:t>around while they practice (to provide 1:1 support and answer any questions).</a:t>
            </a:r>
            <a:endParaRPr/>
          </a:p>
          <a:p>
            <a:pPr marL="914400" lvl="1" indent="-292100" algn="l" rtl="0">
              <a:lnSpc>
                <a:spcPct val="100000"/>
              </a:lnSpc>
              <a:spcBef>
                <a:spcPts val="0"/>
              </a:spcBef>
              <a:spcAft>
                <a:spcPts val="0"/>
              </a:spcAft>
              <a:buSzPts val="1000"/>
              <a:buFont typeface="Calibri"/>
              <a:buChar char="•"/>
            </a:pPr>
            <a:r>
              <a:rPr lang="en-US"/>
              <a:t>►Multilingual families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292100" algn="l" rtl="0">
              <a:lnSpc>
                <a:spcPct val="100000"/>
              </a:lnSpc>
              <a:spcBef>
                <a:spcPts val="0"/>
              </a:spcBef>
              <a:spcAft>
                <a:spcPts val="0"/>
              </a:spcAft>
              <a:buSzPts val="1000"/>
              <a:buFont typeface="Calibri"/>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292100" algn="l" rtl="0">
              <a:lnSpc>
                <a:spcPct val="100000"/>
              </a:lnSpc>
              <a:spcBef>
                <a:spcPts val="0"/>
              </a:spcBef>
              <a:spcAft>
                <a:spcPts val="0"/>
              </a:spcAft>
              <a:buSzPts val="1000"/>
              <a:buFont typeface="Calibri"/>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292100" algn="l" rtl="0">
              <a:lnSpc>
                <a:spcPct val="100000"/>
              </a:lnSpc>
              <a:spcBef>
                <a:spcPts val="0"/>
              </a:spcBef>
              <a:spcAft>
                <a:spcPts val="0"/>
              </a:spcAft>
              <a:buSzPts val="1000"/>
              <a:buFont typeface="Calibri"/>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292100" algn="l" rtl="0">
              <a:lnSpc>
                <a:spcPct val="100000"/>
              </a:lnSpc>
              <a:spcBef>
                <a:spcPts val="0"/>
              </a:spcBef>
              <a:spcAft>
                <a:spcPts val="0"/>
              </a:spcAft>
              <a:buSzPts val="1000"/>
              <a:buFont typeface="Calibri"/>
              <a:buChar char="•"/>
            </a:pPr>
            <a:r>
              <a:rPr lang="en-US"/>
              <a:t>Remind families they can always work on their action plan or other strategies during practice time, especially if they have questions or want some help with it.</a:t>
            </a:r>
            <a:endParaRPr/>
          </a:p>
          <a:p>
            <a:pPr marL="457200" lvl="0" indent="-292100" algn="l" rtl="0">
              <a:lnSpc>
                <a:spcPct val="100000"/>
              </a:lnSpc>
              <a:spcBef>
                <a:spcPts val="0"/>
              </a:spcBef>
              <a:spcAft>
                <a:spcPts val="0"/>
              </a:spcAft>
              <a:buSzPts val="1000"/>
              <a:buFont typeface="Calibri"/>
              <a:buChar char="•"/>
            </a:pPr>
            <a:r>
              <a:rPr lang="en-US" b="1"/>
              <a:t>Circulate and work with families. </a:t>
            </a:r>
            <a:r>
              <a:rPr lang="en-US"/>
              <a:t>Here are some suggestions:</a:t>
            </a:r>
            <a:endParaRPr/>
          </a:p>
          <a:p>
            <a:pPr marL="914400" lvl="1" indent="-292100" algn="l" rtl="0">
              <a:lnSpc>
                <a:spcPct val="100000"/>
              </a:lnSpc>
              <a:spcBef>
                <a:spcPts val="0"/>
              </a:spcBef>
              <a:spcAft>
                <a:spcPts val="0"/>
              </a:spcAft>
              <a:buSzPts val="1000"/>
              <a:buFont typeface="Calibri"/>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292100" algn="l" rtl="0">
              <a:lnSpc>
                <a:spcPct val="100000"/>
              </a:lnSpc>
              <a:spcBef>
                <a:spcPts val="0"/>
              </a:spcBef>
              <a:spcAft>
                <a:spcPts val="0"/>
              </a:spcAft>
              <a:buSzPts val="1000"/>
              <a:buFont typeface="Calibri"/>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modeled it, ask the adult, “What did you notice me doing?” or say “Did you notice that I…”</a:t>
            </a:r>
            <a:endParaRPr/>
          </a:p>
          <a:p>
            <a:pPr marL="914400" lvl="1" indent="-292100" algn="l" rtl="0">
              <a:lnSpc>
                <a:spcPct val="100000"/>
              </a:lnSpc>
              <a:spcBef>
                <a:spcPts val="0"/>
              </a:spcBef>
              <a:spcAft>
                <a:spcPts val="0"/>
              </a:spcAft>
              <a:buSzPts val="1000"/>
              <a:buFont typeface="Calibri"/>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sz="1200" b="1">
                <a:solidFill>
                  <a:schemeClr val="dk1"/>
                </a:solidFill>
                <a:latin typeface="Calibri"/>
                <a:ea typeface="Calibri"/>
                <a:cs typeface="Calibri"/>
                <a:sym typeface="Calibri"/>
              </a:rPr>
              <a:t>Check in on the goal of </a:t>
            </a:r>
            <a:r>
              <a:rPr lang="en-US" b="1"/>
              <a:t>F</a:t>
            </a:r>
            <a:r>
              <a:rPr lang="en-US" sz="1200" b="1">
                <a:solidFill>
                  <a:schemeClr val="dk1"/>
                </a:solidFill>
                <a:latin typeface="Calibri"/>
                <a:ea typeface="Calibri"/>
                <a:cs typeface="Calibri"/>
                <a:sym typeface="Calibri"/>
              </a:rPr>
              <a:t>amily </a:t>
            </a:r>
            <a:r>
              <a:rPr lang="en-US" b="1"/>
              <a:t>W</a:t>
            </a:r>
            <a:r>
              <a:rPr lang="en-US" sz="1200" b="1">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marL="914400" lvl="1" indent="-304800" algn="l" rtl="0">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86" name="Google Shape;1586;p1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94" name="Google Shape;1594;p16: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44" name="Google Shape;1444;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628650" lvl="1" indent="-17145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628650" lvl="1" indent="-171450" algn="l" rtl="0">
              <a:lnSpc>
                <a:spcPct val="100000"/>
              </a:lnSpc>
              <a:spcBef>
                <a:spcPts val="0"/>
              </a:spcBef>
              <a:spcAft>
                <a:spcPts val="0"/>
              </a:spcAft>
              <a:buSzPts val="1400"/>
              <a:buChar char="•"/>
            </a:pPr>
            <a:r>
              <a:rPr lang="en-US"/>
              <a:t>If this is not the first workshop, move quickly through this slide.</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49" name="Google Shape;1449;p3: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b="1"/>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a:t>
            </a:r>
            <a:r>
              <a:rPr lang="en-US" b="1"/>
              <a:t> (</a:t>
            </a:r>
            <a:r>
              <a:rPr lang="en-US" sz="1200" b="1" i="0" u="none" strike="noStrike" cap="none">
                <a:solidFill>
                  <a:schemeClr val="dk1"/>
                </a:solidFill>
                <a:latin typeface="Calibri"/>
                <a:ea typeface="Calibri"/>
                <a:cs typeface="Calibri"/>
                <a:sym typeface="Calibri"/>
              </a:rPr>
              <a:t>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70" name="Google Shape;1470;p5: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Part 2: Reading tip</a:t>
            </a:r>
            <a:endParaRPr b="1"/>
          </a:p>
          <a:p>
            <a:pPr marL="0" lvl="0" indent="0" algn="l" rtl="0">
              <a:lnSpc>
                <a:spcPct val="100000"/>
              </a:lnSpc>
              <a:spcBef>
                <a:spcPts val="0"/>
              </a:spcBef>
              <a:spcAft>
                <a:spcPts val="0"/>
              </a:spcAft>
              <a:buClr>
                <a:schemeClr val="dk1"/>
              </a:buClr>
              <a:buSzPts val="1400"/>
              <a:buFont typeface="Arial"/>
              <a:buNone/>
            </a:pPr>
            <a:endParaRPr b="1"/>
          </a:p>
          <a:p>
            <a:pPr marL="457200" lvl="0" indent="-279400" algn="l" rtl="0">
              <a:lnSpc>
                <a:spcPct val="100000"/>
              </a:lnSpc>
              <a:spcBef>
                <a:spcPts val="0"/>
              </a:spcBef>
              <a:spcAft>
                <a:spcPts val="0"/>
              </a:spcAft>
              <a:buClr>
                <a:schemeClr val="dk1"/>
              </a:buClr>
              <a:buSzPts val="800"/>
              <a:buFont typeface="Calibri"/>
              <a:buChar char="●"/>
            </a:pPr>
            <a:r>
              <a:rPr lang="en-US" b="1"/>
              <a:t>Introduce the 3 parts of the reading tip</a:t>
            </a:r>
            <a:r>
              <a:rPr lang="en-US"/>
              <a:t>.</a:t>
            </a:r>
            <a:endParaRPr/>
          </a:p>
          <a:p>
            <a:pPr marL="0" lvl="0" indent="0" algn="l" rtl="0">
              <a:lnSpc>
                <a:spcPct val="115000"/>
              </a:lnSpc>
              <a:spcBef>
                <a:spcPts val="0"/>
              </a:spcBef>
              <a:spcAft>
                <a:spcPts val="0"/>
              </a:spcAft>
              <a:buClr>
                <a:schemeClr val="dk1"/>
              </a:buClr>
              <a:buSzPts val="1100"/>
              <a:buFont typeface="Arial"/>
              <a:buNone/>
            </a:pPr>
            <a:endParaRPr u="sng"/>
          </a:p>
          <a:p>
            <a:pPr marL="0" lvl="0" indent="0" algn="l" rtl="0">
              <a:lnSpc>
                <a:spcPct val="115000"/>
              </a:lnSpc>
              <a:spcBef>
                <a:spcPts val="0"/>
              </a:spcBef>
              <a:spcAft>
                <a:spcPts val="0"/>
              </a:spcAft>
              <a:buClr>
                <a:schemeClr val="dk1"/>
              </a:buClr>
              <a:buSzPts val="1100"/>
              <a:buFont typeface="Arial"/>
              <a:buNone/>
            </a:pPr>
            <a:r>
              <a:rPr lang="en-US" u="sng"/>
              <a:t>Sample script:</a:t>
            </a:r>
            <a:endParaRPr u="sng"/>
          </a:p>
          <a:p>
            <a:pPr marL="0" lvl="0" indent="0" algn="l" rtl="0">
              <a:lnSpc>
                <a:spcPct val="115000"/>
              </a:lnSpc>
              <a:spcBef>
                <a:spcPts val="0"/>
              </a:spcBef>
              <a:spcAft>
                <a:spcPts val="0"/>
              </a:spcAft>
              <a:buClr>
                <a:schemeClr val="dk1"/>
              </a:buClr>
              <a:buSzPts val="1100"/>
              <a:buFont typeface="Arial"/>
              <a:buNone/>
            </a:pPr>
            <a:r>
              <a:rPr lang="en-US" i="1"/>
              <a:t>Here is our tip for today:</a:t>
            </a:r>
            <a:endParaRPr i="1"/>
          </a:p>
          <a:p>
            <a:pPr marL="457200" lvl="0" indent="-279400" algn="l" rtl="0">
              <a:lnSpc>
                <a:spcPct val="115000"/>
              </a:lnSpc>
              <a:spcBef>
                <a:spcPts val="0"/>
              </a:spcBef>
              <a:spcAft>
                <a:spcPts val="0"/>
              </a:spcAft>
              <a:buClr>
                <a:schemeClr val="dk1"/>
              </a:buClr>
              <a:buSzPts val="800"/>
              <a:buFont typeface="Calibri"/>
              <a:buChar char="●"/>
            </a:pPr>
            <a:r>
              <a:rPr lang="en-US" i="1"/>
              <a:t>First we will review what to do when your child is struggling with a tricky word.</a:t>
            </a:r>
            <a:endParaRPr i="1"/>
          </a:p>
          <a:p>
            <a:pPr marL="457200" lvl="0" indent="-279400" algn="l" rtl="0">
              <a:lnSpc>
                <a:spcPct val="115000"/>
              </a:lnSpc>
              <a:spcBef>
                <a:spcPts val="0"/>
              </a:spcBef>
              <a:spcAft>
                <a:spcPts val="0"/>
              </a:spcAft>
              <a:buClr>
                <a:schemeClr val="dk1"/>
              </a:buClr>
              <a:buSzPts val="800"/>
              <a:buFont typeface="Calibri"/>
              <a:buChar char="●"/>
            </a:pPr>
            <a:r>
              <a:rPr lang="en-US" i="1"/>
              <a:t>Next, we will watch our reader to see what steps they take on their own to figure out the tricky word</a:t>
            </a:r>
            <a:r>
              <a:rPr lang="en-US" b="1" i="1"/>
              <a:t> </a:t>
            </a:r>
            <a:r>
              <a:rPr lang="en-US" i="1"/>
              <a:t>and praise their efforts.</a:t>
            </a:r>
            <a:endParaRPr i="1"/>
          </a:p>
          <a:p>
            <a:pPr marL="457200" lvl="0" indent="-279400" algn="l" rtl="0">
              <a:lnSpc>
                <a:spcPct val="115000"/>
              </a:lnSpc>
              <a:spcBef>
                <a:spcPts val="0"/>
              </a:spcBef>
              <a:spcAft>
                <a:spcPts val="0"/>
              </a:spcAft>
              <a:buClr>
                <a:schemeClr val="dk1"/>
              </a:buClr>
              <a:buSzPts val="800"/>
              <a:buFont typeface="Calibri"/>
              <a:buChar char="●"/>
            </a:pPr>
            <a:r>
              <a:rPr lang="en-US" i="1"/>
              <a:t>Finally, we’ll talk about how to use those tricky words as a moment to build fluency or sound more like a storyteller.</a:t>
            </a:r>
            <a:r>
              <a:rPr lang="en-US"/>
              <a:t> </a:t>
            </a:r>
            <a:endParaRPr/>
          </a:p>
          <a:p>
            <a:pPr marL="457200" lvl="0" indent="-279400" algn="l" rtl="0">
              <a:lnSpc>
                <a:spcPct val="115000"/>
              </a:lnSpc>
              <a:spcBef>
                <a:spcPts val="0"/>
              </a:spcBef>
              <a:spcAft>
                <a:spcPts val="0"/>
              </a:spcAft>
              <a:buClr>
                <a:schemeClr val="dk1"/>
              </a:buClr>
              <a:buSzPts val="800"/>
              <a:buFont typeface="Calibri"/>
              <a:buChar char="●"/>
            </a:pPr>
            <a:r>
              <a:rPr lang="en-US" i="1"/>
              <a:t>Why? In order to grow as a reader, a child should reread to work on fluency or sounding like a storyteller. It also helps them to cement the tricky word in their minds.</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15000"/>
              </a:lnSpc>
              <a:spcBef>
                <a:spcPts val="0"/>
              </a:spcBef>
              <a:spcAft>
                <a:spcPts val="0"/>
              </a:spcAft>
              <a:buClr>
                <a:schemeClr val="dk1"/>
              </a:buClr>
              <a:buSzPts val="1100"/>
              <a:buFont typeface="Arial"/>
              <a:buNone/>
            </a:pPr>
            <a:r>
              <a:rPr lang="en-US" i="1"/>
              <a:t>Aquí está el consejo de hoy:</a:t>
            </a:r>
            <a:endParaRPr i="1"/>
          </a:p>
          <a:p>
            <a:pPr marL="457200" lvl="0" indent="-279400" algn="l" rtl="0">
              <a:lnSpc>
                <a:spcPct val="115000"/>
              </a:lnSpc>
              <a:spcBef>
                <a:spcPts val="0"/>
              </a:spcBef>
              <a:spcAft>
                <a:spcPts val="0"/>
              </a:spcAft>
              <a:buClr>
                <a:schemeClr val="dk1"/>
              </a:buClr>
              <a:buSzPts val="800"/>
              <a:buFont typeface="Calibri"/>
              <a:buChar char="●"/>
            </a:pPr>
            <a:r>
              <a:rPr lang="en-US" i="1"/>
              <a:t>Primero, vamos a repasar lo que se debe de hacer cuando su hijo está batallando con una palabra complicada.</a:t>
            </a:r>
            <a:endParaRPr i="1"/>
          </a:p>
          <a:p>
            <a:pPr marL="457200" lvl="0" indent="-279400" algn="l" rtl="0">
              <a:lnSpc>
                <a:spcPct val="115000"/>
              </a:lnSpc>
              <a:spcBef>
                <a:spcPts val="0"/>
              </a:spcBef>
              <a:spcAft>
                <a:spcPts val="0"/>
              </a:spcAft>
              <a:buClr>
                <a:schemeClr val="dk1"/>
              </a:buClr>
              <a:buSzPts val="800"/>
              <a:buFont typeface="Calibri"/>
              <a:buChar char="●"/>
            </a:pPr>
            <a:r>
              <a:rPr lang="en-US" i="1"/>
              <a:t>Luego, vamos a observar el lector para ver cuáles pasos toma independientemente para averiguar la palabra complicada y elogiar sus esfuerzos.</a:t>
            </a:r>
            <a:endParaRPr i="1"/>
          </a:p>
          <a:p>
            <a:pPr marL="457200" lvl="0" indent="-279400" algn="l" rtl="0">
              <a:lnSpc>
                <a:spcPct val="115000"/>
              </a:lnSpc>
              <a:spcBef>
                <a:spcPts val="0"/>
              </a:spcBef>
              <a:spcAft>
                <a:spcPts val="0"/>
              </a:spcAft>
              <a:buClr>
                <a:schemeClr val="dk1"/>
              </a:buClr>
              <a:buSzPts val="800"/>
              <a:buFont typeface="Calibri"/>
              <a:buChar char="●"/>
            </a:pPr>
            <a:r>
              <a:rPr lang="en-US" i="1"/>
              <a:t>Por ultimo, vamos a hablar sobre cómo se puede usar el proceso de averiguar las palabras complicadas como un momento para aumentar la fluidez o oírse más como un cuentista.</a:t>
            </a:r>
            <a:endParaRPr i="1"/>
          </a:p>
          <a:p>
            <a:pPr marL="457200" lvl="0" indent="-279400" algn="l" rtl="0">
              <a:lnSpc>
                <a:spcPct val="115000"/>
              </a:lnSpc>
              <a:spcBef>
                <a:spcPts val="0"/>
              </a:spcBef>
              <a:spcAft>
                <a:spcPts val="0"/>
              </a:spcAft>
              <a:buClr>
                <a:schemeClr val="dk1"/>
              </a:buClr>
              <a:buSzPts val="800"/>
              <a:buFont typeface="Calibri"/>
              <a:buChar char="●"/>
            </a:pPr>
            <a:r>
              <a:rPr lang="en-US" i="1"/>
              <a:t>¿Por qué? Para crecer como un lector, un niño debe de volver a leer para mejorar su fluidez o oírse más como un cuentista. También le puede ayudar para aprender bien las palabras complicadas en su mente.</a:t>
            </a:r>
            <a:endParaRPr i="1"/>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SzPts val="1400"/>
              <a:buNone/>
            </a:pPr>
            <a:endParaRPr/>
          </a:p>
        </p:txBody>
      </p:sp>
      <p:sp>
        <p:nvSpPr>
          <p:cNvPr id="1487" name="Google Shape;1487;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0" name="Google Shape;1500;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0"/>
              </a:spcBef>
              <a:spcAft>
                <a:spcPts val="0"/>
              </a:spcAft>
              <a:buSzPts val="1400"/>
              <a:buNone/>
            </a:pPr>
            <a:endParaRPr/>
          </a:p>
          <a:p>
            <a:pPr marL="457200" lvl="0" indent="-279400" algn="l" rtl="0">
              <a:lnSpc>
                <a:spcPct val="100000"/>
              </a:lnSpc>
              <a:spcBef>
                <a:spcPts val="0"/>
              </a:spcBef>
              <a:spcAft>
                <a:spcPts val="0"/>
              </a:spcAft>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p8:notes"/>
          <p:cNvSpPr>
            <a:spLocks noGrp="1" noRot="1" noChangeAspect="1"/>
          </p:cNvSpPr>
          <p:nvPr>
            <p:ph type="sldImg" idx="2"/>
          </p:nvPr>
        </p:nvSpPr>
        <p:spPr>
          <a:xfrm>
            <a:off x="3533775" y="138113"/>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3" name="Google Shape;1513;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solidFill>
                  <a:schemeClr val="dk1"/>
                </a:solidFill>
              </a:rPr>
              <a:t>Use the slide page to </a:t>
            </a:r>
            <a:r>
              <a:rPr lang="en-US" b="1">
                <a:solidFill>
                  <a:schemeClr val="dk1"/>
                </a:solidFill>
              </a:rPr>
              <a:t>model and explain why “across” is a good word to talk about</a:t>
            </a:r>
            <a:endParaRPr>
              <a:solidFill>
                <a:schemeClr val="dk1"/>
              </a:solidFill>
            </a:endParaRPr>
          </a:p>
          <a:p>
            <a:pPr marL="628650" marR="0" lvl="1" indent="-171450" algn="l" rtl="0">
              <a:lnSpc>
                <a:spcPct val="100000"/>
              </a:lnSpc>
              <a:spcBef>
                <a:spcPts val="0"/>
              </a:spcBef>
              <a:spcAft>
                <a:spcPts val="0"/>
              </a:spcAft>
              <a:buClr>
                <a:schemeClr val="dk1"/>
              </a:buClr>
              <a:buSzPts val="1200"/>
              <a:buFont typeface="Arial"/>
              <a:buChar char="•"/>
            </a:pPr>
            <a:r>
              <a:rPr lang="en-US" i="0">
                <a:solidFill>
                  <a:schemeClr val="dk1"/>
                </a:solidFill>
              </a:rPr>
              <a:t>The criteria you may share with families are:</a:t>
            </a:r>
            <a:endParaRPr/>
          </a:p>
          <a:p>
            <a:pPr marL="1371600" marR="0" lvl="2" indent="-279400" algn="l" rtl="0">
              <a:lnSpc>
                <a:spcPct val="100000"/>
              </a:lnSpc>
              <a:spcBef>
                <a:spcPts val="0"/>
              </a:spcBef>
              <a:spcAft>
                <a:spcPts val="0"/>
              </a:spcAft>
              <a:buClr>
                <a:schemeClr val="dk1"/>
              </a:buClr>
              <a:buSzPts val="800"/>
              <a:buFont typeface="Calibri"/>
              <a:buChar char="●"/>
            </a:pPr>
            <a:r>
              <a:rPr lang="en-US" i="0">
                <a:solidFill>
                  <a:schemeClr val="dk1"/>
                </a:solidFill>
              </a:rPr>
              <a:t>It’s a word that your child is likely to see again.</a:t>
            </a:r>
            <a:endParaRPr/>
          </a:p>
          <a:p>
            <a:pPr marL="1600200" lvl="3" indent="-228600" algn="l" rtl="0">
              <a:lnSpc>
                <a:spcPct val="100000"/>
              </a:lnSpc>
              <a:spcBef>
                <a:spcPts val="0"/>
              </a:spcBef>
              <a:spcAft>
                <a:spcPts val="0"/>
              </a:spcAft>
              <a:buSzPts val="1400"/>
              <a:buFont typeface="Arial"/>
              <a:buChar char="•"/>
            </a:pPr>
            <a:r>
              <a:rPr lang="en-US" i="0">
                <a:solidFill>
                  <a:schemeClr val="dk1"/>
                </a:solidFill>
              </a:rPr>
              <a:t>If the children are older, stress the importance of academic vocabulary such as complex, summarize, describe—words that we use in schools a lot.</a:t>
            </a:r>
            <a:endParaRPr/>
          </a:p>
          <a:p>
            <a:pPr marL="1600200" lvl="3" indent="-228600" algn="l" rtl="0">
              <a:lnSpc>
                <a:spcPct val="100000"/>
              </a:lnSpc>
              <a:spcBef>
                <a:spcPts val="0"/>
              </a:spcBef>
              <a:spcAft>
                <a:spcPts val="0"/>
              </a:spcAft>
              <a:buSzPts val="1400"/>
              <a:buFont typeface="Arial"/>
              <a:buChar char="•"/>
            </a:pPr>
            <a:r>
              <a:rPr lang="en-US" i="0">
                <a:solidFill>
                  <a:schemeClr val="dk1"/>
                </a:solidFill>
              </a:rPr>
              <a:t>If children are younger, you may want to talk about sight words or high</a:t>
            </a:r>
            <a:r>
              <a:rPr lang="en-US"/>
              <a:t>-</a:t>
            </a:r>
            <a:r>
              <a:rPr lang="en-US" i="0">
                <a:solidFill>
                  <a:schemeClr val="dk1"/>
                </a:solidFill>
              </a:rPr>
              <a:t>frequency words.</a:t>
            </a:r>
            <a:endParaRPr/>
          </a:p>
          <a:p>
            <a:pPr marL="1371600" lvl="2" indent="-279400" algn="l" rtl="0">
              <a:lnSpc>
                <a:spcPct val="100000"/>
              </a:lnSpc>
              <a:spcBef>
                <a:spcPts val="0"/>
              </a:spcBef>
              <a:spcAft>
                <a:spcPts val="0"/>
              </a:spcAft>
              <a:buSzPts val="800"/>
              <a:buFont typeface="Calibri"/>
              <a:buChar char="●"/>
            </a:pPr>
            <a:r>
              <a:rPr lang="en-US" i="0">
                <a:solidFill>
                  <a:schemeClr val="dk1"/>
                </a:solidFill>
              </a:rPr>
              <a:t>It’s a word your child struggled to read, and they may have lost track of the overall meaning of the sentence.</a:t>
            </a:r>
            <a:endParaRPr/>
          </a:p>
          <a:p>
            <a:pPr marL="1371600" lvl="2" indent="-279400" algn="l" rtl="0">
              <a:lnSpc>
                <a:spcPct val="100000"/>
              </a:lnSpc>
              <a:spcBef>
                <a:spcPts val="0"/>
              </a:spcBef>
              <a:spcAft>
                <a:spcPts val="0"/>
              </a:spcAft>
              <a:buSzPts val="800"/>
              <a:buFont typeface="Calibri"/>
              <a:buChar char="●"/>
            </a:pPr>
            <a:r>
              <a:rPr lang="en-US" i="0">
                <a:solidFill>
                  <a:schemeClr val="dk1"/>
                </a:solidFill>
              </a:rPr>
              <a:t>It’s been awhile since you reread a word.</a:t>
            </a:r>
            <a:endParaRPr/>
          </a:p>
          <a:p>
            <a:pPr marL="914400" lvl="1" indent="-317500" algn="l" rtl="0">
              <a:lnSpc>
                <a:spcPct val="100000"/>
              </a:lnSpc>
              <a:spcBef>
                <a:spcPts val="0"/>
              </a:spcBef>
              <a:spcAft>
                <a:spcPts val="0"/>
              </a:spcAft>
              <a:buSzPts val="1400"/>
              <a:buFont typeface="Arial"/>
              <a:buChar char="•"/>
            </a:pPr>
            <a:r>
              <a:rPr lang="en-US">
                <a:solidFill>
                  <a:schemeClr val="dk1"/>
                </a:solidFill>
              </a:rPr>
              <a:t>►Be sensitive to the fact that some </a:t>
            </a:r>
            <a:r>
              <a:rPr lang="en-US"/>
              <a:t>Multilingual</a:t>
            </a:r>
            <a:r>
              <a:rPr lang="en-US">
                <a:solidFill>
                  <a:schemeClr val="dk1"/>
                </a:solidFill>
              </a:rPr>
              <a:t> families may not have the necessary schema to choose a word based on this criteria.</a:t>
            </a:r>
            <a:endParaRPr/>
          </a:p>
          <a:p>
            <a:pPr marL="1371600" lvl="2" indent="-279400" algn="l" rtl="0">
              <a:lnSpc>
                <a:spcPct val="100000"/>
              </a:lnSpc>
              <a:spcBef>
                <a:spcPts val="0"/>
              </a:spcBef>
              <a:spcAft>
                <a:spcPts val="0"/>
              </a:spcAft>
              <a:buSzPts val="800"/>
              <a:buFont typeface="Calibri"/>
              <a:buChar char="●"/>
            </a:pPr>
            <a:r>
              <a:rPr lang="en-US">
                <a:solidFill>
                  <a:schemeClr val="dk1"/>
                </a:solidFill>
              </a:rPr>
              <a:t>Take time to explicitly reassure them that this technique will work with any word. </a:t>
            </a:r>
            <a:endParaRPr/>
          </a:p>
          <a:p>
            <a:pPr marL="1371600" lvl="2" indent="-279400" algn="l" rtl="0">
              <a:lnSpc>
                <a:spcPct val="100000"/>
              </a:lnSpc>
              <a:spcBef>
                <a:spcPts val="0"/>
              </a:spcBef>
              <a:spcAft>
                <a:spcPts val="0"/>
              </a:spcAft>
              <a:buSzPts val="800"/>
              <a:buFont typeface="Calibri"/>
              <a:buChar char="●"/>
            </a:pPr>
            <a:r>
              <a:rPr lang="en-US">
                <a:solidFill>
                  <a:schemeClr val="dk1"/>
                </a:solidFill>
              </a:rPr>
              <a:t>If possible, reading with a translating tool (like Google Translate) or a dictionary handy will be helpful for them as the coach.</a:t>
            </a:r>
            <a:endParaRPr/>
          </a:p>
          <a:p>
            <a:pPr marL="914400" lvl="1" indent="-317500" algn="l" rtl="0">
              <a:lnSpc>
                <a:spcPct val="100000"/>
              </a:lnSpc>
              <a:spcBef>
                <a:spcPts val="0"/>
              </a:spcBef>
              <a:spcAft>
                <a:spcPts val="0"/>
              </a:spcAft>
              <a:buSzPts val="1400"/>
              <a:buFont typeface="Arial"/>
              <a:buChar char="•"/>
            </a:pPr>
            <a:r>
              <a:rPr lang="en-US" i="0">
                <a:solidFill>
                  <a:schemeClr val="dk1"/>
                </a:solidFill>
              </a:rPr>
              <a:t>Remind families that they don’t need to do this for every unknown word that their child encounters. </a:t>
            </a:r>
            <a:endParaRPr/>
          </a:p>
          <a:p>
            <a:pPr marL="1371600" lvl="2" indent="-279400" algn="l" rtl="0">
              <a:lnSpc>
                <a:spcPct val="100000"/>
              </a:lnSpc>
              <a:spcBef>
                <a:spcPts val="0"/>
              </a:spcBef>
              <a:spcAft>
                <a:spcPts val="0"/>
              </a:spcAft>
              <a:buSzPts val="800"/>
              <a:buFont typeface="Calibri"/>
              <a:buChar char="●"/>
            </a:pPr>
            <a:r>
              <a:rPr lang="en-US" i="0">
                <a:solidFill>
                  <a:schemeClr val="dk1"/>
                </a:solidFill>
              </a:rPr>
              <a:t>If the child if struggling with many words on the page, they may need to read a different book and come back to that one later.</a:t>
            </a:r>
            <a:endParaRPr/>
          </a:p>
          <a:p>
            <a:pPr marL="457200" marR="0" lvl="0" indent="-228600" algn="l" rtl="0">
              <a:lnSpc>
                <a:spcPct val="100000"/>
              </a:lnSpc>
              <a:spcBef>
                <a:spcPts val="0"/>
              </a:spcBef>
              <a:spcAft>
                <a:spcPts val="0"/>
              </a:spcAft>
              <a:buClr>
                <a:srgbClr val="000000"/>
              </a:buClr>
              <a:buSzPts val="1400"/>
              <a:buFont typeface="Arial"/>
              <a:buNone/>
            </a:pPr>
            <a:endParaRPr sz="1200" b="0" i="0" u="sng"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p9:notes"/>
          <p:cNvSpPr>
            <a:spLocks noGrp="1" noRot="1" noChangeAspect="1"/>
          </p:cNvSpPr>
          <p:nvPr>
            <p:ph type="sldImg" idx="2"/>
          </p:nvPr>
        </p:nvSpPr>
        <p:spPr>
          <a:xfrm>
            <a:off x="3533775" y="127000"/>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2" name="Google Shape;1522;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317500" algn="l" rtl="0">
              <a:lnSpc>
                <a:spcPct val="100000"/>
              </a:lnSpc>
              <a:spcBef>
                <a:spcPts val="0"/>
              </a:spcBef>
              <a:spcAft>
                <a:spcPts val="0"/>
              </a:spcAft>
              <a:buSzPts val="1400"/>
              <a:buChar char="•"/>
            </a:pPr>
            <a:r>
              <a:rPr lang="en-US" b="1" u="none"/>
              <a:t>Review with families </a:t>
            </a:r>
            <a:r>
              <a:rPr lang="en-US" b="0" u="none"/>
              <a:t>the things they might do when their child encounters a tricky word. </a:t>
            </a:r>
            <a:endParaRPr/>
          </a:p>
          <a:p>
            <a:pPr marL="914400" marR="0" lvl="1" indent="-317500" algn="l" rtl="0">
              <a:lnSpc>
                <a:spcPct val="100000"/>
              </a:lnSpc>
              <a:spcBef>
                <a:spcPts val="0"/>
              </a:spcBef>
              <a:spcAft>
                <a:spcPts val="0"/>
              </a:spcAft>
              <a:buSzPts val="1400"/>
              <a:buChar char="•"/>
            </a:pPr>
            <a:r>
              <a:rPr lang="en-US" b="0" u="none"/>
              <a:t>Remind them that being patient and waiting is always the first option. </a:t>
            </a:r>
            <a:endParaRPr/>
          </a:p>
          <a:p>
            <a:pPr marL="914400" marR="0" lvl="1" indent="-317500" algn="l" rtl="0">
              <a:lnSpc>
                <a:spcPct val="100000"/>
              </a:lnSpc>
              <a:spcBef>
                <a:spcPts val="0"/>
              </a:spcBef>
              <a:spcAft>
                <a:spcPts val="0"/>
              </a:spcAft>
              <a:buSzPts val="1400"/>
              <a:buChar char="•"/>
            </a:pPr>
            <a:r>
              <a:rPr lang="en-US" b="0" u="none"/>
              <a:t>Then they can try coaching the child. </a:t>
            </a:r>
            <a:endParaRPr/>
          </a:p>
          <a:p>
            <a:pPr marL="914400" marR="0" lvl="1" indent="-317500" algn="l" rtl="0">
              <a:lnSpc>
                <a:spcPct val="100000"/>
              </a:lnSpc>
              <a:spcBef>
                <a:spcPts val="0"/>
              </a:spcBef>
              <a:spcAft>
                <a:spcPts val="0"/>
              </a:spcAft>
              <a:buSzPts val="1400"/>
              <a:buChar char="•"/>
            </a:pPr>
            <a:r>
              <a:rPr lang="en-US" b="0" u="none"/>
              <a:t>Ask families to volunteer some way they coach their child. Encourage families to jot down ideas.</a:t>
            </a:r>
            <a:endParaRPr/>
          </a:p>
          <a:p>
            <a:pPr marL="914400" marR="0" lvl="1" indent="-317500" algn="l" rtl="0">
              <a:lnSpc>
                <a:spcPct val="100000"/>
              </a:lnSpc>
              <a:spcBef>
                <a:spcPts val="0"/>
              </a:spcBef>
              <a:spcAft>
                <a:spcPts val="0"/>
              </a:spcAft>
              <a:buSzPts val="1400"/>
              <a:buChar char="•"/>
            </a:pPr>
            <a:r>
              <a:rPr lang="en-US" b="0" u="none"/>
              <a:t>Remind them that telling their child the word is also an option, especially if coaching has not worked. </a:t>
            </a:r>
            <a:endParaRPr/>
          </a:p>
          <a:p>
            <a:pPr marL="914400" marR="0" lvl="1" indent="-317500" algn="l" rtl="0">
              <a:lnSpc>
                <a:spcPct val="100000"/>
              </a:lnSpc>
              <a:spcBef>
                <a:spcPts val="0"/>
              </a:spcBef>
              <a:spcAft>
                <a:spcPts val="0"/>
              </a:spcAft>
              <a:buSzPts val="1400"/>
              <a:buChar char="•"/>
            </a:pPr>
            <a:r>
              <a:rPr lang="en-US" b="0" u="none"/>
              <a:t>Encourage families to be positive and encouraging ALWAYS.</a:t>
            </a:r>
            <a:endParaRPr/>
          </a:p>
          <a:p>
            <a:pPr marL="457200" marR="0" lvl="0" indent="-228600" algn="l" rtl="0">
              <a:lnSpc>
                <a:spcPct val="100000"/>
              </a:lnSpc>
              <a:spcBef>
                <a:spcPts val="0"/>
              </a:spcBef>
              <a:spcAft>
                <a:spcPts val="0"/>
              </a:spcAft>
              <a:buClr>
                <a:srgbClr val="000000"/>
              </a:buClr>
              <a:buSzPts val="14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u="sng"/>
              <a:t>Sample script</a:t>
            </a:r>
            <a:endParaRPr u="sng"/>
          </a:p>
          <a:p>
            <a:pPr marL="0" lvl="0" indent="0" algn="l" rtl="0">
              <a:lnSpc>
                <a:spcPct val="115000"/>
              </a:lnSpc>
              <a:spcBef>
                <a:spcPts val="0"/>
              </a:spcBef>
              <a:spcAft>
                <a:spcPts val="0"/>
              </a:spcAft>
              <a:buClr>
                <a:schemeClr val="dk1"/>
              </a:buClr>
              <a:buSzPts val="1100"/>
              <a:buFont typeface="Arial"/>
              <a:buNone/>
            </a:pPr>
            <a:r>
              <a:rPr lang="en-US" i="1"/>
              <a:t>When readers encounters a word they don’t know, they may struggle a little bit. This is good practice. try to be patient as your child tries to sound out the word. If they are having trouble, or are just trying to guess the word, remind them to look at the letters and letter combinations and use what they know about those letter sounds. See the side panel here for some common strategies. You could also say–what would your teacher remind you to do? For example you might say, “You tried one sound for the letter combination “ea” but remember when we put “ea” together they can make another sound. Try another sound and see if that makes a work you know.”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If they get the word! Congratulate them and repeat the strategy that helped. For example, if they were struggling to read the word “kitchen” but they found the word “kit” first and then sounded out “chen” I would say–”</a:t>
            </a:r>
            <a:r>
              <a:rPr lang="en-US"/>
              <a:t>Good job! When you found the word “kit” inside that larger word that helped you figure out the word.”</a:t>
            </a:r>
            <a:endParaRPr/>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If they have tried a variety of things and they still don’t get the word, it’s fine. You can tell the word to them. If you don’t know it yourself, it’s fine to model looking it up in a dictionary or on your phone.</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Either way–be sure to praise them for working on the tricky word!</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u="sng"/>
              <a:t>Sample script in Spanish</a:t>
            </a:r>
            <a:endParaRPr i="1"/>
          </a:p>
          <a:p>
            <a:pPr marL="0" lvl="0" indent="0" algn="l" rtl="0">
              <a:lnSpc>
                <a:spcPct val="115000"/>
              </a:lnSpc>
              <a:spcBef>
                <a:spcPts val="0"/>
              </a:spcBef>
              <a:spcAft>
                <a:spcPts val="0"/>
              </a:spcAft>
              <a:buClr>
                <a:schemeClr val="dk1"/>
              </a:buClr>
              <a:buSzPts val="1100"/>
              <a:buFont typeface="Arial"/>
              <a:buNone/>
            </a:pPr>
            <a:r>
              <a:rPr lang="en-US" i="1"/>
              <a:t>Cuando los lectores encuentran una palabra que no conocen, pueden tener un poco de dificultad. Esta es una buena práctica. Trate de ser paciente mientras su hijo trata de pronunciar la palabra. Si tienen problemas o simplemente intentan adivinar la palabra, recuerden les que miren las letras y las combinaciones de letras y que usen lo que saben sobre los sonidos de las letras. Vea el panel se enseguida aquí para algunas estrategias comunes. También podrían decir les: ¿qué te recordaría tu profesor que hicieras? Por ejemplo, podría decir: "Probaste un sonido para la combinación de letras "ea", pero recuerda que cuando juntamos "ea" pueden formar otro sonido. Prueba con otro sonido y ve si eso crea una palabra que ya conoces.”</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¡Si agarran la palabra! Felicítelos y repitan la estrategia que les ayudó. Por ejemplo, si tenían dificultades para leer la palabra "kitchen", pero primero encontraron la palabra "kit" y luego pronunciaron "chen", diría: "¡Buen trabajo! Cuando encontraste la palabra “kit” dentro de esa palabra más grande te ayudó a descifrar la palabra.”</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Si han probado una variedad de cosas y todavía no entienden la palabra, está bien. Pueden decirles la palabra. Si no lo sabe usted mismo, está bien modelen buscándolo en un diccionario o en su teléfono.</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De cualquier manera, ¡asegúrese de felicitarlos por trabajar en la palabra difícil!</a:t>
            </a:r>
            <a:endParaRPr i="1"/>
          </a:p>
          <a:p>
            <a:pPr marL="0" lvl="0" indent="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4600" y="0"/>
            <a:ext cx="12222899"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ts val="0"/>
              </a:spcBef>
              <a:spcAft>
                <a:spcPts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ts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ts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ts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ts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0353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with wider picture 1">
  <p:cSld name="3_Reading tip with wider picture_1">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5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60" name="Google Shape;560;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2" name="Google Shape;562;p51"/>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563" name="Google Shape;563;p51"/>
          <p:cNvSpPr txBox="1">
            <a:spLocks noGrp="1"/>
          </p:cNvSpPr>
          <p:nvPr>
            <p:ph type="body" idx="1"/>
          </p:nvPr>
        </p:nvSpPr>
        <p:spPr>
          <a:xfrm>
            <a:off x="308302" y="1390025"/>
            <a:ext cx="31458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a:spLocks noGrp="1"/>
          </p:cNvSpPr>
          <p:nvPr>
            <p:ph type="pic" idx="2"/>
          </p:nvPr>
        </p:nvSpPr>
        <p:spPr>
          <a:xfrm>
            <a:off x="8832388" y="1251284"/>
            <a:ext cx="3251700" cy="2499000"/>
          </a:xfrm>
          <a:prstGeom prst="rect">
            <a:avLst/>
          </a:prstGeom>
          <a:noFill/>
          <a:ln>
            <a:noFill/>
          </a:ln>
        </p:spPr>
      </p:sp>
      <p:sp>
        <p:nvSpPr>
          <p:cNvPr id="565" name="Google Shape;565;p51"/>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51"/>
          <p:cNvSpPr txBox="1">
            <a:spLocks noGrp="1"/>
          </p:cNvSpPr>
          <p:nvPr>
            <p:ph type="body" idx="4"/>
          </p:nvPr>
        </p:nvSpPr>
        <p:spPr>
          <a:xfrm>
            <a:off x="5258177" y="1390025"/>
            <a:ext cx="31458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67"/>
        <p:cNvGrpSpPr/>
        <p:nvPr/>
      </p:nvGrpSpPr>
      <p:grpSpPr>
        <a:xfrm>
          <a:off x="0" y="0"/>
          <a:ext cx="0" cy="0"/>
          <a:chOff x="0" y="0"/>
          <a:chExt cx="0" cy="0"/>
        </a:xfrm>
      </p:grpSpPr>
      <p:sp>
        <p:nvSpPr>
          <p:cNvPr id="568" name="Google Shape;568;p5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9" name="Google Shape;569;p52"/>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70" name="Google Shape;570;p52"/>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1" name="Google Shape;571;p5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2" name="Google Shape;572;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3" name="Google Shape;573;p5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74" name="Google Shape;574;p5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75" name="Google Shape;575;p5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76" name="Google Shape;576;p52"/>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52"/>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p52"/>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81"/>
        <p:cNvGrpSpPr/>
        <p:nvPr/>
      </p:nvGrpSpPr>
      <p:grpSpPr>
        <a:xfrm>
          <a:off x="0" y="0"/>
          <a:ext cx="0" cy="0"/>
          <a:chOff x="0" y="0"/>
          <a:chExt cx="0" cy="0"/>
        </a:xfrm>
      </p:grpSpPr>
      <p:sp>
        <p:nvSpPr>
          <p:cNvPr id="582" name="Google Shape;582;p5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3" name="Google Shape;583;p5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84" name="Google Shape;584;p5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85" name="Google Shape;585;p5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86" name="Google Shape;586;p5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87" name="Google Shape;587;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8" name="Google Shape;588;p5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89" name="Google Shape;589;p5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90" name="Google Shape;590;p53"/>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a:spLocks noGrp="1"/>
          </p:cNvSpPr>
          <p:nvPr>
            <p:ph type="pic" idx="2"/>
          </p:nvPr>
        </p:nvSpPr>
        <p:spPr>
          <a:xfrm>
            <a:off x="8832388" y="1251284"/>
            <a:ext cx="3251581" cy="2498913"/>
          </a:xfrm>
          <a:prstGeom prst="rect">
            <a:avLst/>
          </a:prstGeom>
          <a:noFill/>
          <a:ln>
            <a:noFill/>
          </a:ln>
        </p:spPr>
      </p:sp>
      <p:sp>
        <p:nvSpPr>
          <p:cNvPr id="592" name="Google Shape;592;p53"/>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93"/>
        <p:cNvGrpSpPr/>
        <p:nvPr/>
      </p:nvGrpSpPr>
      <p:grpSpPr>
        <a:xfrm>
          <a:off x="0" y="0"/>
          <a:ext cx="0" cy="0"/>
          <a:chOff x="0" y="0"/>
          <a:chExt cx="0" cy="0"/>
        </a:xfrm>
      </p:grpSpPr>
      <p:sp>
        <p:nvSpPr>
          <p:cNvPr id="594" name="Google Shape;594;p5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5" name="Google Shape;595;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6" name="Google Shape;596;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7" name="Google Shape;597;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98" name="Google Shape;598;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99" name="Google Shape;599;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0" name="Google Shape;600;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1" name="Google Shape;601;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2" name="Google Shape;602;p54"/>
          <p:cNvSpPr>
            <a:spLocks noGrp="1"/>
          </p:cNvSpPr>
          <p:nvPr>
            <p:ph type="pic" idx="2"/>
          </p:nvPr>
        </p:nvSpPr>
        <p:spPr>
          <a:xfrm>
            <a:off x="9093038" y="1058781"/>
            <a:ext cx="2715768" cy="2715768"/>
          </a:xfrm>
          <a:prstGeom prst="rect">
            <a:avLst/>
          </a:prstGeom>
          <a:noFill/>
          <a:ln>
            <a:noFill/>
          </a:ln>
        </p:spPr>
      </p:sp>
      <p:sp>
        <p:nvSpPr>
          <p:cNvPr id="603" name="Google Shape;603;p54"/>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54"/>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5" name="Google Shape;605;p54"/>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54"/>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7" name="Google Shape;607;p54"/>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8" name="Google Shape;608;p54"/>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9" name="Google Shape;609;p54"/>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610"/>
        <p:cNvGrpSpPr/>
        <p:nvPr/>
      </p:nvGrpSpPr>
      <p:grpSpPr>
        <a:xfrm>
          <a:off x="0" y="0"/>
          <a:ext cx="0" cy="0"/>
          <a:chOff x="0" y="0"/>
          <a:chExt cx="0" cy="0"/>
        </a:xfrm>
      </p:grpSpPr>
      <p:sp>
        <p:nvSpPr>
          <p:cNvPr id="611" name="Google Shape;61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2" name="Google Shape;612;p55"/>
          <p:cNvSpPr>
            <a:spLocks noGrp="1"/>
          </p:cNvSpPr>
          <p:nvPr>
            <p:ph type="pic" idx="2"/>
          </p:nvPr>
        </p:nvSpPr>
        <p:spPr>
          <a:xfrm>
            <a:off x="8953152" y="1444919"/>
            <a:ext cx="2916936" cy="2596896"/>
          </a:xfrm>
          <a:prstGeom prst="rect">
            <a:avLst/>
          </a:prstGeom>
          <a:noFill/>
          <a:ln>
            <a:noFill/>
          </a:ln>
        </p:spPr>
      </p:sp>
      <p:sp>
        <p:nvSpPr>
          <p:cNvPr id="613" name="Google Shape;613;p55"/>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22"/>
        <p:cNvGrpSpPr/>
        <p:nvPr/>
      </p:nvGrpSpPr>
      <p:grpSpPr>
        <a:xfrm>
          <a:off x="0" y="0"/>
          <a:ext cx="0" cy="0"/>
          <a:chOff x="0" y="0"/>
          <a:chExt cx="0" cy="0"/>
        </a:xfrm>
      </p:grpSpPr>
      <p:sp>
        <p:nvSpPr>
          <p:cNvPr id="623" name="Google Shape;623;p56"/>
          <p:cNvSpPr>
            <a:spLocks noGrp="1"/>
          </p:cNvSpPr>
          <p:nvPr>
            <p:ph type="pic" idx="2"/>
          </p:nvPr>
        </p:nvSpPr>
        <p:spPr>
          <a:xfrm>
            <a:off x="9810967" y="1562916"/>
            <a:ext cx="1152144" cy="1143000"/>
          </a:xfrm>
          <a:prstGeom prst="rect">
            <a:avLst/>
          </a:prstGeom>
          <a:noFill/>
          <a:ln>
            <a:noFill/>
          </a:ln>
        </p:spPr>
      </p:sp>
      <p:sp>
        <p:nvSpPr>
          <p:cNvPr id="624" name="Google Shape;624;p56"/>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5" name="Google Shape;625;p56"/>
          <p:cNvSpPr>
            <a:spLocks noGrp="1"/>
          </p:cNvSpPr>
          <p:nvPr>
            <p:ph type="pic" idx="3"/>
          </p:nvPr>
        </p:nvSpPr>
        <p:spPr>
          <a:xfrm>
            <a:off x="9757009" y="3260706"/>
            <a:ext cx="1216152" cy="987552"/>
          </a:xfrm>
          <a:prstGeom prst="rect">
            <a:avLst/>
          </a:prstGeom>
          <a:noFill/>
          <a:ln>
            <a:noFill/>
          </a:ln>
        </p:spPr>
      </p:sp>
      <p:sp>
        <p:nvSpPr>
          <p:cNvPr id="626" name="Google Shape;626;p56"/>
          <p:cNvSpPr>
            <a:spLocks noGrp="1"/>
          </p:cNvSpPr>
          <p:nvPr>
            <p:ph type="pic" idx="4"/>
          </p:nvPr>
        </p:nvSpPr>
        <p:spPr>
          <a:xfrm>
            <a:off x="9810967" y="4777725"/>
            <a:ext cx="1143000" cy="1143000"/>
          </a:xfrm>
          <a:prstGeom prst="rect">
            <a:avLst/>
          </a:prstGeom>
          <a:noFill/>
          <a:ln>
            <a:noFill/>
          </a:ln>
        </p:spPr>
      </p:sp>
      <p:cxnSp>
        <p:nvCxnSpPr>
          <p:cNvPr id="627" name="Google Shape;627;p5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8" name="Google Shape;628;p5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9" name="Google Shape;629;p5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30" name="Google Shape;630;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31" name="Google Shape;631;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32" name="Google Shape;632;p5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33" name="Google Shape;633;p5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34" name="Google Shape;634;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15450" y="0"/>
            <a:ext cx="12222899"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37" name="Google Shape;637;p57"/>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38" name="Google Shape;638;p57"/>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39" name="Google Shape;639;p5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0" name="Google Shape;640;p5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1" name="Google Shape;641;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2" name="Google Shape;642;p5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43" name="Google Shape;643;p57"/>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44" name="Google Shape;644;p57"/>
          <p:cNvSpPr>
            <a:spLocks noGrp="1"/>
          </p:cNvSpPr>
          <p:nvPr>
            <p:ph type="pic" idx="2"/>
          </p:nvPr>
        </p:nvSpPr>
        <p:spPr>
          <a:xfrm>
            <a:off x="9209369" y="1251283"/>
            <a:ext cx="2404501" cy="2950013"/>
          </a:xfrm>
          <a:prstGeom prst="rect">
            <a:avLst/>
          </a:prstGeom>
          <a:noFill/>
          <a:ln>
            <a:noFill/>
          </a:ln>
        </p:spPr>
      </p:sp>
      <p:sp>
        <p:nvSpPr>
          <p:cNvPr id="645" name="Google Shape;645;p57"/>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6" name="Google Shape;646;p57"/>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7" name="Google Shape;647;p57"/>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48"/>
        <p:cNvGrpSpPr/>
        <p:nvPr/>
      </p:nvGrpSpPr>
      <p:grpSpPr>
        <a:xfrm>
          <a:off x="0" y="0"/>
          <a:ext cx="0" cy="0"/>
          <a:chOff x="0" y="0"/>
          <a:chExt cx="0" cy="0"/>
        </a:xfrm>
      </p:grpSpPr>
      <p:sp>
        <p:nvSpPr>
          <p:cNvPr id="649" name="Google Shape;649;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0" name="Google Shape;650;p58"/>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1" name="Google Shape;651;p58"/>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2" name="Google Shape;652;p58"/>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58"/>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4"/>
        <p:cNvGrpSpPr/>
        <p:nvPr/>
      </p:nvGrpSpPr>
      <p:grpSpPr>
        <a:xfrm>
          <a:off x="0" y="0"/>
          <a:ext cx="0" cy="0"/>
          <a:chOff x="0" y="0"/>
          <a:chExt cx="0" cy="0"/>
        </a:xfrm>
      </p:grpSpPr>
      <p:sp>
        <p:nvSpPr>
          <p:cNvPr id="655" name="Google Shape;655;p5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56"/>
        <p:cNvGrpSpPr/>
        <p:nvPr/>
      </p:nvGrpSpPr>
      <p:grpSpPr>
        <a:xfrm>
          <a:off x="0" y="0"/>
          <a:ext cx="0" cy="0"/>
          <a:chOff x="0" y="0"/>
          <a:chExt cx="0" cy="0"/>
        </a:xfrm>
      </p:grpSpPr>
      <p:sp>
        <p:nvSpPr>
          <p:cNvPr id="657" name="Google Shape;657;p6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8" name="Google Shape;658;p6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9" name="Google Shape;659;p6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60" name="Google Shape;660;p6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61" name="Google Shape;661;p6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62" name="Google Shape;662;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3" name="Google Shape;663;p6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64" name="Google Shape;664;p6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65" name="Google Shape;665;p60"/>
          <p:cNvSpPr>
            <a:spLocks noGrp="1"/>
          </p:cNvSpPr>
          <p:nvPr>
            <p:ph type="pic" idx="2"/>
          </p:nvPr>
        </p:nvSpPr>
        <p:spPr>
          <a:xfrm>
            <a:off x="8916576" y="1661249"/>
            <a:ext cx="2990088" cy="2715768"/>
          </a:xfrm>
          <a:prstGeom prst="rect">
            <a:avLst/>
          </a:prstGeom>
          <a:noFill/>
          <a:ln>
            <a:noFill/>
          </a:ln>
        </p:spPr>
      </p:sp>
      <p:sp>
        <p:nvSpPr>
          <p:cNvPr id="666" name="Google Shape;666;p60"/>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60"/>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70"/>
        <p:cNvGrpSpPr/>
        <p:nvPr/>
      </p:nvGrpSpPr>
      <p:grpSpPr>
        <a:xfrm>
          <a:off x="0" y="0"/>
          <a:ext cx="0" cy="0"/>
          <a:chOff x="0" y="0"/>
          <a:chExt cx="0" cy="0"/>
        </a:xfrm>
      </p:grpSpPr>
      <p:sp>
        <p:nvSpPr>
          <p:cNvPr id="671" name="Google Shape;671;p6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72" name="Google Shape;672;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3" name="Google Shape;673;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4" name="Google Shape;674;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75" name="Google Shape;675;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76" name="Google Shape;676;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77" name="Google Shape;677;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78" name="Google Shape;678;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79" name="Google Shape;679;p61"/>
          <p:cNvSpPr>
            <a:spLocks noGrp="1"/>
          </p:cNvSpPr>
          <p:nvPr>
            <p:ph type="pic" idx="2"/>
          </p:nvPr>
        </p:nvSpPr>
        <p:spPr>
          <a:xfrm>
            <a:off x="9093038" y="1058781"/>
            <a:ext cx="2715768" cy="2715768"/>
          </a:xfrm>
          <a:prstGeom prst="rect">
            <a:avLst/>
          </a:prstGeom>
          <a:noFill/>
          <a:ln>
            <a:noFill/>
          </a:ln>
        </p:spPr>
      </p:sp>
      <p:sp>
        <p:nvSpPr>
          <p:cNvPr id="680" name="Google Shape;680;p61"/>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1" name="Google Shape;681;p61"/>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2" name="Google Shape;682;p61"/>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3" name="Google Shape;683;p61"/>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4" name="Google Shape;684;p61"/>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87"/>
        <p:cNvGrpSpPr/>
        <p:nvPr/>
      </p:nvGrpSpPr>
      <p:grpSpPr>
        <a:xfrm>
          <a:off x="0" y="0"/>
          <a:ext cx="0" cy="0"/>
          <a:chOff x="0" y="0"/>
          <a:chExt cx="0" cy="0"/>
        </a:xfrm>
      </p:grpSpPr>
      <p:sp>
        <p:nvSpPr>
          <p:cNvPr id="688" name="Google Shape;688;p6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9" name="Google Shape;689;p62"/>
          <p:cNvSpPr>
            <a:spLocks noGrp="1"/>
          </p:cNvSpPr>
          <p:nvPr>
            <p:ph type="pic" idx="2"/>
          </p:nvPr>
        </p:nvSpPr>
        <p:spPr>
          <a:xfrm>
            <a:off x="9510134" y="1431036"/>
            <a:ext cx="1965960" cy="3995928"/>
          </a:xfrm>
          <a:prstGeom prst="rect">
            <a:avLst/>
          </a:prstGeom>
          <a:noFill/>
          <a:ln>
            <a:noFill/>
          </a:ln>
        </p:spPr>
      </p:sp>
      <p:cxnSp>
        <p:nvCxnSpPr>
          <p:cNvPr id="690" name="Google Shape;690;p6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1" name="Google Shape;691;p6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2" name="Google Shape;692;p6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93" name="Google Shape;693;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94" name="Google Shape;694;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95" name="Google Shape;695;p6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96" name="Google Shape;696;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97" name="Google Shape;697;p62"/>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p62"/>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62"/>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62"/>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62"/>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62"/>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p62"/>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62"/>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1_2 Reading tip with pic and conversation bubbles">
    <p:spTree>
      <p:nvGrpSpPr>
        <p:cNvPr id="1" name="Shape 710"/>
        <p:cNvGrpSpPr/>
        <p:nvPr/>
      </p:nvGrpSpPr>
      <p:grpSpPr>
        <a:xfrm>
          <a:off x="0" y="0"/>
          <a:ext cx="0" cy="0"/>
          <a:chOff x="0" y="0"/>
          <a:chExt cx="0" cy="0"/>
        </a:xfrm>
      </p:grpSpPr>
      <p:sp>
        <p:nvSpPr>
          <p:cNvPr id="711" name="Google Shape;711;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2" name="Google Shape;712;p64"/>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3" name="Google Shape;713;p64"/>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4" name="Google Shape;714;p64"/>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715" name="Google Shape;715;p6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6" name="Google Shape;716;p6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17" name="Google Shape;717;p6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18" name="Google Shape;718;p6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19" name="Google Shape;719;p6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20" name="Google Shape;720;p6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21" name="Google Shape;721;p64"/>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722" name="Google Shape;722;p64"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723" name="Google Shape;723;p64"/>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4" name="Google Shape;724;p64"/>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25" name="Google Shape;725;p64"/>
          <p:cNvSpPr txBox="1">
            <a:spLocks noGrp="1"/>
          </p:cNvSpPr>
          <p:nvPr>
            <p:ph type="body" idx="4"/>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6" name="Google Shape;726;p64"/>
          <p:cNvSpPr txBox="1">
            <a:spLocks noGrp="1"/>
          </p:cNvSpPr>
          <p:nvPr>
            <p:ph type="body" idx="5"/>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727"/>
        <p:cNvGrpSpPr/>
        <p:nvPr/>
      </p:nvGrpSpPr>
      <p:grpSpPr>
        <a:xfrm>
          <a:off x="0" y="0"/>
          <a:ext cx="0" cy="0"/>
          <a:chOff x="0" y="0"/>
          <a:chExt cx="0" cy="0"/>
        </a:xfrm>
      </p:grpSpPr>
      <p:sp>
        <p:nvSpPr>
          <p:cNvPr id="728" name="Google Shape;728;p6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9" name="Google Shape;729;p65"/>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30" name="Google Shape;730;p65"/>
          <p:cNvSpPr txBox="1">
            <a:spLocks noGrp="1"/>
          </p:cNvSpPr>
          <p:nvPr>
            <p:ph type="body" idx="2"/>
          </p:nvPr>
        </p:nvSpPr>
        <p:spPr>
          <a:xfrm>
            <a:off x="230115" y="1166812"/>
            <a:ext cx="3036900" cy="5399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31" name="Google Shape;731;p65"/>
          <p:cNvSpPr txBox="1">
            <a:spLocks noGrp="1"/>
          </p:cNvSpPr>
          <p:nvPr>
            <p:ph type="body" idx="3"/>
          </p:nvPr>
        </p:nvSpPr>
        <p:spPr>
          <a:xfrm>
            <a:off x="6664562" y="1759685"/>
            <a:ext cx="52671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732" name="Google Shape;732;p6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33" name="Google Shape;733;p6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34" name="Google Shape;734;p6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35" name="Google Shape;735;p6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36" name="Google Shape;736;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37" name="Google Shape;737;p6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38" name="Google Shape;738;p65"/>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39"/>
        <p:cNvGrpSpPr/>
        <p:nvPr/>
      </p:nvGrpSpPr>
      <p:grpSpPr>
        <a:xfrm>
          <a:off x="0" y="0"/>
          <a:ext cx="0" cy="0"/>
          <a:chOff x="0" y="0"/>
          <a:chExt cx="0" cy="0"/>
        </a:xfrm>
      </p:grpSpPr>
      <p:sp>
        <p:nvSpPr>
          <p:cNvPr id="740" name="Google Shape;740;p6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1" name="Google Shape;741;p66"/>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2" name="Google Shape;742;p66"/>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3" name="Google Shape;743;p6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44" name="Google Shape;744;p6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45" name="Google Shape;745;p6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6" name="Google Shape;746;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47" name="Google Shape;747;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48" name="Google Shape;748;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49" name="Google Shape;749;p66"/>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750" name="Google Shape;750;p66"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751" name="Google Shape;751;p66"/>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2" name="Google Shape;752;p66"/>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3" name="Google Shape;753;p66"/>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66"/>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66"/>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56"/>
        <p:cNvGrpSpPr/>
        <p:nvPr/>
      </p:nvGrpSpPr>
      <p:grpSpPr>
        <a:xfrm>
          <a:off x="0" y="0"/>
          <a:ext cx="0" cy="0"/>
          <a:chOff x="0" y="0"/>
          <a:chExt cx="0" cy="0"/>
        </a:xfrm>
      </p:grpSpPr>
      <p:sp>
        <p:nvSpPr>
          <p:cNvPr id="757" name="Google Shape;757;p6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8" name="Google Shape;758;p67"/>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67"/>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0" name="Google Shape;760;p67"/>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61" name="Google Shape;761;p6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2" name="Google Shape;762;p67"/>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63" name="Google Shape;763;p6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4" name="Google Shape;764;p6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65" name="Google Shape;765;p6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66" name="Google Shape;766;p6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67" name="Google Shape;767;p67"/>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768" name="Google Shape;768;p67"/>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9" name="Google Shape;769;p67"/>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0" name="Google Shape;770;p67"/>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1" name="Google Shape;771;p67"/>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899"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72"/>
        <p:cNvGrpSpPr/>
        <p:nvPr/>
      </p:nvGrpSpPr>
      <p:grpSpPr>
        <a:xfrm>
          <a:off x="0" y="0"/>
          <a:ext cx="0" cy="0"/>
          <a:chOff x="0" y="0"/>
          <a:chExt cx="0" cy="0"/>
        </a:xfrm>
      </p:grpSpPr>
      <p:sp>
        <p:nvSpPr>
          <p:cNvPr id="773" name="Google Shape;773;p68"/>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4" name="Google Shape;774;p68"/>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75" name="Google Shape;775;p68"/>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76" name="Google Shape;776;p6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77" name="Google Shape;777;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78" name="Google Shape;778;p68"/>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779" name="Google Shape;779;p68"/>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780" name="Google Shape;780;p68"/>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81" name="Google Shape;781;p68"/>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2" name="Google Shape;782;p68"/>
          <p:cNvSpPr>
            <a:spLocks noGrp="1"/>
          </p:cNvSpPr>
          <p:nvPr>
            <p:ph type="pic" idx="2"/>
          </p:nvPr>
        </p:nvSpPr>
        <p:spPr>
          <a:xfrm>
            <a:off x="457146" y="524736"/>
            <a:ext cx="2514600" cy="2935224"/>
          </a:xfrm>
          <a:prstGeom prst="rect">
            <a:avLst/>
          </a:prstGeom>
          <a:noFill/>
          <a:ln>
            <a:noFill/>
          </a:ln>
        </p:spPr>
      </p:sp>
      <p:sp>
        <p:nvSpPr>
          <p:cNvPr id="783" name="Google Shape;783;p68"/>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84"/>
        <p:cNvGrpSpPr/>
        <p:nvPr/>
      </p:nvGrpSpPr>
      <p:grpSpPr>
        <a:xfrm>
          <a:off x="0" y="0"/>
          <a:ext cx="0" cy="0"/>
          <a:chOff x="0" y="0"/>
          <a:chExt cx="0" cy="0"/>
        </a:xfrm>
      </p:grpSpPr>
      <p:sp>
        <p:nvSpPr>
          <p:cNvPr id="785" name="Google Shape;785;p6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6" name="Google Shape;786;p69"/>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7" name="Google Shape;787;p69"/>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8" name="Google Shape;788;p69"/>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9" name="Google Shape;789;p69"/>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90" name="Google Shape;790;p6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1" name="Google Shape;791;p69"/>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92" name="Google Shape;792;p6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93" name="Google Shape;793;p6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94" name="Google Shape;794;p6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95" name="Google Shape;795;p6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96" name="Google Shape;796;p69"/>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97"/>
        <p:cNvGrpSpPr/>
        <p:nvPr/>
      </p:nvGrpSpPr>
      <p:grpSpPr>
        <a:xfrm>
          <a:off x="0" y="0"/>
          <a:ext cx="0" cy="0"/>
          <a:chOff x="0" y="0"/>
          <a:chExt cx="0" cy="0"/>
        </a:xfrm>
      </p:grpSpPr>
      <p:sp>
        <p:nvSpPr>
          <p:cNvPr id="798" name="Google Shape;798;p7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9" name="Google Shape;799;p70"/>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800" name="Google Shape;800;p70"/>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1" name="Google Shape;801;p70"/>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2" name="Google Shape;802;p70"/>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03" name="Google Shape;803;p7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804" name="Google Shape;804;p7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805" name="Google Shape;805;p7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06"/>
        <p:cNvGrpSpPr/>
        <p:nvPr/>
      </p:nvGrpSpPr>
      <p:grpSpPr>
        <a:xfrm>
          <a:off x="0" y="0"/>
          <a:ext cx="0" cy="0"/>
          <a:chOff x="0" y="0"/>
          <a:chExt cx="0" cy="0"/>
        </a:xfrm>
      </p:grpSpPr>
      <p:sp>
        <p:nvSpPr>
          <p:cNvPr id="807" name="Google Shape;807;p7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08" name="Google Shape;808;p71"/>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09" name="Google Shape;809;p71"/>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10" name="Google Shape;810;p71"/>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11" name="Google Shape;811;p7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12" name="Google Shape;812;p7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13" name="Google Shape;813;p7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14" name="Google Shape;814;p71"/>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15"/>
        <p:cNvGrpSpPr/>
        <p:nvPr/>
      </p:nvGrpSpPr>
      <p:grpSpPr>
        <a:xfrm>
          <a:off x="0" y="0"/>
          <a:ext cx="0" cy="0"/>
          <a:chOff x="0" y="0"/>
          <a:chExt cx="0" cy="0"/>
        </a:xfrm>
      </p:grpSpPr>
      <p:sp>
        <p:nvSpPr>
          <p:cNvPr id="816" name="Google Shape;816;p72"/>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17" name="Google Shape;817;p72"/>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18" name="Google Shape;818;p72"/>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19" name="Google Shape;819;p7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20" name="Google Shape;820;p7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21" name="Google Shape;821;p72"/>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22" name="Google Shape;822;p72"/>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23" name="Google Shape;823;p7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24"/>
        <p:cNvGrpSpPr/>
        <p:nvPr/>
      </p:nvGrpSpPr>
      <p:grpSpPr>
        <a:xfrm>
          <a:off x="0" y="0"/>
          <a:ext cx="0" cy="0"/>
          <a:chOff x="0" y="0"/>
          <a:chExt cx="0" cy="0"/>
        </a:xfrm>
      </p:grpSpPr>
      <p:sp>
        <p:nvSpPr>
          <p:cNvPr id="825" name="Google Shape;825;p73"/>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6" name="Google Shape;826;p73"/>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7" name="Google Shape;827;p73"/>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28" name="Google Shape;828;p7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29" name="Google Shape;829;p7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30" name="Google Shape;830;p73"/>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31" name="Google Shape;831;p73"/>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32" name="Google Shape;832;p7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33" name="Google Shape;833;p73"/>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4" name="Google Shape;834;p73"/>
          <p:cNvSpPr>
            <a:spLocks noGrp="1"/>
          </p:cNvSpPr>
          <p:nvPr>
            <p:ph type="pic" idx="2"/>
          </p:nvPr>
        </p:nvSpPr>
        <p:spPr>
          <a:xfrm>
            <a:off x="457146" y="524736"/>
            <a:ext cx="2514600" cy="2935224"/>
          </a:xfrm>
          <a:prstGeom prst="rect">
            <a:avLst/>
          </a:prstGeom>
          <a:noFill/>
          <a:ln>
            <a:noFill/>
          </a:ln>
        </p:spPr>
      </p:sp>
      <p:sp>
        <p:nvSpPr>
          <p:cNvPr id="835" name="Google Shape;835;p73"/>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41"/>
        <p:cNvGrpSpPr/>
        <p:nvPr/>
      </p:nvGrpSpPr>
      <p:grpSpPr>
        <a:xfrm>
          <a:off x="0" y="0"/>
          <a:ext cx="0" cy="0"/>
          <a:chOff x="0" y="0"/>
          <a:chExt cx="0" cy="0"/>
        </a:xfrm>
      </p:grpSpPr>
      <p:pic>
        <p:nvPicPr>
          <p:cNvPr id="842" name="Google Shape;842;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43" name="Google Shape;843;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4" name="Google Shape;844;p7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5" name="Google Shape;845;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6" name="Google Shape;846;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7" name="Google Shape;847;p7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48" name="Google Shape;848;p7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9" name="Google Shape;849;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50" name="Google Shape;850;p7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51" name="Google Shape;851;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2" name="Google Shape;852;p7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3" name="Google Shape;853;p7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4" name="Google Shape;854;p7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7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p7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7" name="Google Shape;857;p7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8" name="Google Shape;858;p7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9" name="Google Shape;859;p7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0" name="Google Shape;860;p75"/>
          <p:cNvSpPr>
            <a:spLocks noGrp="1"/>
          </p:cNvSpPr>
          <p:nvPr>
            <p:ph type="pic" idx="9"/>
          </p:nvPr>
        </p:nvSpPr>
        <p:spPr>
          <a:xfrm>
            <a:off x="7967502" y="1420398"/>
            <a:ext cx="3962194" cy="3122713"/>
          </a:xfrm>
          <a:prstGeom prst="rect">
            <a:avLst/>
          </a:prstGeom>
          <a:noFill/>
          <a:ln>
            <a:noFill/>
          </a:ln>
        </p:spPr>
      </p:sp>
      <p:sp>
        <p:nvSpPr>
          <p:cNvPr id="861" name="Google Shape;861;p75"/>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2" name="Google Shape;862;p75"/>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863"/>
        <p:cNvGrpSpPr/>
        <p:nvPr/>
      </p:nvGrpSpPr>
      <p:grpSpPr>
        <a:xfrm>
          <a:off x="0" y="0"/>
          <a:ext cx="0" cy="0"/>
          <a:chOff x="0" y="0"/>
          <a:chExt cx="0" cy="0"/>
        </a:xfrm>
      </p:grpSpPr>
      <p:sp>
        <p:nvSpPr>
          <p:cNvPr id="864" name="Google Shape;864;p76"/>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65" name="Google Shape;865;p76"/>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6" name="Google Shape;866;p76"/>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7" name="Google Shape;867;p76"/>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9" name="Google Shape;869;p76"/>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0" name="Google Shape;870;p7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71" name="Google Shape;871;p7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2" name="Google Shape;872;p7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3" name="Google Shape;873;p7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4" name="Google Shape;874;p7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5" name="Google Shape;875;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6" name="Google Shape;876;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7" name="Google Shape;877;p7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78" name="Google Shape;878;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79" name="Google Shape;879;p76"/>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0" name="Google Shape;880;p76"/>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1" name="Google Shape;881;p76"/>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76"/>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83"/>
        <p:cNvGrpSpPr/>
        <p:nvPr/>
      </p:nvGrpSpPr>
      <p:grpSpPr>
        <a:xfrm>
          <a:off x="0" y="0"/>
          <a:ext cx="0" cy="0"/>
          <a:chOff x="0" y="0"/>
          <a:chExt cx="0" cy="0"/>
        </a:xfrm>
      </p:grpSpPr>
      <p:sp>
        <p:nvSpPr>
          <p:cNvPr id="884" name="Google Shape;884;p77"/>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5" name="Google Shape;885;p77"/>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6" name="Google Shape;886;p77"/>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7" name="Google Shape;887;p77"/>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88" name="Google Shape;888;p7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89" name="Google Shape;889;p7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0" name="Google Shape;890;p7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1" name="Google Shape;891;p7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92" name="Google Shape;892;p7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93" name="Google Shape;893;p7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94" name="Google Shape;894;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95" name="Google Shape;895;p7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96" name="Google Shape;896;p7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97" name="Google Shape;897;p77"/>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77"/>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99" name="Google Shape;899;p77"/>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900"/>
        <p:cNvGrpSpPr/>
        <p:nvPr/>
      </p:nvGrpSpPr>
      <p:grpSpPr>
        <a:xfrm>
          <a:off x="0" y="0"/>
          <a:ext cx="0" cy="0"/>
          <a:chOff x="0" y="0"/>
          <a:chExt cx="0" cy="0"/>
        </a:xfrm>
      </p:grpSpPr>
      <p:sp>
        <p:nvSpPr>
          <p:cNvPr id="901" name="Google Shape;901;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02" name="Google Shape;902;p7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03" name="Google Shape;903;p78"/>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4" name="Google Shape;904;p7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5" name="Google Shape;905;p7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6" name="Google Shape;906;p7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7" name="Google Shape;907;p7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8" name="Google Shape;908;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9" name="Google Shape;909;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10" name="Google Shape;910;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11" name="Google Shape;911;p78"/>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2" name="Google Shape;912;p78"/>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13" name="Google Shape;913;p78"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914"/>
        <p:cNvGrpSpPr/>
        <p:nvPr/>
      </p:nvGrpSpPr>
      <p:grpSpPr>
        <a:xfrm>
          <a:off x="0" y="0"/>
          <a:ext cx="0" cy="0"/>
          <a:chOff x="0" y="0"/>
          <a:chExt cx="0" cy="0"/>
        </a:xfrm>
      </p:grpSpPr>
      <p:sp>
        <p:nvSpPr>
          <p:cNvPr id="915" name="Google Shape;915;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6" name="Google Shape;916;p7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7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18" name="Google Shape;918;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19" name="Google Shape;919;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0" name="Google Shape;920;p7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1" name="Google Shape;921;p7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2" name="Google Shape;922;p7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3" name="Google Shape;923;p7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4" name="Google Shape;924;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5" name="Google Shape;925;p79"/>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26" name="Google Shape;926;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927"/>
        <p:cNvGrpSpPr/>
        <p:nvPr/>
      </p:nvGrpSpPr>
      <p:grpSpPr>
        <a:xfrm>
          <a:off x="0" y="0"/>
          <a:ext cx="0" cy="0"/>
          <a:chOff x="0" y="0"/>
          <a:chExt cx="0" cy="0"/>
        </a:xfrm>
      </p:grpSpPr>
      <p:pic>
        <p:nvPicPr>
          <p:cNvPr id="928" name="Google Shape;928;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29" name="Google Shape;929;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0" name="Google Shape;930;p8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1" name="Google Shape;931;p8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32" name="Google Shape;932;p8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33" name="Google Shape;933;p8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4" name="Google Shape;934;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5" name="Google Shape;935;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6" name="Google Shape;936;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7" name="Google Shape;937;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8" name="Google Shape;938;p8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9" name="Google Shape;939;p8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40"/>
        <p:cNvGrpSpPr/>
        <p:nvPr/>
      </p:nvGrpSpPr>
      <p:grpSpPr>
        <a:xfrm>
          <a:off x="0" y="0"/>
          <a:ext cx="0" cy="0"/>
          <a:chOff x="0" y="0"/>
          <a:chExt cx="0" cy="0"/>
        </a:xfrm>
      </p:grpSpPr>
      <p:sp>
        <p:nvSpPr>
          <p:cNvPr id="941" name="Google Shape;941;p81"/>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81"/>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81"/>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81"/>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81"/>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81"/>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7" name="Google Shape;947;p81"/>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8" name="Google Shape;948;p81"/>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9" name="Google Shape;949;p8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50" name="Google Shape;950;p8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51" name="Google Shape;951;p8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2" name="Google Shape;952;p8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3" name="Google Shape;953;p8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4" name="Google Shape;954;p8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5" name="Google Shape;955;p8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6" name="Google Shape;956;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7" name="Google Shape;957;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58" name="Google Shape;958;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959"/>
        <p:cNvGrpSpPr/>
        <p:nvPr/>
      </p:nvGrpSpPr>
      <p:grpSpPr>
        <a:xfrm>
          <a:off x="0" y="0"/>
          <a:ext cx="0" cy="0"/>
          <a:chOff x="0" y="0"/>
          <a:chExt cx="0" cy="0"/>
        </a:xfrm>
      </p:grpSpPr>
      <p:sp>
        <p:nvSpPr>
          <p:cNvPr id="960" name="Google Shape;960;p8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61" name="Google Shape;961;p8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2" name="Google Shape;962;p8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3" name="Google Shape;963;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4" name="Google Shape;964;p8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65" name="Google Shape;965;p8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66" name="Google Shape;966;p8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7" name="Google Shape;967;p8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8" name="Google Shape;968;p8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9" name="Google Shape;969;p8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0" name="Google Shape;970;p8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1" name="Google Shape;971;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2" name="Google Shape;972;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3" name="Google Shape;973;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74" name="Google Shape;974;p82"/>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75" name="Google Shape;975;p82"/>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76" name="Google Shape;976;p82"/>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977"/>
        <p:cNvGrpSpPr/>
        <p:nvPr/>
      </p:nvGrpSpPr>
      <p:grpSpPr>
        <a:xfrm>
          <a:off x="0" y="0"/>
          <a:ext cx="0" cy="0"/>
          <a:chOff x="0" y="0"/>
          <a:chExt cx="0" cy="0"/>
        </a:xfrm>
      </p:grpSpPr>
      <p:sp>
        <p:nvSpPr>
          <p:cNvPr id="978" name="Google Shape;978;p83"/>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79" name="Google Shape;979;p8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0" name="Google Shape;980;p83"/>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1" name="Google Shape;981;p8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2" name="Google Shape;982;p83"/>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3" name="Google Shape;983;p8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84" name="Google Shape;984;p8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5" name="Google Shape;985;p8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6" name="Google Shape;986;p8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7" name="Google Shape;987;p8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8" name="Google Shape;988;p8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9" name="Google Shape;989;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90" name="Google Shape;990;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1" name="Google Shape;991;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92" name="Google Shape;992;p83"/>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993" name="Google Shape;993;p83"/>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994" name="Google Shape;994;p83"/>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995"/>
        <p:cNvGrpSpPr/>
        <p:nvPr/>
      </p:nvGrpSpPr>
      <p:grpSpPr>
        <a:xfrm>
          <a:off x="0" y="0"/>
          <a:ext cx="0" cy="0"/>
          <a:chOff x="0" y="0"/>
          <a:chExt cx="0" cy="0"/>
        </a:xfrm>
      </p:grpSpPr>
      <p:sp>
        <p:nvSpPr>
          <p:cNvPr id="996" name="Google Shape;996;p84"/>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7" name="Google Shape;997;p84"/>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8" name="Google Shape;998;p84"/>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9" name="Google Shape;999;p84"/>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0" name="Google Shape;1000;p84"/>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84"/>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84"/>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p84"/>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4" name="Google Shape;1004;p84"/>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05" name="Google Shape;1005;p8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06" name="Google Shape;1006;p8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7" name="Google Shape;1007;p8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8" name="Google Shape;1008;p8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9" name="Google Shape;1009;p8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0" name="Google Shape;1010;p8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1" name="Google Shape;1011;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2" name="Google Shape;1012;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13" name="Google Shape;1013;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014"/>
        <p:cNvGrpSpPr/>
        <p:nvPr/>
      </p:nvGrpSpPr>
      <p:grpSpPr>
        <a:xfrm>
          <a:off x="0" y="0"/>
          <a:ext cx="0" cy="0"/>
          <a:chOff x="0" y="0"/>
          <a:chExt cx="0" cy="0"/>
        </a:xfrm>
      </p:grpSpPr>
      <p:pic>
        <p:nvPicPr>
          <p:cNvPr id="1015" name="Google Shape;1015;p8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16" name="Google Shape;1016;p8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7" name="Google Shape;1017;p8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8" name="Google Shape;1018;p8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9" name="Google Shape;1019;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0" name="Google Shape;1020;p8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21" name="Google Shape;1021;p8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2" name="Google Shape;1022;p8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23" name="Google Shape;1023;p8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24" name="Google Shape;1024;p8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5" name="Google Shape;1025;p8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6" name="Google Shape;1026;p8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8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8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9" name="Google Shape;1029;p8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0" name="Google Shape;1030;p8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1" name="Google Shape;1031;p8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2" name="Google Shape;1032;p8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33" name="Google Shape;1033;p85"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034"/>
        <p:cNvGrpSpPr/>
        <p:nvPr/>
      </p:nvGrpSpPr>
      <p:grpSpPr>
        <a:xfrm>
          <a:off x="0" y="0"/>
          <a:ext cx="0" cy="0"/>
          <a:chOff x="0" y="0"/>
          <a:chExt cx="0" cy="0"/>
        </a:xfrm>
      </p:grpSpPr>
      <p:pic>
        <p:nvPicPr>
          <p:cNvPr id="1035" name="Google Shape;1035;p8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36" name="Google Shape;1036;p8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7" name="Google Shape;1037;p8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8" name="Google Shape;1038;p8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39" name="Google Shape;1039;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40" name="Google Shape;1040;p8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41" name="Google Shape;1041;p8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2" name="Google Shape;1042;p8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43" name="Google Shape;1043;p8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44" name="Google Shape;1044;p8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5" name="Google Shape;1045;p8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6" name="Google Shape;1046;p8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7" name="Google Shape;1047;p8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 name="Google Shape;1048;p8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p8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8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8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8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86"/>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4" name="Google Shape;1054;p86"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055" name="Google Shape;1055;p86"/>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6" name="Google Shape;1056;p86"/>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7" name="Google Shape;1057;p86"/>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58"/>
        <p:cNvGrpSpPr/>
        <p:nvPr/>
      </p:nvGrpSpPr>
      <p:grpSpPr>
        <a:xfrm>
          <a:off x="0" y="0"/>
          <a:ext cx="0" cy="0"/>
          <a:chOff x="0" y="0"/>
          <a:chExt cx="0" cy="0"/>
        </a:xfrm>
      </p:grpSpPr>
      <p:pic>
        <p:nvPicPr>
          <p:cNvPr id="1059" name="Google Shape;1059;p8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60" name="Google Shape;1060;p8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1" name="Google Shape;1061;p8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2" name="Google Shape;1062;p8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3" name="Google Shape;1063;p8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4" name="Google Shape;1064;p8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5" name="Google Shape;1065;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66" name="Google Shape;1066;p8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67" name="Google Shape;1067;p8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68" name="Google Shape;1068;p8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9" name="Google Shape;1069;p87"/>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0" name="Google Shape;1070;p87"/>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071"/>
        <p:cNvGrpSpPr/>
        <p:nvPr/>
      </p:nvGrpSpPr>
      <p:grpSpPr>
        <a:xfrm>
          <a:off x="0" y="0"/>
          <a:ext cx="0" cy="0"/>
          <a:chOff x="0" y="0"/>
          <a:chExt cx="0" cy="0"/>
        </a:xfrm>
      </p:grpSpPr>
      <p:pic>
        <p:nvPicPr>
          <p:cNvPr id="1072" name="Google Shape;1072;p8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73" name="Google Shape;1073;p8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4" name="Google Shape;1074;p8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5" name="Google Shape;1075;p8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6" name="Google Shape;1076;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77" name="Google Shape;1077;p8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78" name="Google Shape;1078;p8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9" name="Google Shape;1079;p8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80" name="Google Shape;1080;p8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81" name="Google Shape;1081;p8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2" name="Google Shape;1082;p88"/>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88"/>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084"/>
        <p:cNvGrpSpPr/>
        <p:nvPr/>
      </p:nvGrpSpPr>
      <p:grpSpPr>
        <a:xfrm>
          <a:off x="0" y="0"/>
          <a:ext cx="0" cy="0"/>
          <a:chOff x="0" y="0"/>
          <a:chExt cx="0" cy="0"/>
        </a:xfrm>
      </p:grpSpPr>
      <p:pic>
        <p:nvPicPr>
          <p:cNvPr id="1085" name="Google Shape;1085;p8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86" name="Google Shape;1086;p8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7" name="Google Shape;1087;p8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8" name="Google Shape;1088;p8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89" name="Google Shape;1089;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90" name="Google Shape;1090;p8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91" name="Google Shape;1091;p8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92" name="Google Shape;1092;p8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93" name="Google Shape;1093;p8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94" name="Google Shape;1094;p8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5" name="Google Shape;1095;p89"/>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89"/>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p89"/>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8" name="Google Shape;1098;p89"/>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9" name="Google Shape;1099;p89"/>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0" name="Google Shape;1100;p89"/>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1" name="Google Shape;1101;p89"/>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02"/>
        <p:cNvGrpSpPr/>
        <p:nvPr/>
      </p:nvGrpSpPr>
      <p:grpSpPr>
        <a:xfrm>
          <a:off x="0" y="0"/>
          <a:ext cx="0" cy="0"/>
          <a:chOff x="0" y="0"/>
          <a:chExt cx="0" cy="0"/>
        </a:xfrm>
      </p:grpSpPr>
      <p:pic>
        <p:nvPicPr>
          <p:cNvPr id="1103" name="Google Shape;1103;p9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04" name="Google Shape;1104;p9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5" name="Google Shape;1105;p9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6" name="Google Shape;1106;p9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07" name="Google Shape;1107;p9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08" name="Google Shape;1108;p9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9" name="Google Shape;1109;p9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0" name="Google Shape;1110;p9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11" name="Google Shape;1111;p9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12" name="Google Shape;1112;p9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3" name="Google Shape;1113;p90"/>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14"/>
        <p:cNvGrpSpPr/>
        <p:nvPr/>
      </p:nvGrpSpPr>
      <p:grpSpPr>
        <a:xfrm>
          <a:off x="0" y="0"/>
          <a:ext cx="0" cy="0"/>
          <a:chOff x="0" y="0"/>
          <a:chExt cx="0" cy="0"/>
        </a:xfrm>
      </p:grpSpPr>
      <p:pic>
        <p:nvPicPr>
          <p:cNvPr id="1115" name="Google Shape;1115;p9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16" name="Google Shape;1116;p9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7" name="Google Shape;1117;p9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18" name="Google Shape;1118;p9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19" name="Google Shape;1119;p9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20" name="Google Shape;1120;p9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21" name="Google Shape;1121;p9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22" name="Google Shape;1122;p9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23" name="Google Shape;1123;p9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24" name="Google Shape;1124;p9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5" name="Google Shape;1125;p9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6" name="Google Shape;1126;p9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127"/>
        <p:cNvGrpSpPr/>
        <p:nvPr/>
      </p:nvGrpSpPr>
      <p:grpSpPr>
        <a:xfrm>
          <a:off x="0" y="0"/>
          <a:ext cx="0" cy="0"/>
          <a:chOff x="0" y="0"/>
          <a:chExt cx="0" cy="0"/>
        </a:xfrm>
      </p:grpSpPr>
      <p:sp>
        <p:nvSpPr>
          <p:cNvPr id="1128" name="Google Shape;1128;p92"/>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129" name="Google Shape;1129;p92"/>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_Title, 3 points,content box 1">
  <p:cSld name="3_Title, 3 points,content box">
    <p:spTree>
      <p:nvGrpSpPr>
        <p:cNvPr id="1" name="Shape 1131"/>
        <p:cNvGrpSpPr/>
        <p:nvPr/>
      </p:nvGrpSpPr>
      <p:grpSpPr>
        <a:xfrm>
          <a:off x="0" y="0"/>
          <a:ext cx="0" cy="0"/>
          <a:chOff x="0" y="0"/>
          <a:chExt cx="0" cy="0"/>
        </a:xfrm>
      </p:grpSpPr>
      <p:pic>
        <p:nvPicPr>
          <p:cNvPr id="1132" name="Google Shape;1132;p9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33" name="Google Shape;1133;p9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4" name="Google Shape;1134;p9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5" name="Google Shape;1135;p9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6" name="Google Shape;1136;p9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37" name="Google Shape;1137;p9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38" name="Google Shape;1138;p9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9" name="Google Shape;1139;p9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40" name="Google Shape;1140;p9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41" name="Google Shape;1141;p9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2" name="Google Shape;1142;p93"/>
          <p:cNvSpPr txBox="1">
            <a:spLocks noGrp="1"/>
          </p:cNvSpPr>
          <p:nvPr>
            <p:ph type="body" idx="1"/>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Arial"/>
                <a:ea typeface="Arial"/>
                <a:cs typeface="Arial"/>
                <a:sym typeface="Arial"/>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3" name="Google Shape;1143;p93"/>
          <p:cNvSpPr txBox="1">
            <a:spLocks noGrp="1"/>
          </p:cNvSpPr>
          <p:nvPr>
            <p:ph type="body" idx="2"/>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Arial"/>
                <a:ea typeface="Arial"/>
                <a:cs typeface="Arial"/>
                <a:sym typeface="Arial"/>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4" name="Google Shape;1144;p93"/>
          <p:cNvSpPr txBox="1">
            <a:spLocks noGrp="1"/>
          </p:cNvSpPr>
          <p:nvPr>
            <p:ph type="body" idx="3"/>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Arial"/>
                <a:ea typeface="Arial"/>
                <a:cs typeface="Arial"/>
                <a:sym typeface="Arial"/>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5" name="Google Shape;1145;p93"/>
          <p:cNvSpPr txBox="1">
            <a:spLocks noGrp="1"/>
          </p:cNvSpPr>
          <p:nvPr>
            <p:ph type="body" idx="4"/>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Arial"/>
                <a:ea typeface="Arial"/>
                <a:cs typeface="Arial"/>
                <a:sym typeface="Arial"/>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6" name="Google Shape;1146;p93"/>
          <p:cNvSpPr txBox="1">
            <a:spLocks noGrp="1"/>
          </p:cNvSpPr>
          <p:nvPr>
            <p:ph type="body" idx="5"/>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Arial"/>
                <a:ea typeface="Arial"/>
                <a:cs typeface="Arial"/>
                <a:sym typeface="Arial"/>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7" name="Google Shape;1147;p93"/>
          <p:cNvSpPr txBox="1">
            <a:spLocks noGrp="1"/>
          </p:cNvSpPr>
          <p:nvPr>
            <p:ph type="body" idx="6"/>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Arial"/>
                <a:ea typeface="Arial"/>
                <a:cs typeface="Arial"/>
                <a:sym typeface="Arial"/>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8" name="Google Shape;1148;p93"/>
          <p:cNvSpPr>
            <a:spLocks noGrp="1"/>
          </p:cNvSpPr>
          <p:nvPr>
            <p:ph type="pic" idx="7"/>
          </p:nvPr>
        </p:nvSpPr>
        <p:spPr>
          <a:xfrm>
            <a:off x="6096000" y="1589982"/>
            <a:ext cx="5397600" cy="3946200"/>
          </a:xfrm>
          <a:prstGeom prst="rect">
            <a:avLst/>
          </a:prstGeom>
          <a:no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Call out Bubbles">
  <p:cSld name="3_Call out Bubbles">
    <p:spTree>
      <p:nvGrpSpPr>
        <p:cNvPr id="1" name="Shape 1149"/>
        <p:cNvGrpSpPr/>
        <p:nvPr/>
      </p:nvGrpSpPr>
      <p:grpSpPr>
        <a:xfrm>
          <a:off x="0" y="0"/>
          <a:ext cx="0" cy="0"/>
          <a:chOff x="0" y="0"/>
          <a:chExt cx="0" cy="0"/>
        </a:xfrm>
      </p:grpSpPr>
      <p:pic>
        <p:nvPicPr>
          <p:cNvPr id="1150" name="Google Shape;1150;p9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51" name="Google Shape;1151;p9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2" name="Google Shape;1152;p9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3" name="Google Shape;1153;p9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4" name="Google Shape;1154;p9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5" name="Google Shape;1155;p9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56" name="Google Shape;1156;p9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7" name="Google Shape;1157;p9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sp>
        <p:nvSpPr>
          <p:cNvPr id="1158" name="Google Shape;1158;p9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9" name="Google Shape;1159;p94"/>
          <p:cNvSpPr/>
          <p:nvPr/>
        </p:nvSpPr>
        <p:spPr>
          <a:xfrm flipH="1">
            <a:off x="7073390" y="3783598"/>
            <a:ext cx="3970500" cy="2112900"/>
          </a:xfrm>
          <a:prstGeom prst="wedgeRoundRectCallout">
            <a:avLst>
              <a:gd name="adj1" fmla="val -37634"/>
              <a:gd name="adj2" fmla="val 67223"/>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0" name="Google Shape;1160;p94"/>
          <p:cNvSpPr/>
          <p:nvPr/>
        </p:nvSpPr>
        <p:spPr>
          <a:xfrm>
            <a:off x="1224534" y="4321133"/>
            <a:ext cx="5353200" cy="1651500"/>
          </a:xfrm>
          <a:prstGeom prst="wedgeRoundRectCallout">
            <a:avLst>
              <a:gd name="adj1" fmla="val -39583"/>
              <a:gd name="adj2" fmla="val 7050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1" name="Google Shape;1161;p94"/>
          <p:cNvSpPr/>
          <p:nvPr/>
        </p:nvSpPr>
        <p:spPr>
          <a:xfrm rot="10800000" flipH="1">
            <a:off x="537973" y="2489059"/>
            <a:ext cx="3571800" cy="1651500"/>
          </a:xfrm>
          <a:prstGeom prst="wedgeRoundRectCallout">
            <a:avLst>
              <a:gd name="adj1" fmla="val -40312"/>
              <a:gd name="adj2" fmla="val 75317"/>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2" name="Google Shape;1162;p94"/>
          <p:cNvSpPr/>
          <p:nvPr/>
        </p:nvSpPr>
        <p:spPr>
          <a:xfrm rot="10800000" flipH="1">
            <a:off x="8170224" y="2062952"/>
            <a:ext cx="3571800" cy="1535700"/>
          </a:xfrm>
          <a:prstGeom prst="wedgeRoundRectCallout">
            <a:avLst>
              <a:gd name="adj1" fmla="val -43095"/>
              <a:gd name="adj2" fmla="val 8013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3" name="Google Shape;1163;p94"/>
          <p:cNvSpPr/>
          <p:nvPr/>
        </p:nvSpPr>
        <p:spPr>
          <a:xfrm>
            <a:off x="4310091" y="1501557"/>
            <a:ext cx="3571800" cy="2073000"/>
          </a:xfrm>
          <a:prstGeom prst="wedgeRoundRectCallout">
            <a:avLst>
              <a:gd name="adj1" fmla="val -41982"/>
              <a:gd name="adj2" fmla="val 76540"/>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4" name="Google Shape;1164;p94"/>
          <p:cNvSpPr txBox="1"/>
          <p:nvPr/>
        </p:nvSpPr>
        <p:spPr>
          <a:xfrm>
            <a:off x="299493" y="1478182"/>
            <a:ext cx="3505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6FB6"/>
                </a:solidFill>
                <a:latin typeface="Arial"/>
                <a:ea typeface="Arial"/>
                <a:cs typeface="Arial"/>
                <a:sym typeface="Arial"/>
              </a:rPr>
              <a:t>#askyourchild</a:t>
            </a:r>
            <a:endParaRPr sz="3200" b="0" i="0" u="none" strike="noStrike" cap="none">
              <a:solidFill>
                <a:srgbClr val="000000"/>
              </a:solidFill>
              <a:latin typeface="Arial"/>
              <a:ea typeface="Arial"/>
              <a:cs typeface="Arial"/>
              <a:sym typeface="Arial"/>
            </a:endParaRPr>
          </a:p>
        </p:txBody>
      </p:sp>
      <p:sp>
        <p:nvSpPr>
          <p:cNvPr id="1165" name="Google Shape;1165;p94"/>
          <p:cNvSpPr txBox="1">
            <a:spLocks noGrp="1"/>
          </p:cNvSpPr>
          <p:nvPr>
            <p:ph type="body" idx="1"/>
          </p:nvPr>
        </p:nvSpPr>
        <p:spPr>
          <a:xfrm>
            <a:off x="1371600" y="4414453"/>
            <a:ext cx="5269800" cy="1462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6" name="Google Shape;1166;p94"/>
          <p:cNvSpPr txBox="1">
            <a:spLocks noGrp="1"/>
          </p:cNvSpPr>
          <p:nvPr>
            <p:ph type="body" idx="2"/>
          </p:nvPr>
        </p:nvSpPr>
        <p:spPr>
          <a:xfrm>
            <a:off x="516599" y="2489153"/>
            <a:ext cx="3654300" cy="1558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7" name="Google Shape;1167;p94"/>
          <p:cNvSpPr txBox="1">
            <a:spLocks noGrp="1"/>
          </p:cNvSpPr>
          <p:nvPr>
            <p:ph type="body" idx="3"/>
          </p:nvPr>
        </p:nvSpPr>
        <p:spPr>
          <a:xfrm>
            <a:off x="4372023" y="1550592"/>
            <a:ext cx="3552900" cy="195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8" name="Google Shape;1168;p94"/>
          <p:cNvSpPr txBox="1">
            <a:spLocks noGrp="1"/>
          </p:cNvSpPr>
          <p:nvPr>
            <p:ph type="body" idx="4"/>
          </p:nvPr>
        </p:nvSpPr>
        <p:spPr>
          <a:xfrm>
            <a:off x="7211666" y="3836010"/>
            <a:ext cx="3878700" cy="2006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9" name="Google Shape;1169;p94"/>
          <p:cNvSpPr txBox="1">
            <a:spLocks noGrp="1"/>
          </p:cNvSpPr>
          <p:nvPr>
            <p:ph type="body" idx="5"/>
          </p:nvPr>
        </p:nvSpPr>
        <p:spPr>
          <a:xfrm>
            <a:off x="8170223" y="2062956"/>
            <a:ext cx="3620700" cy="153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170" name="Google Shape;1170;p94"/>
          <p:cNvPicPr preferRelativeResize="0"/>
          <p:nvPr/>
        </p:nvPicPr>
        <p:blipFill rotWithShape="1">
          <a:blip r:embed="rId5">
            <a:alphaModFix/>
          </a:blip>
          <a:srcRect/>
          <a:stretch/>
        </p:blipFill>
        <p:spPr>
          <a:xfrm>
            <a:off x="4458273" y="6324412"/>
            <a:ext cx="529889" cy="49795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76"/>
        <p:cNvGrpSpPr/>
        <p:nvPr/>
      </p:nvGrpSpPr>
      <p:grpSpPr>
        <a:xfrm>
          <a:off x="0" y="0"/>
          <a:ext cx="0" cy="0"/>
          <a:chOff x="0" y="0"/>
          <a:chExt cx="0" cy="0"/>
        </a:xfrm>
      </p:grpSpPr>
      <p:sp>
        <p:nvSpPr>
          <p:cNvPr id="1177" name="Google Shape;1177;p9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78" name="Google Shape;1178;p9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9" name="Google Shape;1179;p9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80" name="Google Shape;1180;p9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81" name="Google Shape;1181;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82" name="Google Shape;1182;p9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83" name="Google Shape;1183;p96"/>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184" name="Google Shape;1184;p9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85" name="Google Shape;1185;p96"/>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6" name="Google Shape;1186;p96"/>
          <p:cNvSpPr>
            <a:spLocks noGrp="1"/>
          </p:cNvSpPr>
          <p:nvPr>
            <p:ph type="pic" idx="2"/>
          </p:nvPr>
        </p:nvSpPr>
        <p:spPr>
          <a:xfrm>
            <a:off x="457146" y="524736"/>
            <a:ext cx="2514600" cy="2935200"/>
          </a:xfrm>
          <a:prstGeom prst="rect">
            <a:avLst/>
          </a:prstGeom>
          <a:noFill/>
          <a:ln>
            <a:noFill/>
          </a:ln>
        </p:spPr>
      </p:sp>
      <p:sp>
        <p:nvSpPr>
          <p:cNvPr id="1187" name="Google Shape;1187;p9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88"/>
        <p:cNvGrpSpPr/>
        <p:nvPr/>
      </p:nvGrpSpPr>
      <p:grpSpPr>
        <a:xfrm>
          <a:off x="0" y="0"/>
          <a:ext cx="0" cy="0"/>
          <a:chOff x="0" y="0"/>
          <a:chExt cx="0" cy="0"/>
        </a:xfrm>
      </p:grpSpPr>
      <p:sp>
        <p:nvSpPr>
          <p:cNvPr id="1189" name="Google Shape;1189;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0" name="Google Shape;1190;p97"/>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1" name="Google Shape;1191;p97"/>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92" name="Google Shape;1192;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3" name="Google Shape;1193;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4" name="Google Shape;1194;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5" name="Google Shape;1195;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96" name="Google Shape;1196;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97" name="Google Shape;1197;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98" name="Google Shape;1198;p97"/>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1199" name="Google Shape;1199;p97"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200" name="Google Shape;1200;p97"/>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1" name="Google Shape;1201;p97"/>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2" name="Google Shape;1202;p97"/>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3" name="Google Shape;1203;p97"/>
          <p:cNvSpPr txBox="1">
            <a:spLocks noGrp="1"/>
          </p:cNvSpPr>
          <p:nvPr>
            <p:ph type="body" idx="4"/>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4" name="Google Shape;1204;p97"/>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205"/>
        <p:cNvGrpSpPr/>
        <p:nvPr/>
      </p:nvGrpSpPr>
      <p:grpSpPr>
        <a:xfrm>
          <a:off x="0" y="0"/>
          <a:ext cx="0" cy="0"/>
          <a:chOff x="0" y="0"/>
          <a:chExt cx="0" cy="0"/>
        </a:xfrm>
      </p:grpSpPr>
      <p:sp>
        <p:nvSpPr>
          <p:cNvPr id="1206" name="Google Shape;1206;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7" name="Google Shape;1207;p98"/>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8" name="Google Shape;1208;p98"/>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9" name="Google Shape;1209;p98"/>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10" name="Google Shape;1210;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1" name="Google Shape;1211;p9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2" name="Google Shape;1212;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3" name="Google Shape;1213;p9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4" name="Google Shape;1214;p9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15" name="Google Shape;1215;p9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16" name="Google Shape;1216;p98"/>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1217" name="Google Shape;1217;p98"/>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8" name="Google Shape;1218;p98"/>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9" name="Google Shape;1219;p98"/>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0" name="Google Shape;1220;p98"/>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21"/>
        <p:cNvGrpSpPr/>
        <p:nvPr/>
      </p:nvGrpSpPr>
      <p:grpSpPr>
        <a:xfrm>
          <a:off x="0" y="0"/>
          <a:ext cx="0" cy="0"/>
          <a:chOff x="0" y="0"/>
          <a:chExt cx="0" cy="0"/>
        </a:xfrm>
      </p:grpSpPr>
      <p:sp>
        <p:nvSpPr>
          <p:cNvPr id="1222" name="Google Shape;1222;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3" name="Google Shape;1223;p99"/>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4" name="Google Shape;1224;p99"/>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5" name="Google Shape;1225;p99"/>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6" name="Google Shape;1226;p99"/>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27" name="Google Shape;1227;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8" name="Google Shape;1228;p9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29" name="Google Shape;1229;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30" name="Google Shape;1230;p9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31" name="Google Shape;1231;p9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32" name="Google Shape;1232;p9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33" name="Google Shape;1233;p99"/>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34"/>
        <p:cNvGrpSpPr/>
        <p:nvPr/>
      </p:nvGrpSpPr>
      <p:grpSpPr>
        <a:xfrm>
          <a:off x="0" y="0"/>
          <a:ext cx="0" cy="0"/>
          <a:chOff x="0" y="0"/>
          <a:chExt cx="0" cy="0"/>
        </a:xfrm>
      </p:grpSpPr>
      <p:sp>
        <p:nvSpPr>
          <p:cNvPr id="1235" name="Google Shape;1235;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36" name="Google Shape;1236;p100"/>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237" name="Google Shape;1237;p10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8" name="Google Shape;1238;p10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9" name="Google Shape;1239;p10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0" name="Google Shape;1240;p10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41" name="Google Shape;1241;p10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42" name="Google Shape;1242;p10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43"/>
        <p:cNvGrpSpPr/>
        <p:nvPr/>
      </p:nvGrpSpPr>
      <p:grpSpPr>
        <a:xfrm>
          <a:off x="0" y="0"/>
          <a:ext cx="0" cy="0"/>
          <a:chOff x="0" y="0"/>
          <a:chExt cx="0" cy="0"/>
        </a:xfrm>
      </p:grpSpPr>
      <p:sp>
        <p:nvSpPr>
          <p:cNvPr id="1244" name="Google Shape;1244;p10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45" name="Google Shape;1245;p10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6" name="Google Shape;1246;p10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7" name="Google Shape;1247;p10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8" name="Google Shape;1248;p10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49" name="Google Shape;1249;p10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50" name="Google Shape;1250;p10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51" name="Google Shape;1251;p101"/>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52"/>
        <p:cNvGrpSpPr/>
        <p:nvPr/>
      </p:nvGrpSpPr>
      <p:grpSpPr>
        <a:xfrm>
          <a:off x="0" y="0"/>
          <a:ext cx="0" cy="0"/>
          <a:chOff x="0" y="0"/>
          <a:chExt cx="0" cy="0"/>
        </a:xfrm>
      </p:grpSpPr>
      <p:sp>
        <p:nvSpPr>
          <p:cNvPr id="1253" name="Google Shape;1253;p10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54" name="Google Shape;1254;p10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5" name="Google Shape;1255;p10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56" name="Google Shape;1256;p10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57" name="Google Shape;1257;p10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58" name="Google Shape;1258;p10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59" name="Google Shape;1259;p102"/>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60" name="Google Shape;1260;p10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61"/>
        <p:cNvGrpSpPr/>
        <p:nvPr/>
      </p:nvGrpSpPr>
      <p:grpSpPr>
        <a:xfrm>
          <a:off x="0" y="0"/>
          <a:ext cx="0" cy="0"/>
          <a:chOff x="0" y="0"/>
          <a:chExt cx="0" cy="0"/>
        </a:xfrm>
      </p:grpSpPr>
      <p:sp>
        <p:nvSpPr>
          <p:cNvPr id="1262" name="Google Shape;1262;p10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3" name="Google Shape;1263;p10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4" name="Google Shape;1264;p10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65" name="Google Shape;1265;p10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66" name="Google Shape;1266;p10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67" name="Google Shape;1267;p10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68" name="Google Shape;1268;p103"/>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269" name="Google Shape;1269;p10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70" name="Google Shape;1270;p10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1" name="Google Shape;1271;p103"/>
          <p:cNvSpPr>
            <a:spLocks noGrp="1"/>
          </p:cNvSpPr>
          <p:nvPr>
            <p:ph type="pic" idx="2"/>
          </p:nvPr>
        </p:nvSpPr>
        <p:spPr>
          <a:xfrm>
            <a:off x="457146" y="524736"/>
            <a:ext cx="2514600" cy="2935200"/>
          </a:xfrm>
          <a:prstGeom prst="rect">
            <a:avLst/>
          </a:prstGeom>
          <a:noFill/>
          <a:ln>
            <a:noFill/>
          </a:ln>
        </p:spPr>
      </p:sp>
      <p:sp>
        <p:nvSpPr>
          <p:cNvPr id="1272" name="Google Shape;1272;p10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78"/>
        <p:cNvGrpSpPr/>
        <p:nvPr/>
      </p:nvGrpSpPr>
      <p:grpSpPr>
        <a:xfrm>
          <a:off x="0" y="0"/>
          <a:ext cx="0" cy="0"/>
          <a:chOff x="0" y="0"/>
          <a:chExt cx="0" cy="0"/>
        </a:xfrm>
      </p:grpSpPr>
      <p:sp>
        <p:nvSpPr>
          <p:cNvPr id="1279" name="Google Shape;1279;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0" name="Google Shape;1280;p105"/>
          <p:cNvSpPr>
            <a:spLocks noGrp="1"/>
          </p:cNvSpPr>
          <p:nvPr>
            <p:ph type="pic" idx="2"/>
          </p:nvPr>
        </p:nvSpPr>
        <p:spPr>
          <a:xfrm>
            <a:off x="8953152" y="1444919"/>
            <a:ext cx="2916900" cy="2596800"/>
          </a:xfrm>
          <a:prstGeom prst="rect">
            <a:avLst/>
          </a:prstGeom>
          <a:noFill/>
          <a:ln>
            <a:noFill/>
          </a:ln>
        </p:spPr>
      </p:sp>
      <p:sp>
        <p:nvSpPr>
          <p:cNvPr id="1281" name="Google Shape;1281;p105"/>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82" name="Google Shape;1282;p10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3" name="Google Shape;1283;p10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4" name="Google Shape;1284;p10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85" name="Google Shape;1285;p10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86" name="Google Shape;1286;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7" name="Google Shape;1287;p105"/>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288" name="Google Shape;1288;p10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89" name="Google Shape;1289;p105"/>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90"/>
        <p:cNvGrpSpPr/>
        <p:nvPr/>
      </p:nvGrpSpPr>
      <p:grpSpPr>
        <a:xfrm>
          <a:off x="0" y="0"/>
          <a:ext cx="0" cy="0"/>
          <a:chOff x="0" y="0"/>
          <a:chExt cx="0" cy="0"/>
        </a:xfrm>
      </p:grpSpPr>
      <p:sp>
        <p:nvSpPr>
          <p:cNvPr id="1291" name="Google Shape;1291;p10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92" name="Google Shape;1292;p106"/>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93" name="Google Shape;1293;p106"/>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94" name="Google Shape;1294;p10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5" name="Google Shape;1295;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6" name="Google Shape;1296;p106"/>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97" name="Google Shape;1297;p106"/>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98" name="Google Shape;1298;p106"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99" name="Google Shape;1299;p106"/>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0" name="Google Shape;1300;p106"/>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1" name="Google Shape;1301;p106"/>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2" name="Google Shape;1302;p106"/>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3" name="Google Shape;1303;p106"/>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304"/>
        <p:cNvGrpSpPr/>
        <p:nvPr/>
      </p:nvGrpSpPr>
      <p:grpSpPr>
        <a:xfrm>
          <a:off x="0" y="0"/>
          <a:ext cx="0" cy="0"/>
          <a:chOff x="0" y="0"/>
          <a:chExt cx="0" cy="0"/>
        </a:xfrm>
      </p:grpSpPr>
      <p:sp>
        <p:nvSpPr>
          <p:cNvPr id="1305" name="Google Shape;1305;p10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06" name="Google Shape;1306;p10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7" name="Google Shape;1307;p10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08" name="Google Shape;1308;p10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9" name="Google Shape;1309;p10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10" name="Google Shape;1310;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1" name="Google Shape;1311;p10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12" name="Google Shape;1312;p107"/>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13" name="Google Shape;1313;p107"/>
          <p:cNvSpPr>
            <a:spLocks noGrp="1"/>
          </p:cNvSpPr>
          <p:nvPr>
            <p:ph type="pic" idx="2"/>
          </p:nvPr>
        </p:nvSpPr>
        <p:spPr>
          <a:xfrm>
            <a:off x="9282749" y="1283634"/>
            <a:ext cx="2377500" cy="3173100"/>
          </a:xfrm>
          <a:prstGeom prst="rect">
            <a:avLst/>
          </a:prstGeom>
          <a:noFill/>
          <a:ln>
            <a:noFill/>
          </a:ln>
        </p:spPr>
      </p:sp>
      <p:sp>
        <p:nvSpPr>
          <p:cNvPr id="1314" name="Google Shape;1314;p107"/>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5" name="Google Shape;1315;p107"/>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6" name="Google Shape;1316;p107"/>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7" name="Google Shape;1317;p107"/>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8" name="Google Shape;1318;p107"/>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19" name="Google Shape;1319;p107"/>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20" name="Google Shape;1320;p107"/>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21" name="Google Shape;1321;p107"/>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22" name="Google Shape;1322;p107"/>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323"/>
        <p:cNvGrpSpPr/>
        <p:nvPr/>
      </p:nvGrpSpPr>
      <p:grpSpPr>
        <a:xfrm>
          <a:off x="0" y="0"/>
          <a:ext cx="0" cy="0"/>
          <a:chOff x="0" y="0"/>
          <a:chExt cx="0" cy="0"/>
        </a:xfrm>
      </p:grpSpPr>
      <p:sp>
        <p:nvSpPr>
          <p:cNvPr id="1324" name="Google Shape;1324;p10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5" name="Google Shape;1325;p10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6" name="Google Shape;1326;p10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27" name="Google Shape;1327;p10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8" name="Google Shape;1328;p10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29" name="Google Shape;1329;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0" name="Google Shape;1330;p10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31" name="Google Shape;1331;p108"/>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32" name="Google Shape;1332;p108"/>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3" name="Google Shape;1333;p108"/>
          <p:cNvSpPr>
            <a:spLocks noGrp="1"/>
          </p:cNvSpPr>
          <p:nvPr>
            <p:ph type="pic" idx="2"/>
          </p:nvPr>
        </p:nvSpPr>
        <p:spPr>
          <a:xfrm>
            <a:off x="8832388" y="1251284"/>
            <a:ext cx="3251700" cy="2499000"/>
          </a:xfrm>
          <a:prstGeom prst="rect">
            <a:avLst/>
          </a:prstGeom>
          <a:noFill/>
          <a:ln>
            <a:noFill/>
          </a:ln>
        </p:spPr>
      </p:sp>
      <p:sp>
        <p:nvSpPr>
          <p:cNvPr id="1334" name="Google Shape;1334;p108"/>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335"/>
        <p:cNvGrpSpPr/>
        <p:nvPr/>
      </p:nvGrpSpPr>
      <p:grpSpPr>
        <a:xfrm>
          <a:off x="0" y="0"/>
          <a:ext cx="0" cy="0"/>
          <a:chOff x="0" y="0"/>
          <a:chExt cx="0" cy="0"/>
        </a:xfrm>
      </p:grpSpPr>
      <p:sp>
        <p:nvSpPr>
          <p:cNvPr id="1336" name="Google Shape;1336;p10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37" name="Google Shape;1337;p109"/>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8" name="Google Shape;1338;p10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9" name="Google Shape;1339;p109"/>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40" name="Google Shape;1340;p10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41" name="Google Shape;1341;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2" name="Google Shape;1342;p109"/>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43" name="Google Shape;1343;p10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44" name="Google Shape;1344;p109"/>
          <p:cNvSpPr>
            <a:spLocks noGrp="1"/>
          </p:cNvSpPr>
          <p:nvPr>
            <p:ph type="pic" idx="2"/>
          </p:nvPr>
        </p:nvSpPr>
        <p:spPr>
          <a:xfrm>
            <a:off x="9093038" y="1058781"/>
            <a:ext cx="2715900" cy="2715900"/>
          </a:xfrm>
          <a:prstGeom prst="rect">
            <a:avLst/>
          </a:prstGeom>
          <a:noFill/>
          <a:ln>
            <a:noFill/>
          </a:ln>
        </p:spPr>
      </p:sp>
      <p:sp>
        <p:nvSpPr>
          <p:cNvPr id="1345" name="Google Shape;1345;p109"/>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6" name="Google Shape;1346;p109"/>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7" name="Google Shape;1347;p109"/>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8" name="Google Shape;1348;p109"/>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9" name="Google Shape;1349;p109"/>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0" name="Google Shape;1350;p109"/>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09"/>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52"/>
        <p:cNvGrpSpPr/>
        <p:nvPr/>
      </p:nvGrpSpPr>
      <p:grpSpPr>
        <a:xfrm>
          <a:off x="0" y="0"/>
          <a:ext cx="0" cy="0"/>
          <a:chOff x="0" y="0"/>
          <a:chExt cx="0" cy="0"/>
        </a:xfrm>
      </p:grpSpPr>
      <p:sp>
        <p:nvSpPr>
          <p:cNvPr id="1353" name="Google Shape;1353;p110"/>
          <p:cNvSpPr>
            <a:spLocks noGrp="1"/>
          </p:cNvSpPr>
          <p:nvPr>
            <p:ph type="pic" idx="2"/>
          </p:nvPr>
        </p:nvSpPr>
        <p:spPr>
          <a:xfrm>
            <a:off x="9810967" y="1562916"/>
            <a:ext cx="1152000" cy="1143000"/>
          </a:xfrm>
          <a:prstGeom prst="rect">
            <a:avLst/>
          </a:prstGeom>
          <a:noFill/>
          <a:ln>
            <a:noFill/>
          </a:ln>
        </p:spPr>
      </p:sp>
      <p:sp>
        <p:nvSpPr>
          <p:cNvPr id="1354" name="Google Shape;1354;p110"/>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5" name="Google Shape;1355;p110"/>
          <p:cNvSpPr>
            <a:spLocks noGrp="1"/>
          </p:cNvSpPr>
          <p:nvPr>
            <p:ph type="pic" idx="3"/>
          </p:nvPr>
        </p:nvSpPr>
        <p:spPr>
          <a:xfrm>
            <a:off x="9757009" y="3260706"/>
            <a:ext cx="1216200" cy="987600"/>
          </a:xfrm>
          <a:prstGeom prst="rect">
            <a:avLst/>
          </a:prstGeom>
          <a:noFill/>
          <a:ln>
            <a:noFill/>
          </a:ln>
        </p:spPr>
      </p:sp>
      <p:sp>
        <p:nvSpPr>
          <p:cNvPr id="1356" name="Google Shape;1356;p110"/>
          <p:cNvSpPr>
            <a:spLocks noGrp="1"/>
          </p:cNvSpPr>
          <p:nvPr>
            <p:ph type="pic" idx="4"/>
          </p:nvPr>
        </p:nvSpPr>
        <p:spPr>
          <a:xfrm>
            <a:off x="9810967" y="4777725"/>
            <a:ext cx="1143000" cy="1143000"/>
          </a:xfrm>
          <a:prstGeom prst="rect">
            <a:avLst/>
          </a:prstGeom>
          <a:noFill/>
          <a:ln>
            <a:noFill/>
          </a:ln>
        </p:spPr>
      </p:sp>
      <p:cxnSp>
        <p:nvCxnSpPr>
          <p:cNvPr id="1357" name="Google Shape;1357;p11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8" name="Google Shape;1358;p11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9" name="Google Shape;1359;p11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60" name="Google Shape;1360;p11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61" name="Google Shape;1361;p1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2" name="Google Shape;1362;p110"/>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363" name="Google Shape;1363;p11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64" name="Google Shape;1364;p11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65"/>
        <p:cNvGrpSpPr/>
        <p:nvPr/>
      </p:nvGrpSpPr>
      <p:grpSpPr>
        <a:xfrm>
          <a:off x="0" y="0"/>
          <a:ext cx="0" cy="0"/>
          <a:chOff x="0" y="0"/>
          <a:chExt cx="0" cy="0"/>
        </a:xfrm>
      </p:grpSpPr>
      <p:sp>
        <p:nvSpPr>
          <p:cNvPr id="1366" name="Google Shape;1366;p11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7" name="Google Shape;1367;p11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68" name="Google Shape;1368;p11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69" name="Google Shape;1369;p11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70" name="Google Shape;1370;p11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71" name="Google Shape;1371;p11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72" name="Google Shape;1372;p11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73" name="Google Shape;1373;p111"/>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74" name="Google Shape;1374;p111"/>
          <p:cNvSpPr>
            <a:spLocks noGrp="1"/>
          </p:cNvSpPr>
          <p:nvPr>
            <p:ph type="pic" idx="2"/>
          </p:nvPr>
        </p:nvSpPr>
        <p:spPr>
          <a:xfrm>
            <a:off x="9209369" y="1251283"/>
            <a:ext cx="2404500" cy="2949900"/>
          </a:xfrm>
          <a:prstGeom prst="rect">
            <a:avLst/>
          </a:prstGeom>
          <a:noFill/>
          <a:ln>
            <a:noFill/>
          </a:ln>
        </p:spPr>
      </p:sp>
      <p:sp>
        <p:nvSpPr>
          <p:cNvPr id="1375" name="Google Shape;1375;p111"/>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6" name="Google Shape;1376;p111"/>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7" name="Google Shape;1377;p111"/>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78"/>
        <p:cNvGrpSpPr/>
        <p:nvPr/>
      </p:nvGrpSpPr>
      <p:grpSpPr>
        <a:xfrm>
          <a:off x="0" y="0"/>
          <a:ext cx="0" cy="0"/>
          <a:chOff x="0" y="0"/>
          <a:chExt cx="0" cy="0"/>
        </a:xfrm>
      </p:grpSpPr>
      <p:sp>
        <p:nvSpPr>
          <p:cNvPr id="1379" name="Google Shape;1379;p11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0" name="Google Shape;1380;p112"/>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1" name="Google Shape;1381;p112"/>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2" name="Google Shape;1382;p112"/>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3" name="Google Shape;1383;p112"/>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84"/>
        <p:cNvGrpSpPr/>
        <p:nvPr/>
      </p:nvGrpSpPr>
      <p:grpSpPr>
        <a:xfrm>
          <a:off x="0" y="0"/>
          <a:ext cx="0" cy="0"/>
          <a:chOff x="0" y="0"/>
          <a:chExt cx="0" cy="0"/>
        </a:xfrm>
      </p:grpSpPr>
      <p:sp>
        <p:nvSpPr>
          <p:cNvPr id="1385" name="Google Shape;1385;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86"/>
        <p:cNvGrpSpPr/>
        <p:nvPr/>
      </p:nvGrpSpPr>
      <p:grpSpPr>
        <a:xfrm>
          <a:off x="0" y="0"/>
          <a:ext cx="0" cy="0"/>
          <a:chOff x="0" y="0"/>
          <a:chExt cx="0" cy="0"/>
        </a:xfrm>
      </p:grpSpPr>
      <p:sp>
        <p:nvSpPr>
          <p:cNvPr id="1387" name="Google Shape;1387;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88" name="Google Shape;1388;p11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89" name="Google Shape;1389;p11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90" name="Google Shape;1390;p11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91" name="Google Shape;1391;p11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92" name="Google Shape;1392;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93" name="Google Shape;1393;p11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94" name="Google Shape;1394;p114"/>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1395" name="Google Shape;1395;p114"/>
          <p:cNvSpPr>
            <a:spLocks noGrp="1"/>
          </p:cNvSpPr>
          <p:nvPr>
            <p:ph type="pic" idx="2"/>
          </p:nvPr>
        </p:nvSpPr>
        <p:spPr>
          <a:xfrm>
            <a:off x="8916576" y="1661249"/>
            <a:ext cx="2990100" cy="2715900"/>
          </a:xfrm>
          <a:prstGeom prst="rect">
            <a:avLst/>
          </a:prstGeom>
          <a:noFill/>
          <a:ln>
            <a:noFill/>
          </a:ln>
        </p:spPr>
      </p:sp>
      <p:sp>
        <p:nvSpPr>
          <p:cNvPr id="1396" name="Google Shape;1396;p114"/>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7" name="Google Shape;1397;p114"/>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8" name="Google Shape;1398;p114"/>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9" name="Google Shape;1399;p114"/>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400"/>
        <p:cNvGrpSpPr/>
        <p:nvPr/>
      </p:nvGrpSpPr>
      <p:grpSpPr>
        <a:xfrm>
          <a:off x="0" y="0"/>
          <a:ext cx="0" cy="0"/>
          <a:chOff x="0" y="0"/>
          <a:chExt cx="0" cy="0"/>
        </a:xfrm>
      </p:grpSpPr>
      <p:sp>
        <p:nvSpPr>
          <p:cNvPr id="1401" name="Google Shape;1401;p11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02" name="Google Shape;1402;p11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03" name="Google Shape;1403;p11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04" name="Google Shape;1404;p11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05" name="Google Shape;1405;p11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06" name="Google Shape;1406;p11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07" name="Google Shape;1407;p115"/>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408" name="Google Shape;1408;p11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09" name="Google Shape;1409;p115"/>
          <p:cNvSpPr>
            <a:spLocks noGrp="1"/>
          </p:cNvSpPr>
          <p:nvPr>
            <p:ph type="pic" idx="2"/>
          </p:nvPr>
        </p:nvSpPr>
        <p:spPr>
          <a:xfrm>
            <a:off x="9093038" y="1058781"/>
            <a:ext cx="2715900" cy="2715900"/>
          </a:xfrm>
          <a:prstGeom prst="rect">
            <a:avLst/>
          </a:prstGeom>
          <a:noFill/>
          <a:ln>
            <a:noFill/>
          </a:ln>
        </p:spPr>
      </p:sp>
      <p:sp>
        <p:nvSpPr>
          <p:cNvPr id="1410" name="Google Shape;1410;p115"/>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1" name="Google Shape;1411;p115"/>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2" name="Google Shape;1412;p115"/>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3" name="Google Shape;1413;p115"/>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4" name="Google Shape;1414;p115"/>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5" name="Google Shape;1415;p115"/>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6" name="Google Shape;1416;p115"/>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417"/>
        <p:cNvGrpSpPr/>
        <p:nvPr/>
      </p:nvGrpSpPr>
      <p:grpSpPr>
        <a:xfrm>
          <a:off x="0" y="0"/>
          <a:ext cx="0" cy="0"/>
          <a:chOff x="0" y="0"/>
          <a:chExt cx="0" cy="0"/>
        </a:xfrm>
      </p:grpSpPr>
      <p:sp>
        <p:nvSpPr>
          <p:cNvPr id="1418" name="Google Shape;1418;p11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9" name="Google Shape;1419;p116"/>
          <p:cNvSpPr>
            <a:spLocks noGrp="1"/>
          </p:cNvSpPr>
          <p:nvPr>
            <p:ph type="pic" idx="2"/>
          </p:nvPr>
        </p:nvSpPr>
        <p:spPr>
          <a:xfrm>
            <a:off x="9510134" y="1431036"/>
            <a:ext cx="1965900" cy="3996000"/>
          </a:xfrm>
          <a:prstGeom prst="rect">
            <a:avLst/>
          </a:prstGeom>
          <a:noFill/>
          <a:ln>
            <a:noFill/>
          </a:ln>
        </p:spPr>
      </p:sp>
      <p:cxnSp>
        <p:nvCxnSpPr>
          <p:cNvPr id="1420" name="Google Shape;1420;p11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21" name="Google Shape;1421;p11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22" name="Google Shape;1422;p11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23" name="Google Shape;1423;p11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24" name="Google Shape;1424;p11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25" name="Google Shape;1425;p116"/>
          <p:cNvPicPr preferRelativeResize="0"/>
          <p:nvPr/>
        </p:nvPicPr>
        <p:blipFill rotWithShape="1">
          <a:blip r:embed="rId4">
            <a:alphaModFix/>
          </a:blip>
          <a:srcRect/>
          <a:stretch/>
        </p:blipFill>
        <p:spPr>
          <a:xfrm>
            <a:off x="190275" y="6251086"/>
            <a:ext cx="309929" cy="493980"/>
          </a:xfrm>
          <a:prstGeom prst="rect">
            <a:avLst/>
          </a:prstGeom>
          <a:noFill/>
          <a:ln>
            <a:noFill/>
          </a:ln>
        </p:spPr>
      </p:pic>
      <p:pic>
        <p:nvPicPr>
          <p:cNvPr id="1426" name="Google Shape;1426;p11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27" name="Google Shape;1427;p116"/>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8" name="Google Shape;1428;p116"/>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9" name="Google Shape;1429;p116"/>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0" name="Google Shape;1430;p116"/>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1" name="Google Shape;1431;p116"/>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2" name="Google Shape;1432;p116"/>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3" name="Google Shape;1433;p116"/>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4" name="Google Shape;1434;p116"/>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6.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theme" Target="../theme/theme7.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10" Type="http://schemas.openxmlformats.org/officeDocument/2006/relationships/image" Target="../media/image6.png"/><Relationship Id="rId4" Type="http://schemas.openxmlformats.org/officeDocument/2006/relationships/slideLayout" Target="../slideLayouts/slideLayout7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9.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6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5">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5"/>
        <p:cNvGrpSpPr/>
        <p:nvPr/>
      </p:nvGrpSpPr>
      <p:grpSpPr>
        <a:xfrm>
          <a:off x="0" y="0"/>
          <a:ext cx="0" cy="0"/>
          <a:chOff x="0" y="0"/>
          <a:chExt cx="0" cy="0"/>
        </a:xfrm>
      </p:grpSpPr>
      <p:sp>
        <p:nvSpPr>
          <p:cNvPr id="706" name="Google Shape;706;p63"/>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707" name="Google Shape;707;p6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08" name="Google Shape;708;p63"/>
          <p:cNvPicPr preferRelativeResize="0"/>
          <p:nvPr/>
        </p:nvPicPr>
        <p:blipFill rotWithShape="1">
          <a:blip r:embed="rId12">
            <a:alphaModFix/>
          </a:blip>
          <a:srcRect/>
          <a:stretch/>
        </p:blipFill>
        <p:spPr>
          <a:xfrm>
            <a:off x="9220261" y="169846"/>
            <a:ext cx="2816352" cy="856741"/>
          </a:xfrm>
          <a:prstGeom prst="rect">
            <a:avLst/>
          </a:prstGeom>
          <a:noFill/>
          <a:ln>
            <a:noFill/>
          </a:ln>
        </p:spPr>
      </p:pic>
      <p:sp>
        <p:nvSpPr>
          <p:cNvPr id="709" name="Google Shape;709;p63"/>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6"/>
        <p:cNvGrpSpPr/>
        <p:nvPr/>
      </p:nvGrpSpPr>
      <p:grpSpPr>
        <a:xfrm>
          <a:off x="0" y="0"/>
          <a:ext cx="0" cy="0"/>
          <a:chOff x="0" y="0"/>
          <a:chExt cx="0" cy="0"/>
        </a:xfrm>
      </p:grpSpPr>
      <p:sp>
        <p:nvSpPr>
          <p:cNvPr id="837" name="Google Shape;837;p74"/>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38" name="Google Shape;838;p74"/>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39" name="Google Shape;839;p74"/>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40" name="Google Shape;840;p74"/>
          <p:cNvPicPr preferRelativeResize="0"/>
          <p:nvPr/>
        </p:nvPicPr>
        <p:blipFill rotWithShape="1">
          <a:blip r:embed="rId22">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1"/>
        <p:cNvGrpSpPr/>
        <p:nvPr/>
      </p:nvGrpSpPr>
      <p:grpSpPr>
        <a:xfrm>
          <a:off x="0" y="0"/>
          <a:ext cx="0" cy="0"/>
          <a:chOff x="0" y="0"/>
          <a:chExt cx="0" cy="0"/>
        </a:xfrm>
      </p:grpSpPr>
      <p:sp>
        <p:nvSpPr>
          <p:cNvPr id="1172" name="Google Shape;1172;p95"/>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73" name="Google Shape;1173;p95"/>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74" name="Google Shape;1174;p95"/>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75" name="Google Shape;1175;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3"/>
        <p:cNvGrpSpPr/>
        <p:nvPr/>
      </p:nvGrpSpPr>
      <p:grpSpPr>
        <a:xfrm>
          <a:off x="0" y="0"/>
          <a:ext cx="0" cy="0"/>
          <a:chOff x="0" y="0"/>
          <a:chExt cx="0" cy="0"/>
        </a:xfrm>
      </p:grpSpPr>
      <p:sp>
        <p:nvSpPr>
          <p:cNvPr id="1274" name="Google Shape;1274;p104"/>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75" name="Google Shape;1275;p104"/>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76" name="Google Shape;1276;p10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77" name="Google Shape;1277;p104"/>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84.xml"/><Relationship Id="rId4" Type="http://schemas.openxmlformats.org/officeDocument/2006/relationships/image" Target="../media/image5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117"/>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440" name="Google Shape;1440;p117"/>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Let’s Go Back</a:t>
            </a:r>
            <a:endParaRPr/>
          </a:p>
        </p:txBody>
      </p:sp>
      <p:sp>
        <p:nvSpPr>
          <p:cNvPr id="1441" name="Google Shape;1441;p117"/>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2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fontScale="90000"/>
          </a:bodyPr>
          <a:lstStyle/>
          <a:p>
            <a:pPr marL="0" lvl="0" indent="0" algn="l" rtl="0">
              <a:lnSpc>
                <a:spcPct val="90000"/>
              </a:lnSpc>
              <a:spcBef>
                <a:spcPts val="0"/>
              </a:spcBef>
              <a:spcAft>
                <a:spcPts val="0"/>
              </a:spcAft>
              <a:buSzPct val="40000"/>
              <a:buNone/>
            </a:pPr>
            <a:r>
              <a:rPr lang="en-US"/>
              <a:t>Go back and reread with expression</a:t>
            </a:r>
            <a:endParaRPr/>
          </a:p>
        </p:txBody>
      </p:sp>
      <p:sp>
        <p:nvSpPr>
          <p:cNvPr id="1537" name="Google Shape;1537;p126"/>
          <p:cNvSpPr txBox="1">
            <a:spLocks noGrp="1"/>
          </p:cNvSpPr>
          <p:nvPr>
            <p:ph type="body" idx="1"/>
          </p:nvPr>
        </p:nvSpPr>
        <p:spPr>
          <a:xfrm>
            <a:off x="209725" y="1618625"/>
            <a:ext cx="2055300" cy="436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800" b="1">
                <a:solidFill>
                  <a:srgbClr val="006FB6"/>
                </a:solidFill>
              </a:rPr>
              <a:t>Adult: </a:t>
            </a:r>
            <a:r>
              <a:rPr lang="en-US" sz="2800">
                <a:solidFill>
                  <a:srgbClr val="006FB6"/>
                </a:solidFill>
              </a:rPr>
              <a:t>“Let’s go back and read that sentence again with expression.”</a:t>
            </a:r>
            <a:endParaRPr sz="2800">
              <a:solidFill>
                <a:srgbClr val="006FB6"/>
              </a:solidFill>
            </a:endParaRPr>
          </a:p>
          <a:p>
            <a:pPr marL="0" lvl="0" indent="0" algn="l" rtl="0">
              <a:lnSpc>
                <a:spcPct val="90000"/>
              </a:lnSpc>
              <a:spcBef>
                <a:spcPts val="1000"/>
              </a:spcBef>
              <a:spcAft>
                <a:spcPts val="0"/>
              </a:spcAft>
              <a:buSzPts val="4000"/>
              <a:buNone/>
            </a:pPr>
            <a:endParaRPr sz="2800"/>
          </a:p>
        </p:txBody>
      </p:sp>
      <p:sp>
        <p:nvSpPr>
          <p:cNvPr id="1538" name="Google Shape;1538;p126"/>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r>
              <a:rPr lang="en-US">
                <a:solidFill>
                  <a:srgbClr val="006FB6"/>
                </a:solidFill>
              </a:rPr>
              <a:t>Your child may need to read it a few times. But don’t overdo it!</a:t>
            </a:r>
            <a:endParaRPr>
              <a:solidFill>
                <a:srgbClr val="006FB6"/>
              </a:solidFill>
            </a:endParaRPr>
          </a:p>
          <a:p>
            <a:pPr marL="0" lvl="0" indent="0" algn="ctr" rtl="0">
              <a:lnSpc>
                <a:spcPct val="90000"/>
              </a:lnSpc>
              <a:spcBef>
                <a:spcPts val="1000"/>
              </a:spcBef>
              <a:spcAft>
                <a:spcPts val="0"/>
              </a:spcAft>
              <a:buSzPts val="2100"/>
              <a:buNone/>
            </a:pPr>
            <a:endParaRPr/>
          </a:p>
        </p:txBody>
      </p:sp>
      <p:sp>
        <p:nvSpPr>
          <p:cNvPr id="1539" name="Google Shape;1539;p126"/>
          <p:cNvSpPr txBox="1">
            <a:spLocks noGrp="1"/>
          </p:cNvSpPr>
          <p:nvPr>
            <p:ph type="body" idx="4"/>
          </p:nvPr>
        </p:nvSpPr>
        <p:spPr>
          <a:xfrm>
            <a:off x="6357925" y="1618625"/>
            <a:ext cx="2272800" cy="436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800" b="1">
                <a:solidFill>
                  <a:srgbClr val="006FB6"/>
                </a:solidFill>
              </a:rPr>
              <a:t>Child: </a:t>
            </a:r>
            <a:r>
              <a:rPr lang="en-US" sz="2800">
                <a:solidFill>
                  <a:srgbClr val="006FB6"/>
                </a:solidFill>
              </a:rPr>
              <a:t>“</a:t>
            </a:r>
            <a:r>
              <a:rPr lang="en-US" sz="2800"/>
              <a:t>Oh no! The fox is scared. What is across the river?</a:t>
            </a:r>
            <a:r>
              <a:rPr lang="en-US" sz="2800">
                <a:solidFill>
                  <a:srgbClr val="006FB6"/>
                </a:solidFill>
              </a:rPr>
              <a:t>”</a:t>
            </a:r>
            <a:endParaRPr sz="2800">
              <a:solidFill>
                <a:srgbClr val="006FB6"/>
              </a:solidFill>
            </a:endParaRPr>
          </a:p>
          <a:p>
            <a:pPr marL="0" lvl="0" indent="0" algn="l" rtl="0">
              <a:lnSpc>
                <a:spcPct val="90000"/>
              </a:lnSpc>
              <a:spcBef>
                <a:spcPts val="1000"/>
              </a:spcBef>
              <a:spcAft>
                <a:spcPts val="0"/>
              </a:spcAft>
              <a:buSzPts val="4000"/>
              <a:buNone/>
            </a:pPr>
            <a:endParaRPr sz="2800"/>
          </a:p>
        </p:txBody>
      </p:sp>
      <p:pic>
        <p:nvPicPr>
          <p:cNvPr id="1540" name="Google Shape;1540;p126"/>
          <p:cNvPicPr preferRelativeResize="0"/>
          <p:nvPr/>
        </p:nvPicPr>
        <p:blipFill rotWithShape="1">
          <a:blip r:embed="rId3">
            <a:alphaModFix/>
          </a:blip>
          <a:srcRect/>
          <a:stretch/>
        </p:blipFill>
        <p:spPr>
          <a:xfrm>
            <a:off x="9384613" y="1251300"/>
            <a:ext cx="2147275" cy="2660526"/>
          </a:xfrm>
          <a:prstGeom prst="rect">
            <a:avLst/>
          </a:prstGeom>
          <a:noFill/>
          <a:ln>
            <a:noFill/>
          </a:ln>
        </p:spPr>
      </p:pic>
      <p:pic>
        <p:nvPicPr>
          <p:cNvPr id="1541" name="Google Shape;1541;p126"/>
          <p:cNvPicPr preferRelativeResize="0"/>
          <p:nvPr/>
        </p:nvPicPr>
        <p:blipFill rotWithShape="1">
          <a:blip r:embed="rId4">
            <a:alphaModFix/>
          </a:blip>
          <a:srcRect/>
          <a:stretch/>
        </p:blipFill>
        <p:spPr>
          <a:xfrm>
            <a:off x="2417425" y="1403700"/>
            <a:ext cx="3788101" cy="34874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127"/>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(K-1)</a:t>
            </a:r>
            <a:endParaRPr/>
          </a:p>
        </p:txBody>
      </p:sp>
      <p:sp>
        <p:nvSpPr>
          <p:cNvPr id="1547" name="Google Shape;1547;p127"/>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a:solidFill>
                  <a:srgbClr val="006FB6"/>
                </a:solidFill>
              </a:rPr>
              <a:t>Use your finger.  Cover up a part of the word.  Do you see a part you know? </a:t>
            </a:r>
            <a:endParaRPr/>
          </a:p>
        </p:txBody>
      </p:sp>
      <p:sp>
        <p:nvSpPr>
          <p:cNvPr id="1548" name="Google Shape;1548;p127"/>
          <p:cNvSpPr txBox="1">
            <a:spLocks noGrp="1"/>
          </p:cNvSpPr>
          <p:nvPr>
            <p:ph type="body" idx="2"/>
          </p:nvPr>
        </p:nvSpPr>
        <p:spPr>
          <a:xfrm>
            <a:off x="3878425" y="4822075"/>
            <a:ext cx="3697200" cy="1393200"/>
          </a:xfrm>
          <a:prstGeom prst="rect">
            <a:avLst/>
          </a:prstGeom>
          <a:noFill/>
          <a:ln>
            <a:noFill/>
          </a:ln>
        </p:spPr>
        <p:txBody>
          <a:bodyPr spcFirstLastPara="1" wrap="square" lIns="91425" tIns="45700" rIns="91425" bIns="45700" anchor="ctr" anchorCtr="0">
            <a:noAutofit/>
          </a:bodyPr>
          <a:lstStyle/>
          <a:p>
            <a:pPr marL="26987" lvl="0" indent="0" algn="l" rtl="0">
              <a:lnSpc>
                <a:spcPct val="90000"/>
              </a:lnSpc>
              <a:spcBef>
                <a:spcPts val="1000"/>
              </a:spcBef>
              <a:spcAft>
                <a:spcPts val="0"/>
              </a:spcAft>
              <a:buClr>
                <a:srgbClr val="0771BA"/>
              </a:buClr>
              <a:buSzPts val="2800"/>
              <a:buFont typeface="Arial"/>
              <a:buNone/>
            </a:pPr>
            <a:r>
              <a:rPr lang="en-US">
                <a:solidFill>
                  <a:srgbClr val="006FB6"/>
                </a:solidFill>
              </a:rPr>
              <a:t>Let’s go back and reread this sentence from the beginning.</a:t>
            </a:r>
            <a:endParaRPr/>
          </a:p>
        </p:txBody>
      </p:sp>
      <p:sp>
        <p:nvSpPr>
          <p:cNvPr id="1549" name="Google Shape;1549;p127"/>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Can you use your finger and read it sound by sound?</a:t>
            </a:r>
            <a:endParaRPr/>
          </a:p>
        </p:txBody>
      </p:sp>
      <p:sp>
        <p:nvSpPr>
          <p:cNvPr id="1550" name="Google Shape;1550;p127"/>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a:solidFill>
                  <a:srgbClr val="006FB6"/>
                </a:solidFill>
              </a:rPr>
              <a:t>Good! Way to keep working on that word!</a:t>
            </a:r>
            <a:endParaRPr sz="4200"/>
          </a:p>
        </p:txBody>
      </p:sp>
      <p:pic>
        <p:nvPicPr>
          <p:cNvPr id="1551" name="Google Shape;1551;p127"/>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6" name="Google Shape;1556;p128"/>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Reading = conversation (2-3)</a:t>
            </a:r>
            <a:endParaRPr/>
          </a:p>
        </p:txBody>
      </p:sp>
      <p:sp>
        <p:nvSpPr>
          <p:cNvPr id="1557" name="Google Shape;1557;p128"/>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a:solidFill>
                  <a:srgbClr val="006FB6"/>
                </a:solidFill>
              </a:rPr>
              <a:t>I’ll wait because I think you can do it.</a:t>
            </a:r>
            <a:endParaRPr/>
          </a:p>
        </p:txBody>
      </p:sp>
      <p:sp>
        <p:nvSpPr>
          <p:cNvPr id="1558" name="Google Shape;1558;p128"/>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Font typeface="Arial"/>
              <a:buNone/>
            </a:pPr>
            <a:r>
              <a:rPr lang="en-US">
                <a:solidFill>
                  <a:srgbClr val="006FB6"/>
                </a:solidFill>
              </a:rPr>
              <a:t>Does that word you said match the letters and sounds you see?</a:t>
            </a:r>
            <a:endParaRPr/>
          </a:p>
        </p:txBody>
      </p:sp>
      <p:sp>
        <p:nvSpPr>
          <p:cNvPr id="1559" name="Google Shape;1559;p128"/>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Now that you know the word, let’s go back and reread from the beginning.</a:t>
            </a:r>
            <a:endParaRPr/>
          </a:p>
        </p:txBody>
      </p:sp>
      <p:pic>
        <p:nvPicPr>
          <p:cNvPr id="1560" name="Google Shape;1560;p128"/>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12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Multilingual families</a:t>
            </a:r>
            <a:endParaRPr/>
          </a:p>
        </p:txBody>
      </p:sp>
      <p:sp>
        <p:nvSpPr>
          <p:cNvPr id="1566" name="Google Shape;1566;p129"/>
          <p:cNvSpPr txBox="1">
            <a:spLocks noGrp="1"/>
          </p:cNvSpPr>
          <p:nvPr>
            <p:ph type="body" idx="1"/>
          </p:nvPr>
        </p:nvSpPr>
        <p:spPr>
          <a:xfrm>
            <a:off x="4588042" y="1533865"/>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Use a dictionary, app, or website to check the words. </a:t>
            </a:r>
            <a:endParaRPr/>
          </a:p>
        </p:txBody>
      </p:sp>
      <p:pic>
        <p:nvPicPr>
          <p:cNvPr id="1567" name="Google Shape;1567;p129"/>
          <p:cNvPicPr preferRelativeResize="0"/>
          <p:nvPr/>
        </p:nvPicPr>
        <p:blipFill rotWithShape="1">
          <a:blip r:embed="rId3">
            <a:alphaModFix/>
          </a:blip>
          <a:srcRect/>
          <a:stretch/>
        </p:blipFill>
        <p:spPr>
          <a:xfrm>
            <a:off x="2018000" y="1577926"/>
            <a:ext cx="1456925" cy="967575"/>
          </a:xfrm>
          <a:prstGeom prst="rect">
            <a:avLst/>
          </a:prstGeom>
          <a:noFill/>
          <a:ln>
            <a:noFill/>
          </a:ln>
        </p:spPr>
      </p:pic>
      <p:sp>
        <p:nvSpPr>
          <p:cNvPr id="1568" name="Google Shape;1568;p129"/>
          <p:cNvSpPr txBox="1"/>
          <p:nvPr/>
        </p:nvSpPr>
        <p:spPr>
          <a:xfrm>
            <a:off x="4584149" y="3358900"/>
            <a:ext cx="5404200" cy="9723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Give a lot of encouragement to help build reading skills.</a:t>
            </a:r>
            <a:endParaRPr sz="3200" b="0" i="0" u="none" strike="noStrike" cap="none">
              <a:solidFill>
                <a:srgbClr val="006FB6"/>
              </a:solidFill>
              <a:latin typeface="Calibri"/>
              <a:ea typeface="Calibri"/>
              <a:cs typeface="Calibri"/>
              <a:sym typeface="Calibri"/>
            </a:endParaRPr>
          </a:p>
        </p:txBody>
      </p:sp>
      <p:pic>
        <p:nvPicPr>
          <p:cNvPr id="1569" name="Google Shape;1569;p129"/>
          <p:cNvPicPr preferRelativeResize="0"/>
          <p:nvPr/>
        </p:nvPicPr>
        <p:blipFill rotWithShape="1">
          <a:blip r:embed="rId4">
            <a:alphaModFix/>
          </a:blip>
          <a:srcRect/>
          <a:stretch/>
        </p:blipFill>
        <p:spPr>
          <a:xfrm>
            <a:off x="2169100" y="3105099"/>
            <a:ext cx="1154731" cy="12260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13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Practice time</a:t>
            </a:r>
            <a:endParaRPr/>
          </a:p>
        </p:txBody>
      </p:sp>
      <p:sp>
        <p:nvSpPr>
          <p:cNvPr id="1575" name="Google Shape;1575;p13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Notice the tricky word.</a:t>
            </a:r>
            <a:endParaRPr/>
          </a:p>
        </p:txBody>
      </p:sp>
      <p:sp>
        <p:nvSpPr>
          <p:cNvPr id="1576" name="Google Shape;1576;p130"/>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Wait and praise.</a:t>
            </a:r>
            <a:endParaRPr/>
          </a:p>
        </p:txBody>
      </p:sp>
      <p:sp>
        <p:nvSpPr>
          <p:cNvPr id="1577" name="Google Shape;1577;p130"/>
          <p:cNvSpPr txBox="1">
            <a:spLocks noGrp="1"/>
          </p:cNvSpPr>
          <p:nvPr>
            <p:ph type="body" idx="3"/>
          </p:nvPr>
        </p:nvSpPr>
        <p:spPr>
          <a:xfrm>
            <a:off x="1655374" y="3809175"/>
            <a:ext cx="3726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Go back and reread with expression.</a:t>
            </a:r>
            <a:endParaRPr/>
          </a:p>
        </p:txBody>
      </p:sp>
      <p:sp>
        <p:nvSpPr>
          <p:cNvPr id="1578" name="Google Shape;1578;p130"/>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79" name="Google Shape;1579;p130"/>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80" name="Google Shape;1580;p130"/>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81" name="Google Shape;1581;p130"/>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Call me over when you have a question!</a:t>
            </a:r>
            <a:endParaRPr/>
          </a:p>
        </p:txBody>
      </p:sp>
      <p:sp>
        <p:nvSpPr>
          <p:cNvPr id="1582" name="Google Shape;1582;p130"/>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83" name="Google Shape;1583;p130"/>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p13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Reflect </a:t>
            </a:r>
            <a:endParaRPr/>
          </a:p>
        </p:txBody>
      </p:sp>
      <p:sp>
        <p:nvSpPr>
          <p:cNvPr id="1589" name="Google Shape;1589;p13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2400"/>
              </a:spcBef>
              <a:spcAft>
                <a:spcPts val="0"/>
              </a:spcAft>
              <a:buSzPts val="3400"/>
              <a:buChar char="•"/>
            </a:pPr>
            <a:r>
              <a:rPr lang="en-US"/>
              <a:t>Any questions about the reading tip?</a:t>
            </a:r>
            <a:endParaRPr/>
          </a:p>
          <a:p>
            <a:pPr marL="457200" lvl="0" indent="-444500" algn="l" rtl="0">
              <a:lnSpc>
                <a:spcPct val="100000"/>
              </a:lnSpc>
              <a:spcBef>
                <a:spcPts val="2400"/>
              </a:spcBef>
              <a:spcAft>
                <a:spcPts val="0"/>
              </a:spcAft>
              <a:buSzPts val="3400"/>
              <a:buChar char="•"/>
            </a:pPr>
            <a:r>
              <a:rPr lang="en-US"/>
              <a:t>Turn and talk with your child: Do we feel ready to try this reading tip at home?</a:t>
            </a:r>
            <a:endParaRPr/>
          </a:p>
          <a:p>
            <a:pPr marL="457200" lvl="0" indent="-444500" algn="l" rtl="0">
              <a:lnSpc>
                <a:spcPct val="100000"/>
              </a:lnSpc>
              <a:spcBef>
                <a:spcPts val="2400"/>
              </a:spcBef>
              <a:spcAft>
                <a:spcPts val="0"/>
              </a:spcAft>
              <a:buSzPts val="3400"/>
              <a:buChar char="•"/>
            </a:pPr>
            <a:r>
              <a:rPr lang="en-US"/>
              <a:t>Please share how you might use this at home.</a:t>
            </a:r>
            <a:endParaRPr/>
          </a:p>
        </p:txBody>
      </p:sp>
      <p:sp>
        <p:nvSpPr>
          <p:cNvPr id="1590" name="Google Shape;1590;p13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id="1591" name="Google Shape;1591;p131" descr="A close up of a logo&#10;&#10;Description automatically generated"/>
          <p:cNvPicPr preferRelativeResize="0">
            <a:picLocks noGrp="1"/>
          </p:cNvPicPr>
          <p:nvPr>
            <p:ph type="pic" idx="2"/>
          </p:nvPr>
        </p:nvPicPr>
        <p:blipFill rotWithShape="1">
          <a:blip r:embed="rId3">
            <a:alphaModFix/>
          </a:blip>
          <a:srcRect l="6932" r="6932"/>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13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Feedback, please</a:t>
            </a:r>
            <a:endParaRPr/>
          </a:p>
        </p:txBody>
      </p:sp>
      <p:pic>
        <p:nvPicPr>
          <p:cNvPr id="1597" name="Google Shape;1597;p132"/>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98" name="Google Shape;1598;p132"/>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Your input improves our time together!</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99" name="Google Shape;1599;p132"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118"/>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6FB6"/>
              </a:buClr>
              <a:buSzPts val="4400"/>
              <a:buFont typeface="Arial"/>
              <a:buNone/>
            </a:pPr>
            <a:r>
              <a:rPr lang="en-US" sz="4400"/>
              <a:t>Let’s Go Back</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119"/>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Welcome</a:t>
            </a:r>
            <a:endParaRPr/>
          </a:p>
        </p:txBody>
      </p:sp>
      <p:sp>
        <p:nvSpPr>
          <p:cNvPr id="1452" name="Google Shape;1452;p119"/>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Reading tip</a:t>
            </a:r>
            <a:endParaRPr/>
          </a:p>
        </p:txBody>
      </p:sp>
      <p:sp>
        <p:nvSpPr>
          <p:cNvPr id="1453" name="Google Shape;1453;p119"/>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Practice time</a:t>
            </a:r>
            <a:endParaRPr/>
          </a:p>
        </p:txBody>
      </p:sp>
      <p:sp>
        <p:nvSpPr>
          <p:cNvPr id="1454" name="Google Shape;1454;p11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55" name="Google Shape;1455;p119"/>
          <p:cNvSpPr txBox="1">
            <a:spLocks noGrp="1"/>
          </p:cNvSpPr>
          <p:nvPr>
            <p:ph type="body" idx="5"/>
          </p:nvPr>
        </p:nvSpPr>
        <p:spPr>
          <a:xfrm>
            <a:off x="1660583" y="4992079"/>
            <a:ext cx="3642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Reflection &amp; updates</a:t>
            </a:r>
            <a:endParaRPr/>
          </a:p>
        </p:txBody>
      </p:sp>
      <p:pic>
        <p:nvPicPr>
          <p:cNvPr id="1456" name="Google Shape;1456;p119"/>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57" name="Google Shape;1457;p119"/>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58" name="Google Shape;1458;p119"/>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59" name="Google Shape;1459;p119"/>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60" name="Google Shape;1460;p119"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r>
              <a:rPr lang="en"/>
              <a:t>Family Confidence Survey</a:t>
            </a:r>
            <a:endParaRPr/>
          </a:p>
        </p:txBody>
      </p:sp>
      <p:sp>
        <p:nvSpPr>
          <p:cNvPr id="104" name="Google Shape;104;p27"/>
          <p:cNvSpPr txBox="1"/>
          <p:nvPr/>
        </p:nvSpPr>
        <p:spPr>
          <a:xfrm>
            <a:off x="518033" y="1666700"/>
            <a:ext cx="5127200" cy="4788963"/>
          </a:xfrm>
          <a:prstGeom prst="rect">
            <a:avLst/>
          </a:prstGeom>
          <a:noFill/>
          <a:ln>
            <a:noFill/>
          </a:ln>
        </p:spPr>
        <p:txBody>
          <a:bodyPr spcFirstLastPara="1" wrap="square" lIns="121900" tIns="121900" rIns="121900" bIns="121900" anchor="t" anchorCtr="0">
            <a:spAutoFit/>
          </a:bodyPr>
          <a:lstStyle/>
          <a:p>
            <a:pPr>
              <a:lnSpc>
                <a:spcPct val="90000"/>
              </a:lnSpc>
            </a:pPr>
            <a:r>
              <a:rPr lang="en" sz="3200" b="1">
                <a:solidFill>
                  <a:srgbClr val="0771BA"/>
                </a:solidFill>
                <a:latin typeface="Calibri"/>
                <a:ea typeface="Calibri"/>
                <a:cs typeface="Calibri"/>
                <a:sym typeface="Calibri"/>
              </a:rPr>
              <a:t>Scan this code to share how you’re feeling about reading with your child. Participants will be entered into a raffle for a $15 gift card. One winner per school will be drawn after the first and last workshops.</a:t>
            </a:r>
            <a:endParaRPr sz="3200" b="1">
              <a:solidFill>
                <a:srgbClr val="0771BA"/>
              </a:solidFill>
              <a:latin typeface="Calibri"/>
              <a:ea typeface="Calibri"/>
              <a:cs typeface="Calibri"/>
              <a:sym typeface="Calibri"/>
            </a:endParaRPr>
          </a:p>
          <a:p>
            <a:pPr>
              <a:lnSpc>
                <a:spcPct val="90000"/>
              </a:lnSpc>
            </a:pPr>
            <a:endParaRPr sz="3467" b="1">
              <a:solidFill>
                <a:srgbClr val="0771BA"/>
              </a:solidFill>
              <a:latin typeface="Calibri"/>
              <a:ea typeface="Calibri"/>
              <a:cs typeface="Calibri"/>
              <a:sym typeface="Calibri"/>
            </a:endParaRPr>
          </a:p>
          <a:p>
            <a:pPr>
              <a:lnSpc>
                <a:spcPct val="90000"/>
              </a:lnSpc>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Google Shape;1472;p12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73" name="Google Shape;1473;p12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74" name="Google Shape;1474;p12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75" name="Google Shape;1475;p12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76" name="Google Shape;1476;p121"/>
          <p:cNvSpPr txBox="1">
            <a:spLocks noGrp="1"/>
          </p:cNvSpPr>
          <p:nvPr>
            <p:ph type="body" idx="5"/>
          </p:nvPr>
        </p:nvSpPr>
        <p:spPr>
          <a:xfrm>
            <a:off x="1044438"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prepared.</a:t>
            </a:r>
            <a:endParaRPr/>
          </a:p>
        </p:txBody>
      </p:sp>
      <p:sp>
        <p:nvSpPr>
          <p:cNvPr id="1477" name="Google Shape;1477;p121"/>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present.</a:t>
            </a:r>
            <a:endParaRPr/>
          </a:p>
        </p:txBody>
      </p:sp>
      <p:sp>
        <p:nvSpPr>
          <p:cNvPr id="1478" name="Google Shape;1478;p121"/>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Be courteous.</a:t>
            </a:r>
            <a:endParaRPr/>
          </a:p>
        </p:txBody>
      </p:sp>
      <p:sp>
        <p:nvSpPr>
          <p:cNvPr id="1479" name="Google Shape;1479;p121"/>
          <p:cNvSpPr txBox="1">
            <a:spLocks noGrp="1"/>
          </p:cNvSpPr>
          <p:nvPr>
            <p:ph type="body" idx="8"/>
          </p:nvPr>
        </p:nvSpPr>
        <p:spPr>
          <a:xfrm>
            <a:off x="1044438"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Ask questions.</a:t>
            </a:r>
            <a:endParaRPr/>
          </a:p>
        </p:txBody>
      </p:sp>
      <p:sp>
        <p:nvSpPr>
          <p:cNvPr id="1480" name="Google Shape;1480;p12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Workshop guidelines</a:t>
            </a:r>
            <a:endParaRPr/>
          </a:p>
        </p:txBody>
      </p:sp>
      <p:pic>
        <p:nvPicPr>
          <p:cNvPr id="1481" name="Google Shape;1481;p121"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82" name="Google Shape;1482;p121"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83" name="Google Shape;1483;p121"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84" name="Google Shape;1484;p121"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2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Let’s Go Back</a:t>
            </a:r>
            <a:endParaRPr/>
          </a:p>
        </p:txBody>
      </p:sp>
      <p:sp>
        <p:nvSpPr>
          <p:cNvPr id="1490" name="Google Shape;1490;p122"/>
          <p:cNvSpPr txBox="1">
            <a:spLocks noGrp="1"/>
          </p:cNvSpPr>
          <p:nvPr>
            <p:ph type="body" idx="1"/>
          </p:nvPr>
        </p:nvSpPr>
        <p:spPr>
          <a:xfrm>
            <a:off x="9222900" y="4748864"/>
            <a:ext cx="2497200" cy="18738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dk1"/>
              </a:buClr>
              <a:buSzPts val="1100"/>
              <a:buNone/>
            </a:pPr>
            <a:r>
              <a:rPr lang="en-US">
                <a:solidFill>
                  <a:srgbClr val="006FB6"/>
                </a:solidFill>
              </a:rPr>
              <a:t>Rereading (and rereading) builds fluency.</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91" name="Google Shape;1491;p122"/>
          <p:cNvPicPr preferRelativeResize="0">
            <a:picLocks noGrp="1"/>
          </p:cNvPicPr>
          <p:nvPr>
            <p:ph type="pic" idx="2"/>
          </p:nvPr>
        </p:nvPicPr>
        <p:blipFill rotWithShape="1">
          <a:blip r:embed="rId3">
            <a:alphaModFix/>
          </a:blip>
          <a:srcRect t="405" b="414"/>
          <a:stretch/>
        </p:blipFill>
        <p:spPr>
          <a:xfrm>
            <a:off x="9282749" y="1283634"/>
            <a:ext cx="2377500" cy="3173101"/>
          </a:xfrm>
          <a:prstGeom prst="rect">
            <a:avLst/>
          </a:prstGeom>
          <a:noFill/>
          <a:ln>
            <a:noFill/>
          </a:ln>
        </p:spPr>
      </p:pic>
      <p:sp>
        <p:nvSpPr>
          <p:cNvPr id="1492" name="Google Shape;1492;p12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93" name="Google Shape;1493;p12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94" name="Google Shape;1494;p122"/>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600">
                <a:solidFill>
                  <a:srgbClr val="006FB6"/>
                </a:solidFill>
              </a:rPr>
              <a:t>Notice the tricky word.</a:t>
            </a:r>
            <a:endParaRPr sz="3600">
              <a:solidFill>
                <a:srgbClr val="006FB6"/>
              </a:solidFill>
            </a:endParaRPr>
          </a:p>
          <a:p>
            <a:pPr marL="0" lvl="0" indent="0" algn="l" rtl="0">
              <a:lnSpc>
                <a:spcPct val="100000"/>
              </a:lnSpc>
              <a:spcBef>
                <a:spcPts val="0"/>
              </a:spcBef>
              <a:spcAft>
                <a:spcPts val="0"/>
              </a:spcAft>
              <a:buSzPts val="3200"/>
              <a:buNone/>
            </a:pPr>
            <a:endParaRPr sz="3600">
              <a:solidFill>
                <a:srgbClr val="006FB6"/>
              </a:solidFill>
              <a:latin typeface="Arial"/>
              <a:ea typeface="Arial"/>
              <a:cs typeface="Arial"/>
              <a:sym typeface="Arial"/>
            </a:endParaRPr>
          </a:p>
        </p:txBody>
      </p:sp>
      <p:sp>
        <p:nvSpPr>
          <p:cNvPr id="1495" name="Google Shape;1495;p12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600">
                <a:solidFill>
                  <a:srgbClr val="006FB6"/>
                </a:solidFill>
              </a:rPr>
              <a:t>Wait and praise.</a:t>
            </a:r>
            <a:endParaRPr/>
          </a:p>
        </p:txBody>
      </p:sp>
      <p:sp>
        <p:nvSpPr>
          <p:cNvPr id="1496" name="Google Shape;1496;p12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600">
                <a:solidFill>
                  <a:srgbClr val="006FB6"/>
                </a:solidFill>
              </a:rPr>
              <a:t>Go back and reread with expression.</a:t>
            </a:r>
            <a:endParaRPr/>
          </a:p>
        </p:txBody>
      </p:sp>
      <p:sp>
        <p:nvSpPr>
          <p:cNvPr id="1497" name="Google Shape;1497;p12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12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a hard word your child doesn’t know yet</a:t>
            </a:r>
            <a:endParaRPr/>
          </a:p>
        </p:txBody>
      </p:sp>
      <p:sp>
        <p:nvSpPr>
          <p:cNvPr id="1503" name="Google Shape;1503;p12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1000"/>
              </a:spcBef>
              <a:spcAft>
                <a:spcPts val="0"/>
              </a:spcAft>
              <a:buSzPct val="93750"/>
              <a:buNone/>
            </a:pPr>
            <a:r>
              <a:rPr lang="en-US"/>
              <a:t>When your voice is full of emotion, natural pauses, and an easy-to-listen-to speed.</a:t>
            </a:r>
            <a:endParaRPr/>
          </a:p>
        </p:txBody>
      </p:sp>
      <p:sp>
        <p:nvSpPr>
          <p:cNvPr id="1504" name="Google Shape;1504;p12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05" name="Google Shape;1505;p12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06" name="Google Shape;1506;p12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Tricky word</a:t>
            </a:r>
            <a:endParaRPr/>
          </a:p>
        </p:txBody>
      </p:sp>
      <p:sp>
        <p:nvSpPr>
          <p:cNvPr id="1507" name="Google Shape;1507;p12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Expression</a:t>
            </a:r>
            <a:endParaRPr/>
          </a:p>
        </p:txBody>
      </p:sp>
      <p:sp>
        <p:nvSpPr>
          <p:cNvPr id="1508" name="Google Shape;1508;p12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09" name="Google Shape;1509;p12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10" name="Google Shape;1510;p1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12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US"/>
              <a:t>Notice the tricky word</a:t>
            </a:r>
            <a:endParaRPr/>
          </a:p>
        </p:txBody>
      </p:sp>
      <p:sp>
        <p:nvSpPr>
          <p:cNvPr id="1516" name="Google Shape;1516;p124"/>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a:latin typeface="Calibri"/>
                <a:ea typeface="Calibri"/>
                <a:cs typeface="Calibri"/>
                <a:sym typeface="Calibri"/>
              </a:rPr>
              <a:t>Tips and tricks</a:t>
            </a:r>
            <a:endParaRPr>
              <a:latin typeface="Calibri"/>
              <a:ea typeface="Calibri"/>
              <a:cs typeface="Calibri"/>
              <a:sym typeface="Calibri"/>
            </a:endParaRPr>
          </a:p>
        </p:txBody>
      </p:sp>
      <p:sp>
        <p:nvSpPr>
          <p:cNvPr id="1517" name="Google Shape;1517;p124"/>
          <p:cNvSpPr txBox="1">
            <a:spLocks noGrp="1"/>
          </p:cNvSpPr>
          <p:nvPr>
            <p:ph type="body" idx="2"/>
          </p:nvPr>
        </p:nvSpPr>
        <p:spPr>
          <a:xfrm>
            <a:off x="166253" y="1343824"/>
            <a:ext cx="3200400" cy="226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6FB6"/>
              </a:buClr>
              <a:buSzPts val="3200"/>
              <a:buNone/>
            </a:pPr>
            <a:r>
              <a:rPr lang="en-US">
                <a:latin typeface="Calibri"/>
                <a:ea typeface="Calibri"/>
                <a:cs typeface="Calibri"/>
                <a:sym typeface="Calibri"/>
              </a:rPr>
              <a:t>Look for words:</a:t>
            </a:r>
            <a:endParaRPr>
              <a:latin typeface="Calibri"/>
              <a:ea typeface="Calibri"/>
              <a:cs typeface="Calibri"/>
              <a:sym typeface="Calibri"/>
            </a:endParaRPr>
          </a:p>
          <a:p>
            <a:pPr marL="0" lvl="0" indent="0" algn="l" rtl="0">
              <a:lnSpc>
                <a:spcPct val="100000"/>
              </a:lnSpc>
              <a:spcBef>
                <a:spcPts val="0"/>
              </a:spcBef>
              <a:spcAft>
                <a:spcPts val="0"/>
              </a:spcAft>
              <a:buClr>
                <a:srgbClr val="006FB6"/>
              </a:buClr>
              <a:buSzPts val="3200"/>
              <a:buNone/>
            </a:pPr>
            <a:endParaRPr>
              <a:latin typeface="Calibri"/>
              <a:ea typeface="Calibri"/>
              <a:cs typeface="Calibri"/>
              <a:sym typeface="Calibri"/>
            </a:endParaRPr>
          </a:p>
          <a:p>
            <a:pPr marL="457200" lvl="0" indent="-457200" algn="l" rtl="0">
              <a:lnSpc>
                <a:spcPct val="100000"/>
              </a:lnSpc>
              <a:spcBef>
                <a:spcPts val="0"/>
              </a:spcBef>
              <a:spcAft>
                <a:spcPts val="0"/>
              </a:spcAft>
              <a:buClr>
                <a:srgbClr val="006FB6"/>
              </a:buClr>
              <a:buSzPts val="3200"/>
              <a:buFont typeface="Calibri"/>
              <a:buChar char="•"/>
            </a:pPr>
            <a:r>
              <a:rPr lang="en-US">
                <a:latin typeface="Calibri"/>
                <a:ea typeface="Calibri"/>
                <a:cs typeface="Calibri"/>
                <a:sym typeface="Calibri"/>
              </a:rPr>
              <a:t>your child will see again</a:t>
            </a:r>
            <a:endParaRPr>
              <a:latin typeface="Calibri"/>
              <a:ea typeface="Calibri"/>
              <a:cs typeface="Calibri"/>
              <a:sym typeface="Calibri"/>
            </a:endParaRPr>
          </a:p>
          <a:p>
            <a:pPr marL="457200" lvl="0" indent="-254000" algn="l" rtl="0">
              <a:lnSpc>
                <a:spcPct val="100000"/>
              </a:lnSpc>
              <a:spcBef>
                <a:spcPts val="0"/>
              </a:spcBef>
              <a:spcAft>
                <a:spcPts val="0"/>
              </a:spcAft>
              <a:buClr>
                <a:srgbClr val="006FB6"/>
              </a:buClr>
              <a:buSzPts val="3200"/>
              <a:buNone/>
            </a:pPr>
            <a:endParaRPr>
              <a:latin typeface="Calibri"/>
              <a:ea typeface="Calibri"/>
              <a:cs typeface="Calibri"/>
              <a:sym typeface="Calibri"/>
            </a:endParaRPr>
          </a:p>
          <a:p>
            <a:pPr marL="457200" lvl="0" indent="-457200" algn="l" rtl="0">
              <a:lnSpc>
                <a:spcPct val="100000"/>
              </a:lnSpc>
              <a:spcBef>
                <a:spcPts val="0"/>
              </a:spcBef>
              <a:spcAft>
                <a:spcPts val="0"/>
              </a:spcAft>
              <a:buClr>
                <a:srgbClr val="006FB6"/>
              </a:buClr>
              <a:buSzPts val="3200"/>
              <a:buFont typeface="Calibri"/>
              <a:buChar char="•"/>
            </a:pPr>
            <a:r>
              <a:rPr lang="en-US">
                <a:latin typeface="Calibri"/>
                <a:ea typeface="Calibri"/>
                <a:cs typeface="Calibri"/>
                <a:sym typeface="Calibri"/>
              </a:rPr>
              <a:t>your child struggled to read</a:t>
            </a:r>
            <a:endParaRPr>
              <a:latin typeface="Calibri"/>
              <a:ea typeface="Calibri"/>
              <a:cs typeface="Calibri"/>
              <a:sym typeface="Calibri"/>
            </a:endParaRPr>
          </a:p>
          <a:p>
            <a:pPr marL="457200" lvl="0" indent="-254000" algn="l" rtl="0">
              <a:lnSpc>
                <a:spcPct val="100000"/>
              </a:lnSpc>
              <a:spcBef>
                <a:spcPts val="0"/>
              </a:spcBef>
              <a:spcAft>
                <a:spcPts val="0"/>
              </a:spcAft>
              <a:buClr>
                <a:srgbClr val="006FB6"/>
              </a:buClr>
              <a:buSzPts val="3200"/>
              <a:buNone/>
            </a:pPr>
            <a:endParaRPr>
              <a:latin typeface="Calibri"/>
              <a:ea typeface="Calibri"/>
              <a:cs typeface="Calibri"/>
              <a:sym typeface="Calibri"/>
            </a:endParaRPr>
          </a:p>
          <a:p>
            <a:pPr marL="457200" lvl="0" indent="-457200" algn="l" rtl="0">
              <a:lnSpc>
                <a:spcPct val="100000"/>
              </a:lnSpc>
              <a:spcBef>
                <a:spcPts val="0"/>
              </a:spcBef>
              <a:spcAft>
                <a:spcPts val="0"/>
              </a:spcAft>
              <a:buClr>
                <a:srgbClr val="006FB6"/>
              </a:buClr>
              <a:buSzPts val="3200"/>
              <a:buFont typeface="Calibri"/>
              <a:buChar char="•"/>
            </a:pPr>
            <a:r>
              <a:rPr lang="en-US">
                <a:latin typeface="Calibri"/>
                <a:ea typeface="Calibri"/>
                <a:cs typeface="Calibri"/>
                <a:sym typeface="Calibri"/>
              </a:rPr>
              <a:t>if it’s been awhile since you reread</a:t>
            </a:r>
            <a:endParaRPr>
              <a:latin typeface="Calibri"/>
              <a:ea typeface="Calibri"/>
              <a:cs typeface="Calibri"/>
              <a:sym typeface="Calibri"/>
            </a:endParaRPr>
          </a:p>
          <a:p>
            <a:pPr marL="457200" lvl="0" indent="-254000" algn="l" rtl="0">
              <a:lnSpc>
                <a:spcPct val="100000"/>
              </a:lnSpc>
              <a:spcBef>
                <a:spcPts val="0"/>
              </a:spcBef>
              <a:spcAft>
                <a:spcPts val="0"/>
              </a:spcAft>
              <a:buClr>
                <a:srgbClr val="006FB6"/>
              </a:buClr>
              <a:buSzPts val="3200"/>
              <a:buNone/>
            </a:pPr>
            <a:endParaRPr>
              <a:latin typeface="Calibri"/>
              <a:ea typeface="Calibri"/>
              <a:cs typeface="Calibri"/>
              <a:sym typeface="Calibri"/>
            </a:endParaRPr>
          </a:p>
          <a:p>
            <a:pPr marL="457200" lvl="0" indent="-254000" algn="l" rtl="0">
              <a:lnSpc>
                <a:spcPct val="100000"/>
              </a:lnSpc>
              <a:spcBef>
                <a:spcPts val="0"/>
              </a:spcBef>
              <a:spcAft>
                <a:spcPts val="0"/>
              </a:spcAft>
              <a:buClr>
                <a:srgbClr val="006FB6"/>
              </a:buClr>
              <a:buSzPts val="3200"/>
              <a:buNone/>
            </a:pPr>
            <a:endParaRPr>
              <a:latin typeface="Calibri"/>
              <a:ea typeface="Calibri"/>
              <a:cs typeface="Calibri"/>
              <a:sym typeface="Calibri"/>
            </a:endParaRPr>
          </a:p>
        </p:txBody>
      </p:sp>
      <p:sp>
        <p:nvSpPr>
          <p:cNvPr id="1518" name="Google Shape;1518;p124"/>
          <p:cNvSpPr txBox="1">
            <a:spLocks noGrp="1"/>
          </p:cNvSpPr>
          <p:nvPr>
            <p:ph type="body" idx="4"/>
          </p:nvPr>
        </p:nvSpPr>
        <p:spPr>
          <a:xfrm rot="-2153481">
            <a:off x="3711490" y="2267872"/>
            <a:ext cx="2508486" cy="1408948"/>
          </a:xfrm>
          <a:prstGeom prst="rect">
            <a:avLst/>
          </a:prstGeom>
          <a:noFill/>
          <a:ln>
            <a:noFill/>
          </a:ln>
        </p:spPr>
        <p:txBody>
          <a:bodyPr spcFirstLastPara="1" wrap="square" lIns="91425" tIns="45700" rIns="91425" bIns="45700" anchor="t" anchorCtr="0">
            <a:noAutofit/>
          </a:bodyPr>
          <a:lstStyle/>
          <a:p>
            <a:pPr marL="247650" marR="0" lvl="0" indent="-19050" algn="l" rtl="0">
              <a:lnSpc>
                <a:spcPct val="90000"/>
              </a:lnSpc>
              <a:spcBef>
                <a:spcPts val="1000"/>
              </a:spcBef>
              <a:spcAft>
                <a:spcPts val="0"/>
              </a:spcAft>
              <a:buClr>
                <a:srgbClr val="0771BA"/>
              </a:buClr>
              <a:buSzPts val="2800"/>
              <a:buFont typeface="Arial"/>
              <a:buNone/>
            </a:pPr>
            <a:r>
              <a:rPr lang="en-US" b="1">
                <a:latin typeface="Calibri"/>
                <a:ea typeface="Calibri"/>
                <a:cs typeface="Calibri"/>
                <a:sym typeface="Calibri"/>
              </a:rPr>
              <a:t>Adult: </a:t>
            </a:r>
            <a:r>
              <a:rPr lang="en-US">
                <a:solidFill>
                  <a:srgbClr val="006FB6"/>
                </a:solidFill>
                <a:latin typeface="Calibri"/>
                <a:ea typeface="Calibri"/>
                <a:cs typeface="Calibri"/>
                <a:sym typeface="Calibri"/>
              </a:rPr>
              <a:t>Hmm… here’s a good word.</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519" name="Google Shape;1519;p124"/>
          <p:cNvSpPr txBox="1">
            <a:spLocks noGrp="1"/>
          </p:cNvSpPr>
          <p:nvPr>
            <p:ph type="body" idx="5"/>
          </p:nvPr>
        </p:nvSpPr>
        <p:spPr>
          <a:xfrm rot="860271">
            <a:off x="9240720" y="2322352"/>
            <a:ext cx="2764508" cy="2391095"/>
          </a:xfrm>
          <a:prstGeom prst="rect">
            <a:avLst/>
          </a:prstGeom>
          <a:noFill/>
          <a:ln>
            <a:noFill/>
          </a:ln>
        </p:spPr>
        <p:txBody>
          <a:bodyPr spcFirstLastPara="1" wrap="square" lIns="91425" tIns="45700" rIns="91425" bIns="45700" anchor="t" anchorCtr="0">
            <a:noAutofit/>
          </a:bodyPr>
          <a:lstStyle/>
          <a:p>
            <a:pPr marL="26987" lvl="0" indent="0" algn="l" rtl="0">
              <a:lnSpc>
                <a:spcPct val="90000"/>
              </a:lnSpc>
              <a:spcBef>
                <a:spcPts val="1000"/>
              </a:spcBef>
              <a:spcAft>
                <a:spcPts val="0"/>
              </a:spcAft>
              <a:buSzPts val="2800"/>
              <a:buNone/>
            </a:pPr>
            <a:r>
              <a:rPr lang="en-US" b="1">
                <a:solidFill>
                  <a:srgbClr val="006FB6"/>
                </a:solidFill>
                <a:latin typeface="Calibri"/>
                <a:ea typeface="Calibri"/>
                <a:cs typeface="Calibri"/>
                <a:sym typeface="Calibri"/>
              </a:rPr>
              <a:t>Child: “</a:t>
            </a:r>
            <a:r>
              <a:rPr lang="en-US">
                <a:latin typeface="Calibri"/>
                <a:ea typeface="Calibri"/>
                <a:cs typeface="Calibri"/>
                <a:sym typeface="Calibri"/>
              </a:rPr>
              <a:t>Oh no…the fox…is …  is scared… What is…a…c…</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pic>
        <p:nvPicPr>
          <p:cNvPr id="1524" name="Google Shape;1524;p125"/>
          <p:cNvPicPr preferRelativeResize="0"/>
          <p:nvPr/>
        </p:nvPicPr>
        <p:blipFill rotWithShape="1">
          <a:blip r:embed="rId3">
            <a:alphaModFix/>
          </a:blip>
          <a:srcRect/>
          <a:stretch/>
        </p:blipFill>
        <p:spPr>
          <a:xfrm>
            <a:off x="4400837" y="5074599"/>
            <a:ext cx="931764" cy="1227950"/>
          </a:xfrm>
          <a:prstGeom prst="rect">
            <a:avLst/>
          </a:prstGeom>
          <a:noFill/>
          <a:ln>
            <a:noFill/>
          </a:ln>
        </p:spPr>
      </p:pic>
      <p:pic>
        <p:nvPicPr>
          <p:cNvPr id="1525" name="Google Shape;1525;p125"/>
          <p:cNvPicPr preferRelativeResize="0"/>
          <p:nvPr/>
        </p:nvPicPr>
        <p:blipFill rotWithShape="1">
          <a:blip r:embed="rId4">
            <a:alphaModFix/>
          </a:blip>
          <a:srcRect/>
          <a:stretch/>
        </p:blipFill>
        <p:spPr>
          <a:xfrm>
            <a:off x="4243688" y="1509600"/>
            <a:ext cx="1124675" cy="1124698"/>
          </a:xfrm>
          <a:prstGeom prst="rect">
            <a:avLst/>
          </a:prstGeom>
          <a:noFill/>
          <a:ln>
            <a:noFill/>
          </a:ln>
        </p:spPr>
      </p:pic>
      <p:pic>
        <p:nvPicPr>
          <p:cNvPr id="1526" name="Google Shape;1526;p125"/>
          <p:cNvPicPr preferRelativeResize="0"/>
          <p:nvPr/>
        </p:nvPicPr>
        <p:blipFill rotWithShape="1">
          <a:blip r:embed="rId5">
            <a:alphaModFix/>
          </a:blip>
          <a:srcRect/>
          <a:stretch/>
        </p:blipFill>
        <p:spPr>
          <a:xfrm>
            <a:off x="4243699" y="2931013"/>
            <a:ext cx="1124675" cy="711200"/>
          </a:xfrm>
          <a:prstGeom prst="rect">
            <a:avLst/>
          </a:prstGeom>
          <a:noFill/>
          <a:ln>
            <a:noFill/>
          </a:ln>
        </p:spPr>
      </p:pic>
      <p:sp>
        <p:nvSpPr>
          <p:cNvPr id="1527" name="Google Shape;1527;p12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Arial"/>
              <a:buNone/>
            </a:pPr>
            <a:r>
              <a:rPr lang="en-US" sz="4400">
                <a:solidFill>
                  <a:srgbClr val="006FB6"/>
                </a:solidFill>
              </a:rPr>
              <a:t>Wait and praise</a:t>
            </a:r>
            <a:endParaRPr/>
          </a:p>
        </p:txBody>
      </p:sp>
      <p:sp>
        <p:nvSpPr>
          <p:cNvPr id="1528" name="Google Shape;1528;p125"/>
          <p:cNvSpPr txBox="1">
            <a:spLocks noGrp="1"/>
          </p:cNvSpPr>
          <p:nvPr>
            <p:ph type="body" idx="2"/>
          </p:nvPr>
        </p:nvSpPr>
        <p:spPr>
          <a:xfrm>
            <a:off x="230115" y="1166812"/>
            <a:ext cx="3036900" cy="53991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2800"/>
              <a:buFont typeface="Calibri"/>
              <a:buChar char="•"/>
            </a:pPr>
            <a:r>
              <a:rPr lang="en-US">
                <a:solidFill>
                  <a:srgbClr val="006FB6"/>
                </a:solidFill>
                <a:latin typeface="Calibri"/>
                <a:ea typeface="Calibri"/>
                <a:cs typeface="Calibri"/>
                <a:sym typeface="Calibri"/>
              </a:rPr>
              <a:t>Use your finger and read it sound by sound.  </a:t>
            </a:r>
            <a:endParaRPr>
              <a:latin typeface="Calibri"/>
              <a:ea typeface="Calibri"/>
              <a:cs typeface="Calibri"/>
              <a:sym typeface="Calibri"/>
            </a:endParaRPr>
          </a:p>
          <a:p>
            <a:pPr marL="457200" lvl="0" indent="-279400" algn="l" rtl="0">
              <a:lnSpc>
                <a:spcPct val="90000"/>
              </a:lnSpc>
              <a:spcBef>
                <a:spcPts val="0"/>
              </a:spcBef>
              <a:spcAft>
                <a:spcPts val="0"/>
              </a:spcAft>
              <a:buSzPts val="2800"/>
              <a:buNone/>
            </a:pPr>
            <a:endParaRPr>
              <a:solidFill>
                <a:srgbClr val="006FB6"/>
              </a:solidFill>
              <a:latin typeface="Calibri"/>
              <a:ea typeface="Calibri"/>
              <a:cs typeface="Calibri"/>
              <a:sym typeface="Calibri"/>
            </a:endParaRPr>
          </a:p>
          <a:p>
            <a:pPr marL="457200" lvl="0" indent="-457200" algn="l" rtl="0">
              <a:lnSpc>
                <a:spcPct val="90000"/>
              </a:lnSpc>
              <a:spcBef>
                <a:spcPts val="0"/>
              </a:spcBef>
              <a:spcAft>
                <a:spcPts val="0"/>
              </a:spcAft>
              <a:buSzPts val="2800"/>
              <a:buFont typeface="Calibri"/>
              <a:buChar char="•"/>
            </a:pPr>
            <a:r>
              <a:rPr lang="en-US">
                <a:solidFill>
                  <a:srgbClr val="006FB6"/>
                </a:solidFill>
                <a:latin typeface="Calibri"/>
                <a:ea typeface="Calibri"/>
                <a:cs typeface="Calibri"/>
                <a:sym typeface="Calibri"/>
              </a:rPr>
              <a:t>Do you see any word parts you know inside the tricky words?</a:t>
            </a:r>
            <a:endParaRPr>
              <a:latin typeface="Calibri"/>
              <a:ea typeface="Calibri"/>
              <a:cs typeface="Calibri"/>
              <a:sym typeface="Calibri"/>
            </a:endParaRPr>
          </a:p>
          <a:p>
            <a:pPr marL="457200" lvl="0" indent="-279400" algn="l" rtl="0">
              <a:lnSpc>
                <a:spcPct val="90000"/>
              </a:lnSpc>
              <a:spcBef>
                <a:spcPts val="0"/>
              </a:spcBef>
              <a:spcAft>
                <a:spcPts val="0"/>
              </a:spcAft>
              <a:buSzPts val="2800"/>
              <a:buNone/>
            </a:pPr>
            <a:endParaRPr>
              <a:solidFill>
                <a:srgbClr val="006FB6"/>
              </a:solidFill>
              <a:latin typeface="Calibri"/>
              <a:ea typeface="Calibri"/>
              <a:cs typeface="Calibri"/>
              <a:sym typeface="Calibri"/>
            </a:endParaRPr>
          </a:p>
          <a:p>
            <a:pPr marL="457200" lvl="0" indent="-457200" algn="l" rtl="0">
              <a:lnSpc>
                <a:spcPct val="90000"/>
              </a:lnSpc>
              <a:spcBef>
                <a:spcPts val="0"/>
              </a:spcBef>
              <a:spcAft>
                <a:spcPts val="0"/>
              </a:spcAft>
              <a:buSzPts val="2800"/>
              <a:buFont typeface="Calibri"/>
              <a:buChar char="•"/>
            </a:pPr>
            <a:r>
              <a:rPr lang="en-US">
                <a:solidFill>
                  <a:srgbClr val="006FB6"/>
                </a:solidFill>
                <a:latin typeface="Calibri"/>
                <a:ea typeface="Calibri"/>
                <a:cs typeface="Calibri"/>
                <a:sym typeface="Calibri"/>
              </a:rPr>
              <a:t>What word makes sense? Does that word match the letters here?</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529" name="Google Shape;1529;p125"/>
          <p:cNvSpPr txBox="1">
            <a:spLocks noGrp="1"/>
          </p:cNvSpPr>
          <p:nvPr>
            <p:ph type="body" idx="3"/>
          </p:nvPr>
        </p:nvSpPr>
        <p:spPr>
          <a:xfrm>
            <a:off x="6664562" y="1759685"/>
            <a:ext cx="5267100" cy="41544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I’ll just wait.</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sz="3200">
              <a:latin typeface="Calibri"/>
              <a:ea typeface="Calibri"/>
              <a:cs typeface="Calibri"/>
              <a:sym typeface="Calibri"/>
            </a:endParaRPr>
          </a:p>
          <a:p>
            <a:pPr marL="457200" marR="0" lvl="0" indent="-406400" algn="l" rtl="0">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Have you tried…</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sz="3200">
              <a:latin typeface="Calibri"/>
              <a:ea typeface="Calibri"/>
              <a:cs typeface="Calibri"/>
              <a:sym typeface="Calibri"/>
            </a:endParaRPr>
          </a:p>
          <a:p>
            <a:pPr marL="457200" marR="0" lvl="0" indent="-406400" algn="l" rtl="0">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The word is…</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sz="3200">
              <a:latin typeface="Calibri"/>
              <a:ea typeface="Calibri"/>
              <a:cs typeface="Calibri"/>
              <a:sym typeface="Calibri"/>
            </a:endParaRPr>
          </a:p>
          <a:p>
            <a:pPr marL="457200" marR="0" lvl="0" indent="-406400" algn="l" rtl="0">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That was a tricky one. Way to tackle it!</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sz="3200">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sz="2000">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sz="2400">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a:latin typeface="Calibri"/>
              <a:ea typeface="Calibri"/>
              <a:cs typeface="Calibri"/>
              <a:sym typeface="Calibri"/>
            </a:endParaRPr>
          </a:p>
        </p:txBody>
      </p:sp>
      <p:pic>
        <p:nvPicPr>
          <p:cNvPr id="1530" name="Google Shape;1530;p125"/>
          <p:cNvPicPr preferRelativeResize="0"/>
          <p:nvPr/>
        </p:nvPicPr>
        <p:blipFill rotWithShape="1">
          <a:blip r:embed="rId6">
            <a:alphaModFix/>
          </a:blip>
          <a:srcRect l="-4184" t="-1900" r="-7996" b="1900"/>
          <a:stretch/>
        </p:blipFill>
        <p:spPr>
          <a:xfrm>
            <a:off x="4365070" y="3951037"/>
            <a:ext cx="1003301" cy="755413"/>
          </a:xfrm>
          <a:prstGeom prst="rect">
            <a:avLst/>
          </a:prstGeom>
          <a:noFill/>
          <a:ln>
            <a:noFill/>
          </a:ln>
        </p:spPr>
      </p:pic>
      <p:pic>
        <p:nvPicPr>
          <p:cNvPr id="1531" name="Google Shape;1531;p125"/>
          <p:cNvPicPr preferRelativeResize="0"/>
          <p:nvPr/>
        </p:nvPicPr>
        <p:blipFill rotWithShape="1">
          <a:blip r:embed="rId7">
            <a:alphaModFix/>
          </a:blip>
          <a:srcRect b="-1655"/>
          <a:stretch/>
        </p:blipFill>
        <p:spPr>
          <a:xfrm>
            <a:off x="1493388" y="162600"/>
            <a:ext cx="510375" cy="755425"/>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5328</Words>
  <Application>Microsoft Macintosh PowerPoint</Application>
  <PresentationFormat>Widescreen</PresentationFormat>
  <Paragraphs>334</Paragraphs>
  <Slides>16</Slides>
  <Notes>16</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16</vt:i4>
      </vt:variant>
    </vt:vector>
  </HeadingPairs>
  <TitlesOfParts>
    <vt:vector size="28"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Left Sidebar Slides</vt:lpstr>
      <vt:lpstr>Right Side Bar Slides</vt:lpstr>
      <vt:lpstr>Workshop guide</vt:lpstr>
      <vt:lpstr>Let’s Go Back</vt:lpstr>
      <vt:lpstr>Agenda</vt:lpstr>
      <vt:lpstr>Family Confidence Survey</vt:lpstr>
      <vt:lpstr>Workshop guidelines</vt:lpstr>
      <vt:lpstr>Let’s Go Back</vt:lpstr>
      <vt:lpstr>Check in on literacy terms</vt:lpstr>
      <vt:lpstr>Notice the tricky word</vt:lpstr>
      <vt:lpstr>Wait and praise</vt:lpstr>
      <vt:lpstr>Go back and reread with expression</vt:lpstr>
      <vt:lpstr>Reading = conversation (K-1)</vt:lpstr>
      <vt:lpstr>Reading = conversation (2-3)</vt:lpstr>
      <vt:lpstr>Multilingual families</vt:lpstr>
      <vt:lpstr>Practice time</vt:lpstr>
      <vt:lpstr>Reflect </vt:lpstr>
      <vt:lpstr>Feedback, please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Aidan O'Donnell</cp:lastModifiedBy>
  <cp:revision>1</cp:revision>
  <dcterms:modified xsi:type="dcterms:W3CDTF">2025-01-28T05:02:39Z</dcterms:modified>
</cp:coreProperties>
</file>