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ZjKIq49xyhN7eFo5o2EyopkTV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8" name="Google Shape;152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dd571890d2_1_0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1" name="Google Shape;1641;g1dd571890d2_1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8" name="Google Shape;1648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7" name="Google Shape;1657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c7a0ef015f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6" name="Google Shape;1676;g2c7a0ef015f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4" name="Google Shape;1684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3" name="Google Shape;1703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5" name="Google Shape;153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8" name="Google Shape;159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9" name="Google Shape;160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9" name="Google Shape;161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8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jp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6.jp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0.jpg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43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8.jp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8.jp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jp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9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0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30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6.jpg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43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c7a0ef015f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7" name="Google Shape;1507;g2c7a0ef015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8" name="Google Shape;1508;g2c7a0ef015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7a0ef015f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7a0ef015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7a0ef015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2" name="Google Shape;1512;g2c7a0ef015f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g2c7a0ef015f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7a0ef015f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6" name="Google Shape;1516;g2c7a0ef015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c7a0ef015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g2c7a0ef015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9" name="Google Shape;1519;g2c7a0ef015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0" name="Google Shape;1520;g2c7a0ef015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7a0ef015f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c7a0ef015f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g2c7a0ef015f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7a0ef015f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5" name="Google Shape;1525;g2c7a0ef015f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7" name="Google Shape;66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8" name="Google Shape;688;p49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5504925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3" name="Google Shape;693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7" name="Google Shape;6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9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49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9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9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9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0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50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0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0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0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8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4" name="Google Shape;724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1" name="Google Shape;73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2" name="Google Shape;732;p8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8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89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9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9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2" name="Google Shape;742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9" name="Google Shape;75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8" name="Google Shape;76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6" name="Google Shape;78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2" name="Google Shape;82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6" name="Google Shape;8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4" name="Google Shape;85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7" name="Google Shape;85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96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1" name="Google Shape;86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9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9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1" name="Google Shape;87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9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9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9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2" name="Google Shape;8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9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2" name="Google Shape;91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9" name="Google Shape;9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7" name="Google Shape;100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8" name="Google Shape;1028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9" name="Google Shape;1029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2" name="Google Shape;1112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20" name="Google Shape;1120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1" name="Google Shape;1131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5" name="Google Shape;11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3" name="Google Shape;114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4" name="Google Shape;114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4" name="Google Shape;115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8" name="Google Shape;116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9" name="Google Shape;1199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3" name="Google Shape;1203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7" name="Google Shape;1207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0" name="Google Shape;1220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8" name="Google Shape;1238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2" name="Google Shape;1252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8" name="Google Shape;1268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0" name="Google Shape;1270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1" name="Google Shape;1271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1" name="Google Shape;1281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8" name="Google Shape;1288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1" name="Google Shape;1291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9" name="Google Shape;1299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d571890d2_0_1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7" name="Google Shape;1307;g1dd571890d2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g1dd571890d2_0_15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71890d2_0_15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71890d2_0_15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71890d2_0_15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dd571890d2_0_15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1dd571890d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g1dd571890d2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5" name="Google Shape;1315;g1dd571890d2_0_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1dd571890d2_0_15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71890d2_0_15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71890d2_0_15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71890d2_0_15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71890d2_0_1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71890d2_0_1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71890d2_0_1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1dd571890d2_0_1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d571890d2_0_1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6" name="Google Shape;1326;g1dd571890d2_0_1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71890d2_0_1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571890d2_0_1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g1dd571890d2_0_1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0" name="Google Shape;1330;g1dd571890d2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1" name="Google Shape;1331;g1dd571890d2_0_17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71890d2_0_17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71890d2_0_17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71890d2_0_17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571890d2_0_17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1dd571890d2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g1dd571890d2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1dd571890d2_0_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71890d2_0_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71890d2_0_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dd571890d2_0_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571890d2_0_1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71890d2_0_1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1dd571890d2_0_1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6" name="Google Shape;1346;g1dd571890d2_0_1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7" name="Google Shape;1347;g1dd571890d2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d571890d2_0_195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71890d2_0_19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71890d2_0_19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71890d2_0_19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571890d2_0_19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d571890d2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d571890d2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1dd571890d2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71890d2_0_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71890d2_0_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571890d2_0_1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9" name="Google Shape;1359;g1dd571890d2_0_1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dd571890d2_0_213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71890d2_0_213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71890d2_0_213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71890d2_0_213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71890d2_0_2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71890d2_0_2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71890d2_0_2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71890d2_0_2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dd571890d2_0_2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0" name="Google Shape;1370;g1dd571890d2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1" name="Google Shape;1371;g1dd571890d2_0_213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71890d2_0_21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71890d2_0_21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71890d2_0_21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dd571890d2_0_21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g1dd571890d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dd571890d2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1dd571890d2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dd571890d2_0_2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1" name="Google Shape;1381;g1dd571890d2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2" name="Google Shape;1382;g1dd571890d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1dd571890d2_0_23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71890d2_0_23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71890d2_0_23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71890d2_0_23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571890d2_0_23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8" name="Google Shape;1388;g1dd571890d2_0_232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9" name="Google Shape;1389;g1dd571890d2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g1dd571890d2_0_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1dd571890d2_0_2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2" name="Google Shape;1392;g1dd571890d2_0_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1dd571890d2_0_2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71890d2_0_2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dd571890d2_0_23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71890d2_0_2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71890d2_0_23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571890d2_0_2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g1dd571890d2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dd571890d2_0_2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2" name="Google Shape;1402;g1dd571890d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1dd571890d2_0_25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71890d2_0_25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71890d2_0_25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71890d2_0_25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571890d2_0_25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g1dd571890d2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g1dd571890d2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g1dd571890d2_0_2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1" name="Google Shape;1411;g1dd571890d2_0_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571890d2_0_2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71890d2_0_2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1dd571890d2_0_252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71890d2_0_252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dd571890d2_0_252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dd571890d2_0_2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d571890d2_0_2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1dd571890d2_0_27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1" name="Google Shape;1421;g1dd571890d2_0_2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22" name="Google Shape;1422;g1dd571890d2_0_2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3" name="Google Shape;1423;g1dd571890d2_0_2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7a0ef015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1" name="Google Shape;1431;g2c7a0ef015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7a0ef015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c7a0ef015f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g2c7a0ef015f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2c7a0ef015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2c7a0ef015f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2c7a0ef015f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c7a0ef015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2c7a0ef015f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g2c7a0ef015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c7a0ef015f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g2c7a0ef015f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7a0ef015f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5" name="Google Shape;1445;g2c7a0ef015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a0ef015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2c7a0ef015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2c7a0ef015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g2c7a0ef015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a0ef015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2c7a0ef015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2" name="Google Shape;1452;g2c7a0ef015f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3" name="Google Shape;1453;g2c7a0ef015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a0ef015f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g2c7a0ef015f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a0ef015f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2c7a0ef015f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c7a0ef015f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g2c7a0ef015f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a0ef015f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c7a0ef015f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3" name="Google Shape;1463;g2c7a0ef015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a0ef015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2c7a0ef015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2c7a0ef015f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7" name="Google Shape;1467;g2c7a0ef015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a0ef015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g2c7a0ef015f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g2c7a0ef015f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a0ef015f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a0ef015f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g2c7a0ef015f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c7a0ef015f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6" name="Google Shape;1476;g2c7a0ef015f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a0ef015f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0ef015f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7a0ef015f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0" name="Google Shape;1480;g2c7a0ef015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a0ef015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7a0ef015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7a0ef015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4" name="Google Shape;1484;g2c7a0ef015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a0ef015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2c7a0ef015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c7a0ef015f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9" name="Google Shape;1489;g2c7a0ef015f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0" name="Google Shape;1490;g2c7a0ef015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a0ef015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g2c7a0ef015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c7a0ef015f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g2c7a0ef015f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5" name="Google Shape;1495;g2c7a0ef015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c7a0ef015f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2c7a0ef015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a0ef015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c7a0ef015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7a0ef015f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2" name="Google Shape;1502;g2c7a0ef015f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a0ef015f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2c7a0ef015f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d571890d2_0_15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g1dd571890d2_0_15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g1dd571890d2_0_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7a0ef015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6" name="Google Shape;1426;g2c7a0ef015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2c7a0ef015f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g2c7a0ef015f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8" name="Google Shape;1108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9" name="Google Shape;110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2.jpg"/><Relationship Id="rId4" Type="http://schemas.openxmlformats.org/officeDocument/2006/relationships/image" Target="../media/image90.png"/><Relationship Id="rId5" Type="http://schemas.openxmlformats.org/officeDocument/2006/relationships/image" Target="../media/image86.png"/><Relationship Id="rId6" Type="http://schemas.openxmlformats.org/officeDocument/2006/relationships/image" Target="../media/image100.png"/><Relationship Id="rId7" Type="http://schemas.openxmlformats.org/officeDocument/2006/relationships/image" Target="../media/image9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4.png"/><Relationship Id="rId4" Type="http://schemas.openxmlformats.org/officeDocument/2006/relationships/image" Target="../media/image9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6.jpg"/><Relationship Id="rId4" Type="http://schemas.openxmlformats.org/officeDocument/2006/relationships/image" Target="../media/image78.jpg"/><Relationship Id="rId5" Type="http://schemas.openxmlformats.org/officeDocument/2006/relationships/image" Target="../media/image85.jpg"/><Relationship Id="rId6" Type="http://schemas.openxmlformats.org/officeDocument/2006/relationships/image" Target="../media/image77.jpg"/><Relationship Id="rId7" Type="http://schemas.openxmlformats.org/officeDocument/2006/relationships/image" Target="../media/image8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8.png"/><Relationship Id="rId4" Type="http://schemas.openxmlformats.org/officeDocument/2006/relationships/image" Target="../media/image82.png"/><Relationship Id="rId5" Type="http://schemas.openxmlformats.org/officeDocument/2006/relationships/image" Target="../media/image94.png"/><Relationship Id="rId6" Type="http://schemas.openxmlformats.org/officeDocument/2006/relationships/image" Target="../media/image1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6.png"/><Relationship Id="rId4" Type="http://schemas.openxmlformats.org/officeDocument/2006/relationships/image" Target="../media/image8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jpg"/><Relationship Id="rId4" Type="http://schemas.openxmlformats.org/officeDocument/2006/relationships/image" Target="../media/image96.png"/><Relationship Id="rId5" Type="http://schemas.openxmlformats.org/officeDocument/2006/relationships/image" Target="../media/image8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6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531" name="Google Shape;153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Say the sounds, squish the sounds</a:t>
            </a:r>
            <a:endParaRPr/>
          </a:p>
        </p:txBody>
      </p:sp>
      <p:sp>
        <p:nvSpPr>
          <p:cNvPr id="1532" name="Google Shape;153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vi-VN" sz="5000"/>
              <a:t>Hãy thực hành nào</a:t>
            </a:r>
            <a:endParaRPr/>
          </a:p>
        </p:txBody>
      </p:sp>
      <p:sp>
        <p:nvSpPr>
          <p:cNvPr id="1634" name="Google Shape;1634;p1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5" name="Google Shape;1635;p17"/>
          <p:cNvSpPr txBox="1"/>
          <p:nvPr>
            <p:ph idx="2" type="body"/>
          </p:nvPr>
        </p:nvSpPr>
        <p:spPr>
          <a:xfrm>
            <a:off x="0" y="1023994"/>
            <a:ext cx="3284074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vi-VN" sz="3200"/>
              <a:t>Nói các thành phần từ.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vi-VN" sz="3200"/>
              <a:t>Xếp chúng lại với nhau.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vi-VN" sz="3200"/>
              <a:t>Nói từ đó.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6" name="Google Shape;1636;p1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drumstick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7" name="Google Shape;1637;p1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chicken</a:t>
            </a:r>
            <a:endParaRPr/>
          </a:p>
        </p:txBody>
      </p:sp>
      <p:pic>
        <p:nvPicPr>
          <p:cNvPr descr="A picture containing logo&#10;&#10;Description automatically generated" id="1638" name="Google Shape;16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dd571890d2_1_0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644" name="Google Shape;1644;g1dd571890d2_1_0"/>
          <p:cNvSpPr txBox="1"/>
          <p:nvPr>
            <p:ph idx="1" type="body"/>
          </p:nvPr>
        </p:nvSpPr>
        <p:spPr>
          <a:xfrm>
            <a:off x="4588042" y="157232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Sử dụng cách này với sách trong bất cứ ngôn ngữ nào</a:t>
            </a:r>
            <a:r>
              <a:rPr lang="vi-VN" sz="2800"/>
              <a:t> </a:t>
            </a:r>
            <a:endParaRPr sz="2800"/>
          </a:p>
        </p:txBody>
      </p:sp>
      <p:pic>
        <p:nvPicPr>
          <p:cNvPr id="1645" name="Google Shape;1645;g1dd571890d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02" y="1502583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8"/>
          <p:cNvSpPr txBox="1"/>
          <p:nvPr>
            <p:ph idx="1" type="body"/>
          </p:nvPr>
        </p:nvSpPr>
        <p:spPr>
          <a:xfrm>
            <a:off x="8242230" y="3153841"/>
            <a:ext cx="3899612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/>
              <a:t>Từ nào sẽ được tạo ra khi chúng ta xếp các thành phần này với nhau?</a:t>
            </a:r>
            <a:endParaRPr/>
          </a:p>
        </p:txBody>
      </p:sp>
      <p:sp>
        <p:nvSpPr>
          <p:cNvPr id="1651" name="Google Shape;1651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/>
              <a:t>Hai thành phần của từ này là gì?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2" name="Google Shape;1652;p18"/>
          <p:cNvSpPr txBox="1"/>
          <p:nvPr>
            <p:ph idx="3" type="body"/>
          </p:nvPr>
        </p:nvSpPr>
        <p:spPr>
          <a:xfrm>
            <a:off x="5818449" y="4608381"/>
            <a:ext cx="5935029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/>
              <a:t>Hãy tách từ này ra. Nếu thầy nói “snowball”, thì hai thành phần đó là gì?</a:t>
            </a:r>
            <a:r>
              <a:rPr b="1" lang="vi-VN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53" name="Google Shape;1653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</a:t>
            </a:r>
            <a:endParaRPr/>
          </a:p>
        </p:txBody>
      </p:sp>
      <p:pic>
        <p:nvPicPr>
          <p:cNvPr id="1654" name="Google Shape;1654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60" name="Google Shape;1660;p19"/>
          <p:cNvSpPr txBox="1"/>
          <p:nvPr>
            <p:ph idx="1" type="body"/>
          </p:nvPr>
        </p:nvSpPr>
        <p:spPr>
          <a:xfrm>
            <a:off x="1338621" y="1374414"/>
            <a:ext cx="396258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>
                <a:solidFill>
                  <a:srgbClr val="006FB6"/>
                </a:solidFill>
              </a:rPr>
              <a:t>Nói các thành phần từ.</a:t>
            </a:r>
            <a:endParaRPr/>
          </a:p>
        </p:txBody>
      </p:sp>
      <p:sp>
        <p:nvSpPr>
          <p:cNvPr id="1661" name="Google Shape;1661;p19"/>
          <p:cNvSpPr txBox="1"/>
          <p:nvPr>
            <p:ph idx="2" type="body"/>
          </p:nvPr>
        </p:nvSpPr>
        <p:spPr>
          <a:xfrm>
            <a:off x="1327047" y="2592249"/>
            <a:ext cx="2953802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>
                <a:solidFill>
                  <a:srgbClr val="006FB6"/>
                </a:solidFill>
              </a:rPr>
              <a:t>Xếp chúng lại với nhau. </a:t>
            </a:r>
            <a:endParaRPr/>
          </a:p>
        </p:txBody>
      </p:sp>
      <p:sp>
        <p:nvSpPr>
          <p:cNvPr id="1662" name="Google Shape;1662;p19"/>
          <p:cNvSpPr txBox="1"/>
          <p:nvPr>
            <p:ph idx="1" type="body"/>
          </p:nvPr>
        </p:nvSpPr>
        <p:spPr>
          <a:xfrm>
            <a:off x="1354442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Nói từ đó. </a:t>
            </a:r>
            <a:endParaRPr/>
          </a:p>
        </p:txBody>
      </p:sp>
      <p:sp>
        <p:nvSpPr>
          <p:cNvPr id="1663" name="Google Shape;1663;p19"/>
          <p:cNvSpPr txBox="1"/>
          <p:nvPr>
            <p:ph idx="2" type="body"/>
          </p:nvPr>
        </p:nvSpPr>
        <p:spPr>
          <a:xfrm>
            <a:off x="397555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lang="vi-VN" sz="6475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664" name="Google Shape;1664;p19"/>
          <p:cNvSpPr txBox="1"/>
          <p:nvPr>
            <p:ph idx="1" type="body"/>
          </p:nvPr>
        </p:nvSpPr>
        <p:spPr>
          <a:xfrm>
            <a:off x="397555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vi-VN" sz="6475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65" name="Google Shape;1665;p19"/>
          <p:cNvSpPr txBox="1"/>
          <p:nvPr>
            <p:ph idx="2" type="body"/>
          </p:nvPr>
        </p:nvSpPr>
        <p:spPr>
          <a:xfrm>
            <a:off x="397555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vi-VN" sz="6475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66" name="Google Shape;1666;p19"/>
          <p:cNvSpPr txBox="1"/>
          <p:nvPr>
            <p:ph idx="1" type="body"/>
          </p:nvPr>
        </p:nvSpPr>
        <p:spPr>
          <a:xfrm>
            <a:off x="6818553" y="2698616"/>
            <a:ext cx="2260898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vi-VN" sz="27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Gọi cô nhé nếu con có câu hỏi nào!</a:t>
            </a:r>
            <a:endParaRPr/>
          </a:p>
        </p:txBody>
      </p:sp>
      <p:sp>
        <p:nvSpPr>
          <p:cNvPr id="1667" name="Google Shape;1667;p19"/>
          <p:cNvSpPr/>
          <p:nvPr>
            <p:ph idx="2" type="pic"/>
          </p:nvPr>
        </p:nvSpPr>
        <p:spPr>
          <a:xfrm>
            <a:off x="8842777" y="1420400"/>
            <a:ext cx="3087000" cy="2704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8" name="Google Shape;1668;p19"/>
          <p:cNvPicPr preferRelativeResize="0"/>
          <p:nvPr/>
        </p:nvPicPr>
        <p:blipFill rotWithShape="1">
          <a:blip r:embed="rId3">
            <a:alphaModFix/>
          </a:blip>
          <a:srcRect b="0" l="7548" r="7539" t="0"/>
          <a:stretch/>
        </p:blipFill>
        <p:spPr>
          <a:xfrm>
            <a:off x="8842777" y="1420400"/>
            <a:ext cx="3086926" cy="270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19"/>
          <p:cNvSpPr txBox="1"/>
          <p:nvPr/>
        </p:nvSpPr>
        <p:spPr>
          <a:xfrm>
            <a:off x="5258457" y="2190314"/>
            <a:ext cx="179677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vi-VN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baseball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vi-VN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lion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vi-VN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vi-VN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pancake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vi-VN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puppy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1670" name="Google Shape;16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252" y="2424649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1" name="Google Shape;167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035" y="3316876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72" name="Google Shape;167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363400" y="3911349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673" name="Google Shape;167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74715" y="2028276"/>
            <a:ext cx="837540" cy="93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c7a0ef015f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679" name="Google Shape;1679;g2c7a0ef015f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680" name="Google Shape;1680;g2c7a0ef015f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681" name="Google Shape;1681;g2c7a0ef015f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Chơi có mục đích -&gt; học tập</a:t>
            </a:r>
            <a:endParaRPr/>
          </a:p>
        </p:txBody>
      </p:sp>
      <p:pic>
        <p:nvPicPr>
          <p:cNvPr id="1687" name="Google Shape;168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21"/>
          <p:cNvSpPr txBox="1"/>
          <p:nvPr>
            <p:ph idx="2" type="body"/>
          </p:nvPr>
        </p:nvSpPr>
        <p:spPr>
          <a:xfrm>
            <a:off x="5884338" y="1692275"/>
            <a:ext cx="5525342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vi-VN"/>
              <a:t>Các câu hỏi</a:t>
            </a:r>
            <a:r>
              <a:rPr lang="vi-VN"/>
              <a:t> và </a:t>
            </a:r>
            <a:r>
              <a:rPr b="1" lang="vi-VN"/>
              <a:t>cuộc trò chuyện có ý nghĩa</a:t>
            </a:r>
            <a:r>
              <a:rPr lang="vi-VN"/>
              <a:t> sẽ xây dựng nền tảng của việc đọc!</a:t>
            </a:r>
            <a:endParaRPr/>
          </a:p>
        </p:txBody>
      </p:sp>
      <p:sp>
        <p:nvSpPr>
          <p:cNvPr id="1689" name="Google Shape;1689;p21"/>
          <p:cNvSpPr txBox="1"/>
          <p:nvPr/>
        </p:nvSpPr>
        <p:spPr>
          <a:xfrm>
            <a:off x="2283675" y="2861176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Nỗ lực</a:t>
            </a:r>
            <a:endParaRPr/>
          </a:p>
        </p:txBody>
      </p:sp>
      <p:sp>
        <p:nvSpPr>
          <p:cNvPr id="1690" name="Google Shape;1690;p21"/>
          <p:cNvSpPr txBox="1"/>
          <p:nvPr/>
        </p:nvSpPr>
        <p:spPr>
          <a:xfrm>
            <a:off x="2035694" y="3081189"/>
            <a:ext cx="1031824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Thích thú và nỗ lực</a:t>
            </a:r>
            <a:endParaRPr/>
          </a:p>
        </p:txBody>
      </p:sp>
      <p:sp>
        <p:nvSpPr>
          <p:cNvPr id="1691" name="Google Shape;1691;p21"/>
          <p:cNvSpPr txBox="1"/>
          <p:nvPr/>
        </p:nvSpPr>
        <p:spPr>
          <a:xfrm>
            <a:off x="4082846" y="2848476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Chính xác</a:t>
            </a:r>
            <a:endParaRPr/>
          </a:p>
        </p:txBody>
      </p:sp>
      <p:sp>
        <p:nvSpPr>
          <p:cNvPr id="1692" name="Google Shape;1692;p21"/>
          <p:cNvSpPr txBox="1"/>
          <p:nvPr/>
        </p:nvSpPr>
        <p:spPr>
          <a:xfrm>
            <a:off x="4097655" y="3081510"/>
            <a:ext cx="942452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Tìm ra từ ngữ</a:t>
            </a:r>
            <a:endParaRPr/>
          </a:p>
        </p:txBody>
      </p:sp>
      <p:sp>
        <p:nvSpPr>
          <p:cNvPr id="1693" name="Google Shape;1693;p21"/>
          <p:cNvSpPr txBox="1"/>
          <p:nvPr/>
        </p:nvSpPr>
        <p:spPr>
          <a:xfrm>
            <a:off x="2110257" y="3898426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endParaRPr/>
          </a:p>
        </p:txBody>
      </p:sp>
      <p:sp>
        <p:nvSpPr>
          <p:cNvPr id="1694" name="Google Shape;1694;p21"/>
          <p:cNvSpPr txBox="1"/>
          <p:nvPr/>
        </p:nvSpPr>
        <p:spPr>
          <a:xfrm>
            <a:off x="2110257" y="4121003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 câu chuyện</a:t>
            </a:r>
            <a:endParaRPr/>
          </a:p>
        </p:txBody>
      </p:sp>
      <p:sp>
        <p:nvSpPr>
          <p:cNvPr id="1695" name="Google Shape;1695;p21"/>
          <p:cNvSpPr/>
          <p:nvPr/>
        </p:nvSpPr>
        <p:spPr>
          <a:xfrm>
            <a:off x="2843250" y="4756513"/>
            <a:ext cx="397686" cy="215444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endParaRPr/>
          </a:p>
        </p:txBody>
      </p:sp>
      <p:sp>
        <p:nvSpPr>
          <p:cNvPr id="1696" name="Google Shape;1696;p21"/>
          <p:cNvSpPr txBox="1"/>
          <p:nvPr/>
        </p:nvSpPr>
        <p:spPr>
          <a:xfrm>
            <a:off x="4097654" y="3898426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vi-VN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Trôi chảy</a:t>
            </a:r>
            <a:endParaRPr/>
          </a:p>
        </p:txBody>
      </p:sp>
      <p:sp>
        <p:nvSpPr>
          <p:cNvPr id="1697" name="Google Shape;1697;p21"/>
          <p:cNvSpPr txBox="1"/>
          <p:nvPr/>
        </p:nvSpPr>
        <p:spPr>
          <a:xfrm>
            <a:off x="3964742" y="4135291"/>
            <a:ext cx="108965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vi-VN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Nghe như kể chuyện</a:t>
            </a:r>
            <a:endParaRPr/>
          </a:p>
        </p:txBody>
      </p:sp>
      <p:sp>
        <p:nvSpPr>
          <p:cNvPr id="1698" name="Google Shape;1698;p21"/>
          <p:cNvSpPr txBox="1"/>
          <p:nvPr/>
        </p:nvSpPr>
        <p:spPr>
          <a:xfrm>
            <a:off x="3964742" y="2451944"/>
            <a:ext cx="297821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NGỮ</a:t>
            </a:r>
            <a:endParaRPr/>
          </a:p>
        </p:txBody>
      </p:sp>
      <p:sp>
        <p:nvSpPr>
          <p:cNvPr id="1699" name="Google Shape;1699;p21"/>
          <p:cNvSpPr txBox="1"/>
          <p:nvPr/>
        </p:nvSpPr>
        <p:spPr>
          <a:xfrm>
            <a:off x="3726715" y="2447517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vi-VN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endParaRPr/>
          </a:p>
        </p:txBody>
      </p:sp>
      <p:sp>
        <p:nvSpPr>
          <p:cNvPr id="1700" name="Google Shape;1700;p21"/>
          <p:cNvSpPr txBox="1"/>
          <p:nvPr/>
        </p:nvSpPr>
        <p:spPr>
          <a:xfrm>
            <a:off x="3223740" y="3510860"/>
            <a:ext cx="694190" cy="553998"/>
          </a:xfrm>
          <a:prstGeom prst="rect">
            <a:avLst/>
          </a:prstGeom>
          <a:solidFill>
            <a:srgbClr val="A6A8A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vi-V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Trở thành </a:t>
            </a:r>
            <a:r>
              <a:rPr b="1" i="0" lang="vi-V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người đọc giỏi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706" name="Google Shape;1706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708" name="Google Shape;1708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Phát âm, ghép các âm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Chào mừng</a:t>
            </a:r>
            <a:endParaRPr/>
          </a:p>
        </p:txBody>
      </p:sp>
      <p:sp>
        <p:nvSpPr>
          <p:cNvPr id="1543" name="Google Shape;1543;p5"/>
          <p:cNvSpPr txBox="1"/>
          <p:nvPr>
            <p:ph idx="3" type="body"/>
          </p:nvPr>
        </p:nvSpPr>
        <p:spPr>
          <a:xfrm>
            <a:off x="1660583" y="2653440"/>
            <a:ext cx="4115184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544" name="Google Shape;1544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545" name="Google Shape;1545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546" name="Google Shape;1546;p5"/>
          <p:cNvSpPr txBox="1"/>
          <p:nvPr>
            <p:ph idx="5" type="body"/>
          </p:nvPr>
        </p:nvSpPr>
        <p:spPr>
          <a:xfrm>
            <a:off x="1660583" y="4992079"/>
            <a:ext cx="4115184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Nghĩ lại &amp; cập nhật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7" name="Google Shape;154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1" name="Google Shape;155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2" name="Google Shape;1552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"Tôi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61" name="Google Shape;156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562" name="Google Shape;156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563" name="Google Shape;156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564" name="Google Shape;156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565" name="Google Shape;156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9" name="Google Shape;15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Phát âm, ghép các âm</a:t>
            </a:r>
            <a:endParaRPr/>
          </a:p>
        </p:txBody>
      </p:sp>
      <p:sp>
        <p:nvSpPr>
          <p:cNvPr id="1575" name="Google Shape;1575;p12"/>
          <p:cNvSpPr txBox="1"/>
          <p:nvPr>
            <p:ph idx="1" type="body"/>
          </p:nvPr>
        </p:nvSpPr>
        <p:spPr>
          <a:xfrm>
            <a:off x="9062977" y="2472614"/>
            <a:ext cx="2963119" cy="3295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Lắng nghe các phần của từ rồi ghép chúng lại với nhau sẽ giúp trẻ chuẩn bị nối các âm trong từ khi trẻ cố gắng đọc từ đó.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6" name="Google Shape;157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578" name="Google Shape;1578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579" name="Google Shape;1579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Nói các thành phần từ.</a:t>
            </a:r>
            <a:endParaRPr/>
          </a:p>
        </p:txBody>
      </p:sp>
      <p:sp>
        <p:nvSpPr>
          <p:cNvPr id="1580" name="Google Shape;1580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Xếp chúng lại với nhau. </a:t>
            </a:r>
            <a:endParaRPr/>
          </a:p>
        </p:txBody>
      </p:sp>
      <p:sp>
        <p:nvSpPr>
          <p:cNvPr id="1581" name="Google Shape;1581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Nói từ đó.</a:t>
            </a:r>
            <a:endParaRPr/>
          </a:p>
        </p:txBody>
      </p:sp>
      <p:sp>
        <p:nvSpPr>
          <p:cNvPr id="1582" name="Google Shape;1582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vi-VN"/>
              <a:t>nhận thức rằng các âm và cấu trúc âm khác nhau sẽ tạo nên từ</a:t>
            </a:r>
            <a:endParaRPr/>
          </a:p>
        </p:txBody>
      </p:sp>
      <p:sp>
        <p:nvSpPr>
          <p:cNvPr id="1588" name="Google Shape;1588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1" name="Google Shape;1591;p13"/>
          <p:cNvSpPr txBox="1"/>
          <p:nvPr>
            <p:ph idx="5" type="body"/>
          </p:nvPr>
        </p:nvSpPr>
        <p:spPr>
          <a:xfrm>
            <a:off x="691245" y="1502511"/>
            <a:ext cx="3302021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vi-VN"/>
              <a:t>Nhận thức ngữ âm học</a:t>
            </a:r>
            <a:endParaRPr/>
          </a:p>
        </p:txBody>
      </p:sp>
      <p:sp>
        <p:nvSpPr>
          <p:cNvPr id="1592" name="Google Shape;1592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5" name="Google Shape;1595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4"/>
          <p:cNvSpPr txBox="1"/>
          <p:nvPr>
            <p:ph type="title"/>
          </p:nvPr>
        </p:nvSpPr>
        <p:spPr>
          <a:xfrm>
            <a:off x="3536683" y="0"/>
            <a:ext cx="5296071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 sz="5000"/>
              <a:t>Nói các thành phần từ</a:t>
            </a:r>
            <a:endParaRPr/>
          </a:p>
        </p:txBody>
      </p:sp>
      <p:sp>
        <p:nvSpPr>
          <p:cNvPr id="1601" name="Google Shape;1601;p1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602" name="Google Shape;1602;p14"/>
          <p:cNvSpPr txBox="1"/>
          <p:nvPr>
            <p:ph idx="3" type="body"/>
          </p:nvPr>
        </p:nvSpPr>
        <p:spPr>
          <a:xfrm>
            <a:off x="4185240" y="2782162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5000"/>
              <a:t>Snow</a:t>
            </a:r>
            <a:endParaRPr/>
          </a:p>
        </p:txBody>
      </p:sp>
      <p:sp>
        <p:nvSpPr>
          <p:cNvPr id="1603" name="Google Shape;1603;p14"/>
          <p:cNvSpPr txBox="1"/>
          <p:nvPr>
            <p:ph idx="4" type="body"/>
          </p:nvPr>
        </p:nvSpPr>
        <p:spPr>
          <a:xfrm>
            <a:off x="8832754" y="2739821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5000"/>
              <a:t>Ball</a:t>
            </a:r>
            <a:endParaRPr/>
          </a:p>
        </p:txBody>
      </p:sp>
      <p:pic>
        <p:nvPicPr>
          <p:cNvPr descr="A picture containing icon&#10;&#10;Description automatically generated" id="1604" name="Google Shape;1604;p14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865067">
            <a:off x="3900032" y="3732945"/>
            <a:ext cx="3556101" cy="208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5" name="Google Shape;1605;p14"/>
          <p:cNvSpPr txBox="1"/>
          <p:nvPr>
            <p:ph idx="2" type="body"/>
          </p:nvPr>
        </p:nvSpPr>
        <p:spPr>
          <a:xfrm>
            <a:off x="0" y="1577974"/>
            <a:ext cx="334885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Nói cho trẻ biết hai </a:t>
            </a:r>
            <a:r>
              <a:rPr lang="vi-VN" u="sng"/>
              <a:t>thành phần</a:t>
            </a:r>
            <a:r>
              <a:rPr lang="vi-VN"/>
              <a:t> của từ đó, nhưng đừng gộp chúng lại với nhau!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606" name="Google Shape;1606;p14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917031">
            <a:off x="8368371" y="3723705"/>
            <a:ext cx="3802382" cy="21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5"/>
          <p:cNvSpPr txBox="1"/>
          <p:nvPr>
            <p:ph type="title"/>
          </p:nvPr>
        </p:nvSpPr>
        <p:spPr>
          <a:xfrm>
            <a:off x="3603448" y="15879"/>
            <a:ext cx="4753474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 sz="5000"/>
              <a:t>Xếp chúng lại với nhau</a:t>
            </a:r>
            <a:endParaRPr/>
          </a:p>
        </p:txBody>
      </p:sp>
      <p:pic>
        <p:nvPicPr>
          <p:cNvPr descr="A group of people posing for the camera&#10;&#10;Description automatically generated" id="1612" name="Google Shape;161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457200" y="525461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3" name="Google Shape;1613;p15"/>
          <p:cNvSpPr txBox="1"/>
          <p:nvPr>
            <p:ph idx="1" type="body"/>
          </p:nvPr>
        </p:nvSpPr>
        <p:spPr>
          <a:xfrm>
            <a:off x="3921664" y="1901395"/>
            <a:ext cx="7949494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vi-VN"/>
              <a:t>Cũng có thể dùng các đồ vật hoặc bộ phận khác của cơ thể để cùng phát ra các âm. </a:t>
            </a:r>
            <a:endParaRPr/>
          </a:p>
          <a:p>
            <a:pPr indent="-6350" lvl="0" marL="234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14" name="Google Shape;1614;p1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5000"/>
              <a:t>Snowball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icon&#10;&#10;Description automatically generated" id="1615" name="Google Shape;1615;p15"/>
          <p:cNvPicPr preferRelativeResize="0"/>
          <p:nvPr/>
        </p:nvPicPr>
        <p:blipFill rotWithShape="1">
          <a:blip r:embed="rId4">
            <a:alphaModFix/>
          </a:blip>
          <a:srcRect b="28601" l="14483" r="14406" t="29735"/>
          <a:stretch/>
        </p:blipFill>
        <p:spPr>
          <a:xfrm rot="3195795">
            <a:off x="6227717" y="3711206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6" name="Google Shape;1616;p15"/>
          <p:cNvPicPr preferRelativeResize="0"/>
          <p:nvPr/>
        </p:nvPicPr>
        <p:blipFill rotWithShape="1">
          <a:blip r:embed="rId5">
            <a:alphaModFix/>
          </a:blip>
          <a:srcRect b="28481" l="14278" r="11355" t="30406"/>
          <a:stretch/>
        </p:blipFill>
        <p:spPr>
          <a:xfrm rot="-10185728">
            <a:off x="7087431" y="2964438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 sz="5000"/>
              <a:t>Nói từ đó</a:t>
            </a:r>
            <a:endParaRPr/>
          </a:p>
        </p:txBody>
      </p:sp>
      <p:sp>
        <p:nvSpPr>
          <p:cNvPr id="1622" name="Google Shape;1622;p16"/>
          <p:cNvSpPr txBox="1"/>
          <p:nvPr>
            <p:ph idx="1" type="body"/>
          </p:nvPr>
        </p:nvSpPr>
        <p:spPr>
          <a:xfrm>
            <a:off x="0" y="227488"/>
            <a:ext cx="3536683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623" name="Google Shape;1623;p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Có thể làm điều này vài lần cho mỗi từ.</a:t>
            </a:r>
            <a:endParaRPr/>
          </a:p>
        </p:txBody>
      </p:sp>
      <p:sp>
        <p:nvSpPr>
          <p:cNvPr id="1624" name="Google Shape;1624;p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5" name="Google Shape;1625;p16"/>
          <p:cNvSpPr txBox="1"/>
          <p:nvPr>
            <p:ph idx="4" type="body"/>
          </p:nvPr>
        </p:nvSpPr>
        <p:spPr>
          <a:xfrm rot="-2153631">
            <a:off x="3495732" y="2263294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vi-VN"/>
              <a:t>Người lớn: </a:t>
            </a:r>
            <a:r>
              <a:rPr lang="vi-VN"/>
              <a:t>Từ đó là gì?</a:t>
            </a:r>
            <a:endParaRPr/>
          </a:p>
        </p:txBody>
      </p:sp>
      <p:sp>
        <p:nvSpPr>
          <p:cNvPr id="1626" name="Google Shape;1626;p16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vi-VN"/>
              <a:t>Trẻ</a:t>
            </a:r>
            <a:r>
              <a:rPr lang="vi-VN"/>
              <a:t>: Snowball!</a:t>
            </a:r>
            <a:endParaRPr/>
          </a:p>
        </p:txBody>
      </p:sp>
      <p:pic>
        <p:nvPicPr>
          <p:cNvPr descr="A picture containing icon&#10;&#10;Description automatically generated" id="1627" name="Google Shape;1627;p16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3195795">
            <a:off x="-141787" y="3895440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28" name="Google Shape;1628;p16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10185728">
            <a:off x="717927" y="3148672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