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9" r:id="rId4"/>
    <p:sldMasterId id="2147483750" r:id="rId5"/>
    <p:sldMasterId id="2147483751" r:id="rId6"/>
    <p:sldMasterId id="2147483752" r:id="rId7"/>
    <p:sldMasterId id="2147483753" r:id="rId8"/>
    <p:sldMasterId id="2147483754" r:id="rId9"/>
    <p:sldMasterId id="2147483755" r:id="rId10"/>
    <p:sldMasterId id="2147483756" r:id="rId11"/>
    <p:sldMasterId id="2147483757" r:id="rId12"/>
    <p:sldMasterId id="2147483758" r:id="rId13"/>
    <p:sldMasterId id="2147483759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7" name="Google Shape;152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0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7" name="Google Shape;1627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1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3" name="Google Shape;1643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2" name="Google Shape;1652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1" name="Google Shape;1661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5" name="Google Shape;1675;p1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3" name="Google Shape;1683;p15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2" name="Google Shape;1702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4" name="Google Shape;1534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9" name="Google Shape;1539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4" name="Google Shape;1554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t/>
            </a:r>
            <a:endParaRPr i="1"/>
          </a:p>
        </p:txBody>
      </p:sp>
      <p:sp>
        <p:nvSpPr>
          <p:cNvPr id="1571" name="Google Shape;1571;p5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4" name="Google Shape;1584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7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7" name="Google Shape;1597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8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7" name="Google Shape;1607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9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7" name="Google Shape;1617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2.jp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3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33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jp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6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5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32.jp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33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jp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8.jp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8.jp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6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26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9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35.jp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2" name="Google Shape;1492;p111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3" name="Google Shape;1493;p111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4" name="Google Shape;1494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5" name="Google Shape;1495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6" name="Google Shape;1496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7" name="Google Shape;1497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8" name="Google Shape;1498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9" name="Google Shape;1499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111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3" name="Google Shape;1503;p111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04" name="Google Shape;1504;p11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5" name="Google Shape;1505;p111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111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111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111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111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0" name="Google Shape;1510;p111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1" name="Google Shape;1511;p111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2" name="Google Shape;1512;p111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5" name="Google Shape;1515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8" name="Google Shape;1518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9" name="Google Shape;1519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11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p11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24" name="Google Shape;1524;p11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2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2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2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2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2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2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2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2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2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2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2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2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2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2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2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2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2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2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2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2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2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2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2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2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2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1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1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32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2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2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2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32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32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3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3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3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3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3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3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3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3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7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37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3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3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3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3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3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3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3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3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38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38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39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39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39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39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40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40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40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40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4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4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4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4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4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4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4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4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4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4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4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4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4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4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44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4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44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44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44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44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44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44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44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4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4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4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4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8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48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4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4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4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4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4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4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4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51"/>
          <p:cNvSpPr txBox="1"/>
          <p:nvPr>
            <p:ph idx="1" type="body"/>
          </p:nvPr>
        </p:nvSpPr>
        <p:spPr>
          <a:xfrm>
            <a:off x="224228" y="3792504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1"/>
          <p:cNvSpPr txBox="1"/>
          <p:nvPr>
            <p:ph idx="2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5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5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5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1"/>
          <p:cNvSpPr/>
          <p:nvPr>
            <p:ph idx="3" type="pic"/>
          </p:nvPr>
        </p:nvSpPr>
        <p:spPr>
          <a:xfrm>
            <a:off x="457146" y="796384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51"/>
          <p:cNvSpPr txBox="1"/>
          <p:nvPr>
            <p:ph idx="4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5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52"/>
          <p:cNvSpPr txBox="1"/>
          <p:nvPr>
            <p:ph idx="2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9" name="Google Shape;679;p5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5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3" name="Google Shape;68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2"/>
          <p:cNvSpPr txBox="1"/>
          <p:nvPr>
            <p:ph idx="3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52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52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2016 FirstPhilly Workshop.JPG" id="689" name="Google Shape;689;p52"/>
          <p:cNvPicPr preferRelativeResize="0"/>
          <p:nvPr/>
        </p:nvPicPr>
        <p:blipFill rotWithShape="1">
          <a:blip r:embed="rId6">
            <a:alphaModFix amt="98000"/>
          </a:blip>
          <a:srcRect b="-7" l="4789" r="0" t="606"/>
          <a:stretch/>
        </p:blipFill>
        <p:spPr>
          <a:xfrm>
            <a:off x="6096000" y="3616575"/>
            <a:ext cx="3680278" cy="260854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0" name="Google Shape;690;p52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52"/>
          <p:cNvSpPr txBox="1"/>
          <p:nvPr>
            <p:ph idx="5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52"/>
          <p:cNvSpPr/>
          <p:nvPr>
            <p:ph idx="6" type="pic"/>
          </p:nvPr>
        </p:nvSpPr>
        <p:spPr>
          <a:xfrm>
            <a:off x="339604" y="1167672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3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53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53"/>
          <p:cNvSpPr txBox="1"/>
          <p:nvPr>
            <p:ph idx="2" type="body"/>
          </p:nvPr>
        </p:nvSpPr>
        <p:spPr>
          <a:xfrm>
            <a:off x="214306" y="335251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7" name="Google Shape;697;p5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5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5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53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3"/>
          <p:cNvSpPr/>
          <p:nvPr>
            <p:ph idx="4" type="pic"/>
          </p:nvPr>
        </p:nvSpPr>
        <p:spPr>
          <a:xfrm>
            <a:off x="355947" y="793031"/>
            <a:ext cx="2871300" cy="249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53"/>
          <p:cNvSpPr txBox="1"/>
          <p:nvPr>
            <p:ph idx="5" type="body"/>
          </p:nvPr>
        </p:nvSpPr>
        <p:spPr>
          <a:xfrm>
            <a:off x="3728640" y="1818827"/>
            <a:ext cx="44865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3_Title Slide 2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5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4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4"/>
          <p:cNvSpPr txBox="1"/>
          <p:nvPr>
            <p:ph idx="3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4"/>
          <p:cNvSpPr txBox="1"/>
          <p:nvPr>
            <p:ph idx="4" type="body"/>
          </p:nvPr>
        </p:nvSpPr>
        <p:spPr>
          <a:xfrm>
            <a:off x="3790950" y="1947062"/>
            <a:ext cx="35769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3" name="Google Shape;713;p5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4"/>
          <p:cNvSpPr/>
          <p:nvPr>
            <p:ph idx="5" type="pic"/>
          </p:nvPr>
        </p:nvSpPr>
        <p:spPr>
          <a:xfrm>
            <a:off x="7865512" y="1933588"/>
            <a:ext cx="4066200" cy="415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3" name="Google Shape;723;p5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5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5" name="Google Shape;725;p5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5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5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9" name="Google Shape;72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2" name="Google Shape;732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3" name="Google Shape;733;p5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5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5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56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56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56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3" name="Google Shape;743;p5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7" name="Google Shape;74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56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6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56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5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7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7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7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0" name="Google Shape;760;p5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5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5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9" name="Google Shape;76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5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5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5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5" name="Google Shape;77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8" name="Google Shape;778;p5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5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5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1" name="Google Shape;78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2" name="Google Shape;78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6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6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6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6" name="Google Shape;796;p6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6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8" name="Google Shape;79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0" name="Google Shape;800;p6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1" name="Google Shape;80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6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6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5" name="Google Shape;805;p6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2" name="Google Shape;81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3" name="Google Shape;813;p6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6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8" name="Google Shape;81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0" name="Google Shape;82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63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3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3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63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3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4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p64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4" name="Google Shape;834;p6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5" name="Google Shape;83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6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6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6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6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6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1" name="Google Shape;84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3" name="Google Shape;84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5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1" name="Google Shape;851;p65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2" name="Google Shape;85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3" name="Google Shape;853;p6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6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8" name="Google Shape;85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0" name="Google Shape;86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64" name="Google Shape;864;p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6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6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5" name="Google Shape;87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6" name="Google Shape;876;p66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1" name="Google Shape;88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3" name="Google Shape;88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6" name="Google Shape;88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87" name="Google Shape;88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67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6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6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6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6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3" name="Google Shape;893;p67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4" name="Google Shape;89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67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97" name="Google Shape;897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67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6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7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7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7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7" name="Google Shape;90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8" name="Google Shape;908;p6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6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3" name="Google Shape;91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68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916" name="Google Shape;916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6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68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8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68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8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69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26" name="Google Shape;926;p69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927" name="Google Shape;927;p6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8" name="Google Shape;928;p6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71"/>
          <p:cNvPicPr preferRelativeResize="0"/>
          <p:nvPr/>
        </p:nvPicPr>
        <p:blipFill rotWithShape="1">
          <a:blip r:embed="rId2">
            <a:alphaModFix/>
          </a:blip>
          <a:srcRect b="1768" l="0" r="3426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7" name="Google Shape;93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3" name="Google Shape;94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7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946" name="Google Shape;946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7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7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9" name="Google Shape;959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7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p7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7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7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7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72" name="Google Shape;972;p72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Google Shape;97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5" name="Google Shape;975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9" name="Google Shape;979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2" name="Google Shape;98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4" name="Google Shape;984;p7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7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7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1" name="Google Shape;99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9" name="Google Shape;99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2" name="Google Shape;1002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4" name="Google Shape;1004;p75"/>
          <p:cNvPicPr preferRelativeResize="0"/>
          <p:nvPr/>
        </p:nvPicPr>
        <p:blipFill rotWithShape="1">
          <a:blip r:embed="rId2">
            <a:alphaModFix/>
          </a:blip>
          <a:srcRect b="1768" l="0" r="3426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6" name="Google Shape;100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2" name="Google Shape;1012;p7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3" name="Google Shape;101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16" name="Google Shape;1016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7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7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7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7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p7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7" name="Google Shape;102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5" name="Google Shape;1035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7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7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7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7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7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6" name="Google Shape;104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4" name="Google Shape;1054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0" name="Google Shape;1060;p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1" name="Google Shape;106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2" name="Google Shape;1062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5" name="Google Shape;1075;p7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7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8" name="Google Shape;1078;p7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9" name="Google Shape;107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Google Shape;1080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8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8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8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8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8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8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1" name="Google Shape;110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9" name="Google Shape;1109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Google Shape;111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2" name="Google Shape;1112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1" name="Google Shape;1121;p8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8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8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8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8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8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8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8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29" name="Google Shape;1129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Google Shape;113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2" name="Google Shape;1132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5" name="Google Shape;113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7" name="Google Shape;1137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9" name="Google Shape;113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p8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8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3" name="Google Shape;1143;p8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p8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8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8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8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8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p82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50" name="Google Shape;1150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51" name="Google Shape;1151;p82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82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82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6" name="Google Shape;1156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3" name="Google Shape;116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5" name="Google Shape;1165;p83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p83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2" name="Google Shape;117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4" name="Google Shape;1174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8" name="Google Shape;1178;p84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84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2" name="Google Shape;1182;p8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p8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p8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p8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8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1" name="Google Shape;1191;p85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85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85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85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85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85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85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0" name="Google Shape;1200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4" name="Google Shape;1204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6" name="Google Shape;120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7" name="Google Shape;120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9" name="Google Shape;1209;p86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2" name="Google Shape;1212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5" name="Google Shape;121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Google Shape;1216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8" name="Google Shape;121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9" name="Google Shape;121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8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1" name="Google Shape;1221;p8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p8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88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5" name="Google Shape;1225;p88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p8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4" name="Google Shape;1234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6" name="Google Shape;123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7" name="Google Shape;123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9" name="Google Shape;123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3" name="Google Shape;1243;p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6" name="Google Shape;1246;p91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91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48" name="Google Shape;1248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2" name="Google Shape;125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55" name="Google Shape;1255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56" name="Google Shape;1256;p91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91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91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p91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91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9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9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9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66" name="Google Shape;1266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9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p9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p9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6" name="Google Shape;1276;p9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9" name="Google Shape;1279;p93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93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93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93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83" name="Google Shape;1283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7" name="Google Shape;128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2" name="Google Shape;129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3" name="Google Shape;1293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9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1" name="Google Shape;1301;p9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p9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3" name="Google Shape;1303;p9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4" name="Google Shape;130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5" name="Google Shape;130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9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0" name="Google Shape;1310;p9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p9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2" name="Google Shape;131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4" name="Google Shape;1314;p9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5" name="Google Shape;131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7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9" name="Google Shape;1319;p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2" name="Google Shape;132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3" name="Google Shape;1323;p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97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97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28" name="Google Shape;1328;p97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9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337" name="Google Shape;1337;p9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8" name="Google Shape;1338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1" name="Google Shape;134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2" name="Google Shape;134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9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8" name="Google Shape;1348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1" name="Google Shape;135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2" name="Google Shape;135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10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56" name="Google Shape;1356;p10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p10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p10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0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10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p10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p10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0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5" name="Google Shape;1365;p10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p10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367" name="Google Shape;1367;p10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68" name="Google Shape;1368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2" name="Google Shape;1372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0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78" name="Google Shape;1378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9" name="Google Shape;1379;p10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p10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p10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2" name="Google Shape;138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10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6" name="Google Shape;1386;p10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p10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p10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9" name="Google Shape;1389;p10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0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2" name="Google Shape;1392;p10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p10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p10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5" name="Google Shape;1395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6" name="Google Shape;1396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10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400" name="Google Shape;1400;p10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p10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10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3" name="Google Shape;1403;p10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4" name="Google Shape;1404;p10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p10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p10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p10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8" name="Google Shape;1408;p10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0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1" name="Google Shape;1411;p10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2" name="Google Shape;1412;p10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3" name="Google Shape;1413;p10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4" name="Google Shape;141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5" name="Google Shape;1415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04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p104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420" name="Google Shape;1420;p104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0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3" name="Google Shape;1423;p10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p10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p10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7" name="Google Shape;142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10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431" name="Google Shape;1431;p10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2" name="Google Shape;1432;p10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p10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0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6" name="Google Shape;1436;p10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p10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p10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p10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0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0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4" name="Google Shape;1444;p10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p10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p10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7" name="Google Shape;144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8" name="Google Shape;144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10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52" name="Google Shape;1452;p10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p10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p10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p10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0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8" name="Google Shape;1458;p10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p10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0" name="Google Shape;1460;p10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1" name="Google Shape;146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2" name="Google Shape;1462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10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p10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7" name="Google Shape;1467;p10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8" name="Google Shape;1468;p10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p10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p10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p10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p10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p11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76" name="Google Shape;1476;p11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7" name="Google Shape;1477;p11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p11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9" name="Google Shape;1479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0" name="Google Shape;1480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p11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4" name="Google Shape;1484;p11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5" name="Google Shape;1485;p11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6" name="Google Shape;1486;p11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7" name="Google Shape;1487;p11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p11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9" name="Google Shape;1489;p11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p11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9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0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9.xml"/><Relationship Id="rId6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89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9" name="Google Shape;1229;p8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8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9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1" name="Google Shape;1331;p9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2" name="Google Shape;1332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33" name="Google Shape;1333;p9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5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8" name="Google Shape;808;p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7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1" name="Google Shape;931;p7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2" name="Google Shape;932;p70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3" name="Google Shape;933;p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4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61.png"/><Relationship Id="rId8" Type="http://schemas.openxmlformats.org/officeDocument/2006/relationships/image" Target="../media/image5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Relationship Id="rId4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4.png"/><Relationship Id="rId4" Type="http://schemas.openxmlformats.org/officeDocument/2006/relationships/image" Target="../media/image5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4.jpg"/><Relationship Id="rId6" Type="http://schemas.openxmlformats.org/officeDocument/2006/relationships/image" Target="../media/image42.jpg"/><Relationship Id="rId7" Type="http://schemas.openxmlformats.org/officeDocument/2006/relationships/image" Target="../media/image4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5.png"/><Relationship Id="rId4" Type="http://schemas.openxmlformats.org/officeDocument/2006/relationships/image" Target="../media/image6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Relationship Id="rId4" Type="http://schemas.openxmlformats.org/officeDocument/2006/relationships/image" Target="../media/image5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113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530" name="Google Shape;1530;p11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Say and count syllables</a:t>
            </a:r>
            <a:endParaRPr/>
          </a:p>
        </p:txBody>
      </p:sp>
      <p:sp>
        <p:nvSpPr>
          <p:cNvPr id="1531" name="Google Shape;1531;p11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5000"/>
              <a:t>Hãy thực hành nào</a:t>
            </a:r>
            <a:endParaRPr/>
          </a:p>
        </p:txBody>
      </p:sp>
      <p:sp>
        <p:nvSpPr>
          <p:cNvPr id="1630" name="Google Shape;1630;p122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sp>
        <p:nvSpPr>
          <p:cNvPr id="1631" name="Google Shape;1631;p122"/>
          <p:cNvSpPr txBox="1"/>
          <p:nvPr>
            <p:ph idx="2" type="body"/>
          </p:nvPr>
        </p:nvSpPr>
        <p:spPr>
          <a:xfrm>
            <a:off x="0" y="1577975"/>
            <a:ext cx="334885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Đặt tay dưới cằm. Khi nói từ đó, hãy chú ý mỗi lần cằm con hạ xuống. Đó là một âm tiết!</a:t>
            </a:r>
            <a:endParaRPr/>
          </a:p>
        </p:txBody>
      </p:sp>
      <p:sp>
        <p:nvSpPr>
          <p:cNvPr id="1632" name="Google Shape;1632;p122"/>
          <p:cNvSpPr txBox="1"/>
          <p:nvPr>
            <p:ph idx="4" type="body"/>
          </p:nvPr>
        </p:nvSpPr>
        <p:spPr>
          <a:xfrm>
            <a:off x="3802043" y="1577339"/>
            <a:ext cx="50412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bubble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chicken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apple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car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umbrella</a:t>
            </a:r>
            <a:endParaRPr/>
          </a:p>
          <a:p>
            <a:pPr indent="-457200" lvl="0" marL="508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4000"/>
              <a:t>tên của trẻ</a:t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Bubbles" id="1633" name="Google Shape;1633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890" y="169039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cken" id="1634" name="Google Shape;1634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7293" y="2414102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" id="1635" name="Google Shape;1635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5317" y="315281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" id="1636" name="Google Shape;1636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8179" y="3876523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ch umbrella" id="1637" name="Google Shape;1637;p1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15463" y="4659258"/>
            <a:ext cx="694568" cy="69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1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57744" y="1690412"/>
            <a:ext cx="1452940" cy="1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1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25423" y="4329415"/>
            <a:ext cx="1317600" cy="13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1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74811" y="3085826"/>
            <a:ext cx="1418825" cy="11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23"/>
          <p:cNvSpPr txBox="1"/>
          <p:nvPr>
            <p:ph type="ctrTitle"/>
          </p:nvPr>
        </p:nvSpPr>
        <p:spPr>
          <a:xfrm>
            <a:off x="0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Gia đình đa ngôn ngữ</a:t>
            </a:r>
            <a:endParaRPr/>
          </a:p>
        </p:txBody>
      </p:sp>
      <p:sp>
        <p:nvSpPr>
          <p:cNvPr id="1646" name="Google Shape;1646;p123"/>
          <p:cNvSpPr txBox="1"/>
          <p:nvPr>
            <p:ph idx="1" type="body"/>
          </p:nvPr>
        </p:nvSpPr>
        <p:spPr>
          <a:xfrm>
            <a:off x="4588064" y="1621852"/>
            <a:ext cx="63009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Khuyến khích nhiều để giúp phát triển khả năng đọc</a:t>
            </a:r>
            <a:r>
              <a:rPr lang="en-US"/>
              <a:t> </a:t>
            </a:r>
            <a:endParaRPr/>
          </a:p>
        </p:txBody>
      </p:sp>
      <p:sp>
        <p:nvSpPr>
          <p:cNvPr id="1647" name="Google Shape;1647;p123"/>
          <p:cNvSpPr txBox="1"/>
          <p:nvPr>
            <p:ph idx="2" type="body"/>
          </p:nvPr>
        </p:nvSpPr>
        <p:spPr>
          <a:xfrm>
            <a:off x="4588043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Sử dụng cách này với sách trong bất cứ ngôn ngữ nào</a:t>
            </a:r>
            <a:r>
              <a:rPr lang="en-US"/>
              <a:t> </a:t>
            </a:r>
            <a:endParaRPr/>
          </a:p>
        </p:txBody>
      </p:sp>
      <p:pic>
        <p:nvPicPr>
          <p:cNvPr id="1648" name="Google Shape;1648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399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4400" y="2969419"/>
            <a:ext cx="994269" cy="91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24"/>
          <p:cNvSpPr txBox="1"/>
          <p:nvPr>
            <p:ph idx="1" type="body"/>
          </p:nvPr>
        </p:nvSpPr>
        <p:spPr>
          <a:xfrm>
            <a:off x="8450574" y="3165416"/>
            <a:ext cx="3741425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 có thể vỗ tay/búng tay/dậm chân theo các âm tiết chứ?</a:t>
            </a:r>
            <a:endParaRPr/>
          </a:p>
        </p:txBody>
      </p:sp>
      <p:sp>
        <p:nvSpPr>
          <p:cNvPr id="1655" name="Google Shape;1655;p12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Tên của con có bao nhiêu âm tiết?</a:t>
            </a:r>
            <a:endParaRPr/>
          </a:p>
        </p:txBody>
      </p:sp>
      <p:sp>
        <p:nvSpPr>
          <p:cNvPr id="1656" name="Google Shape;1656;p12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 có thể nghe rất kỹ các nhịp trong từ không? </a:t>
            </a:r>
            <a:endParaRPr/>
          </a:p>
        </p:txBody>
      </p:sp>
      <p:sp>
        <p:nvSpPr>
          <p:cNvPr id="1657" name="Google Shape;1657;p124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Đọc sách = trò chuyện</a:t>
            </a:r>
            <a:endParaRPr/>
          </a:p>
        </p:txBody>
      </p:sp>
      <p:pic>
        <p:nvPicPr>
          <p:cNvPr id="1658" name="Google Shape;1658;p12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Giờ thực hành</a:t>
            </a:r>
            <a:endParaRPr/>
          </a:p>
        </p:txBody>
      </p:sp>
      <p:sp>
        <p:nvSpPr>
          <p:cNvPr id="1664" name="Google Shape;1664;p12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Nghe một từ và nói từ đó.</a:t>
            </a:r>
            <a:endParaRPr/>
          </a:p>
        </p:txBody>
      </p:sp>
      <p:sp>
        <p:nvSpPr>
          <p:cNvPr id="1665" name="Google Shape;1665;p125"/>
          <p:cNvSpPr txBox="1"/>
          <p:nvPr>
            <p:ph idx="2" type="body"/>
          </p:nvPr>
        </p:nvSpPr>
        <p:spPr>
          <a:xfrm>
            <a:off x="1628000" y="2592250"/>
            <a:ext cx="422879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r>
              <a:rPr lang="en-US" sz="3200"/>
              <a:t>Lắng nghe và cảm nhận các âm tiết trong từ để đếm chúng. </a:t>
            </a:r>
            <a:endParaRPr/>
          </a:p>
        </p:txBody>
      </p:sp>
      <p:sp>
        <p:nvSpPr>
          <p:cNvPr id="1666" name="Google Shape;1666;p125"/>
          <p:cNvSpPr txBox="1"/>
          <p:nvPr>
            <p:ph idx="3" type="body"/>
          </p:nvPr>
        </p:nvSpPr>
        <p:spPr>
          <a:xfrm>
            <a:off x="1655384" y="3809178"/>
            <a:ext cx="422879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Hãy chúc mừng khi trẻ không ngừng cố gắng!</a:t>
            </a:r>
            <a:endParaRPr/>
          </a:p>
        </p:txBody>
      </p:sp>
      <p:sp>
        <p:nvSpPr>
          <p:cNvPr id="1667" name="Google Shape;1667;p12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668" name="Google Shape;1668;p12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669" name="Google Shape;1669;p12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670" name="Google Shape;1670;p125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000"/>
              <a:t>Gọi cô nhé nếu con có câu hỏi nào!</a:t>
            </a:r>
            <a:endParaRPr/>
          </a:p>
        </p:txBody>
      </p:sp>
      <p:sp>
        <p:nvSpPr>
          <p:cNvPr id="1671" name="Google Shape;1671;p125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72" name="Google Shape;1672;p125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2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Suy Ngẫm  </a:t>
            </a:r>
            <a:endParaRPr/>
          </a:p>
        </p:txBody>
      </p:sp>
      <p:sp>
        <p:nvSpPr>
          <p:cNvPr id="1678" name="Google Shape;1678;p126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Hãy chia sẻ cách quý vị có thể sử dụng mẹo đọc này ở nhà.</a:t>
            </a:r>
            <a:endParaRPr/>
          </a:p>
        </p:txBody>
      </p:sp>
      <p:sp>
        <p:nvSpPr>
          <p:cNvPr id="1679" name="Google Shape;1679;p12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680" name="Google Shape;1680;p1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Chơi có mục đích -&gt; học tập</a:t>
            </a:r>
            <a:endParaRPr/>
          </a:p>
        </p:txBody>
      </p:sp>
      <p:pic>
        <p:nvPicPr>
          <p:cNvPr id="1686" name="Google Shape;1686;p1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127"/>
          <p:cNvSpPr txBox="1"/>
          <p:nvPr>
            <p:ph idx="2" type="body"/>
          </p:nvPr>
        </p:nvSpPr>
        <p:spPr>
          <a:xfrm>
            <a:off x="5884338" y="1692275"/>
            <a:ext cx="55283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1" lang="en-US"/>
              <a:t>Các câu hỏi</a:t>
            </a:r>
            <a:r>
              <a:rPr lang="en-US"/>
              <a:t> và </a:t>
            </a:r>
            <a:r>
              <a:rPr b="1" lang="en-US"/>
              <a:t>cuộc trò chuyện có ý nghĩa</a:t>
            </a:r>
            <a:r>
              <a:rPr lang="en-US"/>
              <a:t> sẽ xây dựng nền tảng của việc đọc!</a:t>
            </a:r>
            <a:endParaRPr/>
          </a:p>
        </p:txBody>
      </p:sp>
      <p:sp>
        <p:nvSpPr>
          <p:cNvPr id="1688" name="Google Shape;1688;p127"/>
          <p:cNvSpPr txBox="1"/>
          <p:nvPr/>
        </p:nvSpPr>
        <p:spPr>
          <a:xfrm>
            <a:off x="2285996" y="28638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Nỗ lực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127"/>
          <p:cNvSpPr txBox="1"/>
          <p:nvPr/>
        </p:nvSpPr>
        <p:spPr>
          <a:xfrm>
            <a:off x="2038015" y="3083863"/>
            <a:ext cx="1031824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Thích thú và nỗ lực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127"/>
          <p:cNvSpPr txBox="1"/>
          <p:nvPr/>
        </p:nvSpPr>
        <p:spPr>
          <a:xfrm>
            <a:off x="4085167" y="28511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Chính xác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127"/>
          <p:cNvSpPr txBox="1"/>
          <p:nvPr/>
        </p:nvSpPr>
        <p:spPr>
          <a:xfrm>
            <a:off x="4099976" y="3084184"/>
            <a:ext cx="942452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Tìm ra từ 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127"/>
          <p:cNvSpPr txBox="1"/>
          <p:nvPr/>
        </p:nvSpPr>
        <p:spPr>
          <a:xfrm>
            <a:off x="2112578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27"/>
          <p:cNvSpPr txBox="1"/>
          <p:nvPr/>
        </p:nvSpPr>
        <p:spPr>
          <a:xfrm>
            <a:off x="2112578" y="4123677"/>
            <a:ext cx="1130679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Hiểu câu chuyện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27"/>
          <p:cNvSpPr/>
          <p:nvPr/>
        </p:nvSpPr>
        <p:spPr>
          <a:xfrm>
            <a:off x="2845571" y="4759187"/>
            <a:ext cx="397686" cy="215444"/>
          </a:xfrm>
          <a:prstGeom prst="rect">
            <a:avLst/>
          </a:prstGeom>
          <a:solidFill>
            <a:srgbClr val="EEC41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CHUYỆN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27"/>
          <p:cNvSpPr txBox="1"/>
          <p:nvPr/>
        </p:nvSpPr>
        <p:spPr>
          <a:xfrm>
            <a:off x="4099975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Trôi chảy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27"/>
          <p:cNvSpPr txBox="1"/>
          <p:nvPr/>
        </p:nvSpPr>
        <p:spPr>
          <a:xfrm>
            <a:off x="3967063" y="4137965"/>
            <a:ext cx="1089653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Nghe như kể chuyện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27"/>
          <p:cNvSpPr txBox="1"/>
          <p:nvPr/>
        </p:nvSpPr>
        <p:spPr>
          <a:xfrm>
            <a:off x="3967063" y="2454618"/>
            <a:ext cx="297821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 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27"/>
          <p:cNvSpPr txBox="1"/>
          <p:nvPr/>
        </p:nvSpPr>
        <p:spPr>
          <a:xfrm>
            <a:off x="3729036" y="2450191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TỪ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27"/>
          <p:cNvSpPr txBox="1"/>
          <p:nvPr/>
        </p:nvSpPr>
        <p:spPr>
          <a:xfrm>
            <a:off x="3226061" y="3513534"/>
            <a:ext cx="694190" cy="553998"/>
          </a:xfrm>
          <a:prstGeom prst="rect">
            <a:avLst/>
          </a:prstGeom>
          <a:solidFill>
            <a:srgbClr val="A6A8AB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Trở thành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người đọc giỏi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2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Xin hãy đóng góp ý kiến</a:t>
            </a:r>
            <a:endParaRPr/>
          </a:p>
        </p:txBody>
      </p:sp>
      <p:pic>
        <p:nvPicPr>
          <p:cNvPr id="1705" name="Google Shape;1705;p1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12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707" name="Google Shape;1707;p12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1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400"/>
              <a:t>Nói và đếm các âm tiết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1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Chào mừng</a:t>
            </a:r>
            <a:endParaRPr/>
          </a:p>
        </p:txBody>
      </p:sp>
      <p:sp>
        <p:nvSpPr>
          <p:cNvPr id="1542" name="Google Shape;1542;p115"/>
          <p:cNvSpPr txBox="1"/>
          <p:nvPr>
            <p:ph idx="3" type="body"/>
          </p:nvPr>
        </p:nvSpPr>
        <p:spPr>
          <a:xfrm>
            <a:off x="1660582" y="2653440"/>
            <a:ext cx="405731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543" name="Google Shape;1543;p11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544" name="Google Shape;1544;p1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Chương trình buổi học</a:t>
            </a:r>
            <a:endParaRPr/>
          </a:p>
        </p:txBody>
      </p:sp>
      <p:sp>
        <p:nvSpPr>
          <p:cNvPr id="1545" name="Google Shape;1545;p115"/>
          <p:cNvSpPr txBox="1"/>
          <p:nvPr>
            <p:ph idx="5" type="body"/>
          </p:nvPr>
        </p:nvSpPr>
        <p:spPr>
          <a:xfrm>
            <a:off x="1660583" y="4992079"/>
            <a:ext cx="435650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Suy ngẫm &amp; cập nhật</a:t>
            </a:r>
            <a:endParaRPr/>
          </a:p>
        </p:txBody>
      </p:sp>
      <p:pic>
        <p:nvPicPr>
          <p:cNvPr id="1546" name="Google Shape;1546;p11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11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11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11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0" name="Google Shape;1550;p11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1" name="Google Shape;1551;p11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1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7" name="Google Shape;1557;p11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8" name="Google Shape;1558;p11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11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11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561" name="Google Shape;1561;p11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562" name="Google Shape;1562;p11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563" name="Google Shape;1563;p11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564" name="Google Shape;1564;p11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565" name="Google Shape;1565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6" name="Google Shape;1566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7" name="Google Shape;1567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1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Nói và đếm các âm tiết</a:t>
            </a:r>
            <a:endParaRPr/>
          </a:p>
        </p:txBody>
      </p:sp>
      <p:sp>
        <p:nvSpPr>
          <p:cNvPr id="1574" name="Google Shape;1574;p117"/>
          <p:cNvSpPr txBox="1"/>
          <p:nvPr>
            <p:ph idx="1" type="body"/>
          </p:nvPr>
        </p:nvSpPr>
        <p:spPr>
          <a:xfrm>
            <a:off x="9109276" y="3949800"/>
            <a:ext cx="2835797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Điều này giúp trẻ nghe được các âm trong từ - một phần quan trọng của việc giải mã!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5" name="Google Shape;1575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227616"/>
            <a:ext cx="2377500" cy="12851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11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577" name="Google Shape;1577;p11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578" name="Google Shape;1578;p11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Lắng nghe một từ.</a:t>
            </a:r>
            <a:endParaRPr/>
          </a:p>
        </p:txBody>
      </p:sp>
      <p:sp>
        <p:nvSpPr>
          <p:cNvPr id="1579" name="Google Shape;1579;p11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Nói từ đó. </a:t>
            </a:r>
            <a:endParaRPr/>
          </a:p>
        </p:txBody>
      </p:sp>
      <p:sp>
        <p:nvSpPr>
          <p:cNvPr id="1580" name="Google Shape;1580;p117"/>
          <p:cNvSpPr txBox="1"/>
          <p:nvPr>
            <p:ph idx="8" type="body"/>
          </p:nvPr>
        </p:nvSpPr>
        <p:spPr>
          <a:xfrm>
            <a:off x="1340838" y="3624715"/>
            <a:ext cx="5638696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Lắng nghe và cảm nhận các âm tiết trong từ để đếm chúng. </a:t>
            </a:r>
            <a:endParaRPr/>
          </a:p>
        </p:txBody>
      </p:sp>
      <p:sp>
        <p:nvSpPr>
          <p:cNvPr id="1581" name="Google Shape;1581;p11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1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/>
              <a:t>một “nhịp” trong một từ</a:t>
            </a:r>
            <a:endParaRPr/>
          </a:p>
        </p:txBody>
      </p:sp>
      <p:sp>
        <p:nvSpPr>
          <p:cNvPr id="1587" name="Google Shape;1587;p11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8" name="Google Shape;1588;p11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9" name="Google Shape;1589;p11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1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Âm tiết</a:t>
            </a:r>
            <a:endParaRPr/>
          </a:p>
        </p:txBody>
      </p:sp>
      <p:sp>
        <p:nvSpPr>
          <p:cNvPr id="1591" name="Google Shape;1591;p11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2" name="Google Shape;1592;p11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3" name="Google Shape;1593;p11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5000"/>
              <a:t>Lắng nghe một từ</a:t>
            </a:r>
            <a:endParaRPr/>
          </a:p>
        </p:txBody>
      </p:sp>
      <p:sp>
        <p:nvSpPr>
          <p:cNvPr id="1600" name="Google Shape;1600;p119"/>
          <p:cNvSpPr txBox="1"/>
          <p:nvPr>
            <p:ph idx="1" type="body"/>
          </p:nvPr>
        </p:nvSpPr>
        <p:spPr>
          <a:xfrm>
            <a:off x="0" y="3792504"/>
            <a:ext cx="3312728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Để bắt đầu, hãy chọn tên của người bạn hoặc người thân.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Hãy để trẻ lựa chọn từ! </a:t>
            </a:r>
            <a:endParaRPr/>
          </a:p>
        </p:txBody>
      </p:sp>
      <p:pic>
        <p:nvPicPr>
          <p:cNvPr id="1601" name="Google Shape;1601;p11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33411" l="-5816" r="-5814" t="-33394"/>
          <a:stretch/>
        </p:blipFill>
        <p:spPr>
          <a:xfrm>
            <a:off x="728251" y="1112827"/>
            <a:ext cx="1972397" cy="23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2" name="Google Shape;1602;p119"/>
          <p:cNvSpPr txBox="1"/>
          <p:nvPr>
            <p:ph idx="4" type="body"/>
          </p:nvPr>
        </p:nvSpPr>
        <p:spPr>
          <a:xfrm>
            <a:off x="0" y="239394"/>
            <a:ext cx="3437681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pic>
        <p:nvPicPr>
          <p:cNvPr descr="A zebra is looking at the camera&#10;&#10;Description automatically generated" id="1603" name="Google Shape;1603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0492" y="1577339"/>
            <a:ext cx="5461616" cy="4521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4" name="Google Shape;1604;p119"/>
          <p:cNvCxnSpPr/>
          <p:nvPr/>
        </p:nvCxnSpPr>
        <p:spPr>
          <a:xfrm>
            <a:off x="4565555" y="3470602"/>
            <a:ext cx="2563800" cy="1851600"/>
          </a:xfrm>
          <a:prstGeom prst="straightConnector1">
            <a:avLst/>
          </a:prstGeom>
          <a:noFill/>
          <a:ln cap="flat" cmpd="sng" w="149225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2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 sz="5000"/>
              <a:t>Nói một từ</a:t>
            </a:r>
            <a:endParaRPr/>
          </a:p>
        </p:txBody>
      </p:sp>
      <p:sp>
        <p:nvSpPr>
          <p:cNvPr id="1610" name="Google Shape;1610;p120"/>
          <p:cNvSpPr txBox="1"/>
          <p:nvPr>
            <p:ph idx="1" type="body"/>
          </p:nvPr>
        </p:nvSpPr>
        <p:spPr>
          <a:xfrm>
            <a:off x="0" y="227488"/>
            <a:ext cx="3536683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sp>
        <p:nvSpPr>
          <p:cNvPr id="1611" name="Google Shape;1611;p120"/>
          <p:cNvSpPr txBox="1"/>
          <p:nvPr>
            <p:ph idx="2" type="body"/>
          </p:nvPr>
        </p:nvSpPr>
        <p:spPr>
          <a:xfrm>
            <a:off x="0" y="3883036"/>
            <a:ext cx="3338944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Hãy nhớ, chúng ta đang học về </a:t>
            </a:r>
            <a:r>
              <a:rPr b="1" lang="en-US"/>
              <a:t>từ ngữ để nói</a:t>
            </a:r>
            <a:r>
              <a:rPr lang="en-US"/>
              <a:t>, không phải chữ viết.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12" name="Google Shape;1612;p120"/>
          <p:cNvSpPr txBox="1"/>
          <p:nvPr>
            <p:ph idx="3" type="body"/>
          </p:nvPr>
        </p:nvSpPr>
        <p:spPr>
          <a:xfrm rot="-2153673">
            <a:off x="3402221" y="2175654"/>
            <a:ext cx="3140406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 sz="2400"/>
              <a:t>Người lớn: </a:t>
            </a:r>
            <a:r>
              <a:rPr lang="en-US" sz="2400"/>
              <a:t>Hãy chơi đùa với từ ‘zebra.’ Con có nghe được chưa? Con nói ‘zebra’ nhé?</a:t>
            </a:r>
            <a:endParaRPr/>
          </a:p>
        </p:txBody>
      </p:sp>
      <p:sp>
        <p:nvSpPr>
          <p:cNvPr id="1613" name="Google Shape;1613;p120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0" lvl="0" marL="2397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/>
              <a:t>Trẻ: </a:t>
            </a:r>
            <a:r>
              <a:rPr lang="en-US"/>
              <a:t>Zebra.</a:t>
            </a:r>
            <a:endParaRPr/>
          </a:p>
        </p:txBody>
      </p:sp>
      <p:pic>
        <p:nvPicPr>
          <p:cNvPr id="1614" name="Google Shape;1614;p120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-15860" l="-10635" r="-10647" t="-15874"/>
          <a:stretch/>
        </p:blipFill>
        <p:spPr>
          <a:xfrm flipH="1">
            <a:off x="612251" y="1404600"/>
            <a:ext cx="2326074" cy="2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21"/>
          <p:cNvSpPr txBox="1"/>
          <p:nvPr>
            <p:ph type="title"/>
          </p:nvPr>
        </p:nvSpPr>
        <p:spPr>
          <a:xfrm>
            <a:off x="3566264" y="-162610"/>
            <a:ext cx="5890251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US" sz="3400"/>
              <a:t>Lắng nghe và cảm nhận các âm tiết trong từ để đếm chúng</a:t>
            </a:r>
            <a:endParaRPr/>
          </a:p>
        </p:txBody>
      </p:sp>
      <p:sp>
        <p:nvSpPr>
          <p:cNvPr id="1620" name="Google Shape;1620;p121"/>
          <p:cNvSpPr txBox="1"/>
          <p:nvPr>
            <p:ph idx="1" type="body"/>
          </p:nvPr>
        </p:nvSpPr>
        <p:spPr>
          <a:xfrm>
            <a:off x="0" y="239394"/>
            <a:ext cx="3566264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3200"/>
              <a:t>Mẹo và thủ thuật</a:t>
            </a:r>
            <a:endParaRPr/>
          </a:p>
        </p:txBody>
      </p:sp>
      <p:sp>
        <p:nvSpPr>
          <p:cNvPr id="1621" name="Google Shape;1621;p121"/>
          <p:cNvSpPr txBox="1"/>
          <p:nvPr>
            <p:ph idx="2" type="body"/>
          </p:nvPr>
        </p:nvSpPr>
        <p:spPr>
          <a:xfrm>
            <a:off x="0" y="3352510"/>
            <a:ext cx="3254506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Dùng cơ thể để “cảm nhận” các nhịp trong từ đó.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US"/>
              <a:t>Con có thể vỗ tay, dậm chân hoặc búng tay. Hãy sáng tạo!</a:t>
            </a:r>
            <a:endParaRPr/>
          </a:p>
        </p:txBody>
      </p:sp>
      <p:sp>
        <p:nvSpPr>
          <p:cNvPr id="1622" name="Google Shape;1622;p121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/>
              <a:t>ze/bra</a:t>
            </a:r>
            <a:endParaRPr/>
          </a:p>
        </p:txBody>
      </p:sp>
      <p:pic>
        <p:nvPicPr>
          <p:cNvPr id="1623" name="Google Shape;1623;p121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-5127" l="-15208" r="-15221" t="-5137"/>
          <a:stretch/>
        </p:blipFill>
        <p:spPr>
          <a:xfrm>
            <a:off x="355947" y="793031"/>
            <a:ext cx="2871367" cy="2495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ild sitting at a desk&#10;&#10;Description automatically generated" id="1624" name="Google Shape;1624;p121"/>
          <p:cNvPicPr preferRelativeResize="0"/>
          <p:nvPr>
            <p:ph idx="5" type="body"/>
          </p:nvPr>
        </p:nvPicPr>
        <p:blipFill rotWithShape="1">
          <a:blip r:embed="rId4">
            <a:alphaModFix/>
          </a:blip>
          <a:srcRect b="20886" l="0" r="0" t="3491"/>
          <a:stretch/>
        </p:blipFill>
        <p:spPr>
          <a:xfrm>
            <a:off x="4123381" y="1819275"/>
            <a:ext cx="3697500" cy="419430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