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YN/FT2bu2m/Kle8HAcK1Q6q4E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8" name="Google Shape;1628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dd40172cc0_0_150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4" name="Google Shape;1644;g1dd40172cc0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3" name="Google Shape;1653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2" name="Google Shape;166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c79f40d843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6" name="Google Shape;1676;g2c79f40d843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4" name="Google Shape;1684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1" name="Google Shape;1701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9" name="Google Shape;153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5" name="Google Shape;155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 i="1"/>
          </a:p>
        </p:txBody>
      </p:sp>
      <p:sp>
        <p:nvSpPr>
          <p:cNvPr id="1572" name="Google Shape;1572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5" name="Google Shape;158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8" name="Google Shape;159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6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8" name="Google Shape;161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1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30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30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7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7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8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34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39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8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6.jp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6.jp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30.png"/><Relationship Id="rId8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77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77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30.png"/><Relationship Id="rId8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8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39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c79f40d843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6" name="Google Shape;1506;g2c79f40d843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7" name="Google Shape;1507;g2c79f40d843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8" name="Google Shape;1508;g2c79f40d843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g2c79f40d843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0" name="Google Shape;1510;g2c79f40d843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1" name="Google Shape;1511;g2c79f40d843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g2c79f40d843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c79f40d843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5" name="Google Shape;1515;g2c79f40d843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2c79f40d843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2c79f40d843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2c79f40d843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9" name="Google Shape;1519;g2c79f40d843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0" name="Google Shape;1520;g2c79f40d843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g2c79f40d843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g2c79f40d843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3" name="Google Shape;1523;g2c79f40d843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4" name="Google Shape;1524;g2c79f40d843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7"/>
          <p:cNvSpPr/>
          <p:nvPr>
            <p:ph idx="3" type="pic"/>
          </p:nvPr>
        </p:nvSpPr>
        <p:spPr>
          <a:xfrm>
            <a:off x="457146" y="796384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48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8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9" name="Google Shape;679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3" name="Google Shape;68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8"/>
          <p:cNvSpPr txBox="1"/>
          <p:nvPr>
            <p:ph idx="3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8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8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2016 FirstPhilly Workshop.JPG" id="689" name="Google Shape;689;p48"/>
          <p:cNvPicPr preferRelativeResize="0"/>
          <p:nvPr/>
        </p:nvPicPr>
        <p:blipFill rotWithShape="1">
          <a:blip r:embed="rId6">
            <a:alphaModFix amt="98000"/>
          </a:blip>
          <a:srcRect b="-8" l="4789" r="0" t="606"/>
          <a:stretch/>
        </p:blipFill>
        <p:spPr>
          <a:xfrm>
            <a:off x="6096000" y="3616575"/>
            <a:ext cx="3680278" cy="260854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48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8"/>
          <p:cNvSpPr txBox="1"/>
          <p:nvPr>
            <p:ph idx="5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8"/>
          <p:cNvSpPr/>
          <p:nvPr>
            <p:ph idx="6" type="pic"/>
          </p:nvPr>
        </p:nvSpPr>
        <p:spPr>
          <a:xfrm>
            <a:off x="339604" y="1167672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4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49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7" name="Google Shape;697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9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49"/>
          <p:cNvSpPr/>
          <p:nvPr>
            <p:ph idx="4" type="pic"/>
          </p:nvPr>
        </p:nvSpPr>
        <p:spPr>
          <a:xfrm>
            <a:off x="355947" y="793031"/>
            <a:ext cx="2871300" cy="249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49"/>
          <p:cNvSpPr txBox="1"/>
          <p:nvPr>
            <p:ph idx="5" type="body"/>
          </p:nvPr>
        </p:nvSpPr>
        <p:spPr>
          <a:xfrm>
            <a:off x="3728640" y="1818827"/>
            <a:ext cx="44865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3_Title Slide 2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5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0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0"/>
          <p:cNvSpPr txBox="1"/>
          <p:nvPr>
            <p:ph idx="3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0"/>
          <p:cNvSpPr txBox="1"/>
          <p:nvPr>
            <p:ph idx="4" type="body"/>
          </p:nvPr>
        </p:nvSpPr>
        <p:spPr>
          <a:xfrm>
            <a:off x="3790950" y="1947062"/>
            <a:ext cx="35769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3" name="Google Shape;713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0"/>
          <p:cNvSpPr/>
          <p:nvPr>
            <p:ph idx="5" type="pic"/>
          </p:nvPr>
        </p:nvSpPr>
        <p:spPr>
          <a:xfrm>
            <a:off x="7865512" y="1933588"/>
            <a:ext cx="4066200" cy="4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8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5" name="Google Shape;725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9" name="Google Shape;7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2" name="Google Shape;732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3" name="Google Shape;733;p8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8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8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9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9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9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3" name="Google Shape;743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7" name="Google Shape;74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9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9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9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91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1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1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91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0" name="Google Shape;760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9" name="Google Shape;76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8" name="Google Shape;778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1" name="Google Shape;78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6" name="Google Shape;796;p9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9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Google Shape;800;p9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1" name="Google Shape;80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5" name="Google Shape;805;p9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4" name="Google Shape;8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0" name="Google Shape;8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3" name="Google Shape;823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Google Shape;831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5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5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5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5" name="Google Shape;85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1" name="Google Shape;861;p5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5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9" name="Google Shape;879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97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3" name="Google Shape;88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9" name="Google Shape;889;p9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Google Shape;890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9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93" name="Google Shape;893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9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9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9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9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9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9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4" name="Google Shape;90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2" name="Google Shape;91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3" name="Google Shape;92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6" name="Google Shape;956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8" name="Google Shape;9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6" name="Google Shape;98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9" name="Google Shape;989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6" name="Google Shape;10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Google Shape;1009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7" name="Google Shape;1027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8" name="Google Shape;1028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oogle Shape;103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0" name="Google Shape;104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2" name="Google Shape;1042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3" name="Google Shape;1053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4" name="Google Shape;1064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6" name="Google Shape;1086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9" name="Google Shape;1089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1" name="Google Shape;1111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5" name="Google Shape;111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6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6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0" name="Google Shape;113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3" name="Google Shape;113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4" name="Google Shape;11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6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0" name="Google Shape;1140;p6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6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2" name="Google Shape;1142;p6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3" name="Google Shape;1143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3" name="Google Shape;1153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9" name="Google Shape;1159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7" name="Google Shape;1167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1" name="Google Shape;117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5" name="Google Shape;1175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6" name="Google Shape;118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5" name="Google Shape;1195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9" name="Google Shape;1219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2" name="Google Shape;1222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3" name="Google Shape;1223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7" name="Google Shape;1227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3" name="Google Shape;1233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1" name="Google Shape;1241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7" name="Google Shape;1267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5" name="Google Shape;1285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8" name="Google Shape;1298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dd40172cc0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6" name="Google Shape;1306;g1dd40172cc0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1dd40172cc0_0_16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g1dd40172cc0_0_1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40172cc0_0_1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40172cc0_0_1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40172cc0_0_1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g1dd40172cc0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g1dd40172cc0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g1dd40172cc0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g1dd40172cc0_0_16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1dd40172cc0_0_16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40172cc0_0_16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40172cc0_0_16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40172cc0_0_1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40172cc0_0_1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40172cc0_0_16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40172cc0_0_1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dd40172cc0_0_181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5" name="Google Shape;1325;g1dd40172cc0_0_18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1dd40172cc0_0_18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40172cc0_0_1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8" name="Google Shape;1328;g1dd40172cc0_0_18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9" name="Google Shape;1329;g1dd40172cc0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g1dd40172cc0_0_18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d40172cc0_0_18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40172cc0_0_18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40172cc0_0_18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40172cc0_0_18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5" name="Google Shape;1335;g1dd40172cc0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1dd40172cc0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g1dd40172cc0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1dd40172cc0_0_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40172cc0_0_1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40172cc0_0_1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dd40172cc0_0_199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dd40172cc0_0_19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40172cc0_0_19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5" name="Google Shape;1345;g1dd40172cc0_0_19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6" name="Google Shape;1346;g1dd40172cc0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7" name="Google Shape;1347;g1dd40172cc0_0_19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dd40172cc0_0_19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40172cc0_0_19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40172cc0_0_19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40172cc0_0_19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g1dd40172cc0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d40172cc0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g1dd40172cc0_0_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g1dd40172cc0_0_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40172cc0_0_1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40172cc0_0_1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8" name="Google Shape;1358;g1dd40172cc0_0_1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dd40172cc0_0_217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d40172cc0_0_217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40172cc0_0_217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40172cc0_0_217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40172cc0_0_21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40172cc0_0_21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40172cc0_0_217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40172cc0_0_21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40172cc0_0_21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69" name="Google Shape;1369;g1dd40172cc0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0" name="Google Shape;1370;g1dd40172cc0_0_217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1dd40172cc0_0_21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40172cc0_0_21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40172cc0_0_21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40172cc0_0_21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1dd40172cc0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1dd40172cc0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g1dd40172cc0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dd40172cc0_0_2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0" name="Google Shape;1380;g1dd40172cc0_0_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1" name="Google Shape;1381;g1dd40172cc0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2" name="Google Shape;1382;g1dd40172cc0_0_23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d40172cc0_0_23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40172cc0_0_23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40172cc0_0_23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40172cc0_0_23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7" name="Google Shape;1387;g1dd40172cc0_0_236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8" name="Google Shape;1388;g1dd40172cc0_0_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g1dd40172cc0_0_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g1dd40172cc0_0_236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1" name="Google Shape;1391;g1dd40172cc0_0_2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1dd40172cc0_0_236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1dd40172cc0_0_23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40172cc0_0_236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d40172cc0_0_236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40172cc0_0_236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40172cc0_0_23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399;g1dd40172cc0_0_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g1dd40172cc0_0_2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1" name="Google Shape;1401;g1dd40172cc0_0_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2" name="Google Shape;1402;g1dd40172cc0_0_25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g1dd40172cc0_0_25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40172cc0_0_25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40172cc0_0_25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40172cc0_0_25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7" name="Google Shape;1407;g1dd40172cc0_0_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g1dd40172cc0_0_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g1dd40172cc0_0_256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0" name="Google Shape;1410;g1dd40172cc0_0_2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g1dd40172cc0_0_25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1dd40172cc0_0_256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40172cc0_0_256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g1dd40172cc0_0_256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40172cc0_0_256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dd40172cc0_0_27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8" name="Google Shape;1418;g1dd40172cc0_0_27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g1dd40172cc0_0_274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0" name="Google Shape;1420;g1dd40172cc0_0_274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21" name="Google Shape;1421;g1dd40172cc0_0_27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2" name="Google Shape;1422;g1dd40172cc0_0_27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c79f40d843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0" name="Google Shape;1430;g2c79f40d843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2c79f40d843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2" name="Google Shape;1432;g2c79f40d843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3" name="Google Shape;1433;g2c79f40d843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4" name="Google Shape;1434;g2c79f40d843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79f40d843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g2c79f40d843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c79f40d843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2c79f40d843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9" name="Google Shape;1439;g2c79f40d843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2c79f40d843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g2c79f40d843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2c79f40d843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4" name="Google Shape;1444;g2c79f40d843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2c79f40d843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c79f40d843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7" name="Google Shape;1447;g2c79f40d843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8" name="Google Shape;1448;g2c79f40d843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2c79f40d843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c79f40d843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1" name="Google Shape;1451;g2c79f40d843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2" name="Google Shape;1452;g2c79f40d843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g2c79f40d843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c79f40d843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2c79f40d843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79f40d843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c79f40d843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9" name="Google Shape;1459;g2c79f40d843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2c79f40d843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c79f40d843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2" name="Google Shape;1462;g2c79f40d843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3" name="Google Shape;1463;g2c79f40d843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c79f40d843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5" name="Google Shape;1465;g2c79f40d843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6" name="Google Shape;1466;g2c79f40d843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2c79f40d843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c79f40d843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g2c79f40d843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2c79f40d843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c79f40d843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c79f40d843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c79f40d843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g2c79f40d843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g2c79f40d843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79f40d843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9f40d843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79" name="Google Shape;1479;g2c79f40d843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2c79f40d843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79f40d843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2" name="Google Shape;1482;g2c79f40d843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3" name="Google Shape;1483;g2c79f40d84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2c79f40d843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c79f40d843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c79f40d843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8" name="Google Shape;1488;g2c79f40d843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9" name="Google Shape;1489;g2c79f40d843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2c79f40d843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79f40d843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2" name="Google Shape;1492;g2c79f40d843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g2c79f40d843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4" name="Google Shape;1494;g2c79f40d843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c79f40d843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7" name="Google Shape;1497;g2c79f40d843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8" name="Google Shape;1498;g2c79f40d843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79f40d843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c79f40d843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1" name="Google Shape;1501;g2c79f40d843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g2c79f40d843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c79f40d843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12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1dd40172cc0_0_158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g1dd40172cc0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1dd40172cc0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c79f40d843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5" name="Google Shape;1425;g2c79f40d843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79f40d843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g2c79f40d843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8" name="Google Shape;808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9" name="Google Shape;809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6" name="Google Shape;1106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7" name="Google Shape;1107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8" name="Google Shape;1108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7.png"/><Relationship Id="rId4" Type="http://schemas.openxmlformats.org/officeDocument/2006/relationships/image" Target="../media/image95.png"/><Relationship Id="rId9" Type="http://schemas.openxmlformats.org/officeDocument/2006/relationships/image" Target="../media/image83.png"/><Relationship Id="rId5" Type="http://schemas.openxmlformats.org/officeDocument/2006/relationships/image" Target="../media/image96.png"/><Relationship Id="rId6" Type="http://schemas.openxmlformats.org/officeDocument/2006/relationships/image" Target="../media/image101.png"/><Relationship Id="rId7" Type="http://schemas.openxmlformats.org/officeDocument/2006/relationships/image" Target="../media/image89.png"/><Relationship Id="rId8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8.png"/><Relationship Id="rId4" Type="http://schemas.openxmlformats.org/officeDocument/2006/relationships/image" Target="../media/image1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3.png"/><Relationship Id="rId4" Type="http://schemas.openxmlformats.org/officeDocument/2006/relationships/image" Target="../media/image1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2.jpg"/><Relationship Id="rId4" Type="http://schemas.openxmlformats.org/officeDocument/2006/relationships/image" Target="../media/image91.jpg"/><Relationship Id="rId5" Type="http://schemas.openxmlformats.org/officeDocument/2006/relationships/image" Target="../media/image75.jpg"/><Relationship Id="rId6" Type="http://schemas.openxmlformats.org/officeDocument/2006/relationships/image" Target="../media/image104.jpg"/><Relationship Id="rId7" Type="http://schemas.openxmlformats.org/officeDocument/2006/relationships/image" Target="../media/image7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6.png"/><Relationship Id="rId4" Type="http://schemas.openxmlformats.org/officeDocument/2006/relationships/image" Target="../media/image99.png"/><Relationship Id="rId5" Type="http://schemas.openxmlformats.org/officeDocument/2006/relationships/image" Target="../media/image97.png"/><Relationship Id="rId6" Type="http://schemas.openxmlformats.org/officeDocument/2006/relationships/image" Target="../media/image8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2.png"/><Relationship Id="rId4" Type="http://schemas.openxmlformats.org/officeDocument/2006/relationships/image" Target="../media/image8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3.png"/><Relationship Id="rId4" Type="http://schemas.openxmlformats.org/officeDocument/2006/relationships/image" Target="../media/image1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30" name="Google Shape;153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Say and count syllables</a:t>
            </a:r>
            <a:endParaRPr/>
          </a:p>
        </p:txBody>
      </p:sp>
      <p:sp>
        <p:nvSpPr>
          <p:cNvPr id="1531" name="Google Shape;153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5000"/>
              <a:t>練習一下</a:t>
            </a:r>
            <a:endParaRPr/>
          </a:p>
        </p:txBody>
      </p:sp>
      <p:sp>
        <p:nvSpPr>
          <p:cNvPr id="1631" name="Google Shape;1631;p1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小技巧和竅門</a:t>
            </a:r>
            <a:endParaRPr/>
          </a:p>
        </p:txBody>
      </p:sp>
      <p:sp>
        <p:nvSpPr>
          <p:cNvPr id="1632" name="Google Shape;1632;p17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將手放在下巴下方。當您說這個單詞時，請注意下巴的每次下降。這就是音節！</a:t>
            </a:r>
            <a:endParaRPr/>
          </a:p>
        </p:txBody>
      </p:sp>
      <p:sp>
        <p:nvSpPr>
          <p:cNvPr id="1633" name="Google Shape;1633;p17"/>
          <p:cNvSpPr txBox="1"/>
          <p:nvPr>
            <p:ph idx="4" type="body"/>
          </p:nvPr>
        </p:nvSpPr>
        <p:spPr>
          <a:xfrm>
            <a:off x="3802043" y="1577339"/>
            <a:ext cx="50412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bubble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chicken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apple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car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umbrella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您孩子的名字</a:t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4000"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4000"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4000"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4000"/>
          </a:p>
        </p:txBody>
      </p:sp>
      <p:pic>
        <p:nvPicPr>
          <p:cNvPr descr="Bubbles" id="1634" name="Google Shape;16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890" y="169039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ken" id="1635" name="Google Shape;16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293" y="241410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" id="1636" name="Google Shape;16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317" y="315281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" id="1637" name="Google Shape;163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8179" y="387652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ch umbrella" id="1638" name="Google Shape;163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463" y="4659258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57744" y="1690412"/>
            <a:ext cx="1452940" cy="1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25423" y="4329415"/>
            <a:ext cx="1317600" cy="1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74811" y="3085826"/>
            <a:ext cx="1418825" cy="11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1dd40172cc0_0_150"/>
          <p:cNvSpPr txBox="1"/>
          <p:nvPr>
            <p:ph idx="1" type="body"/>
          </p:nvPr>
        </p:nvSpPr>
        <p:spPr>
          <a:xfrm>
            <a:off x="4588065" y="1621852"/>
            <a:ext cx="5403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給很多鼓勵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幫助培養閱讀能力</a:t>
            </a:r>
            <a:r>
              <a:rPr lang="en-US"/>
              <a:t> </a:t>
            </a:r>
            <a:endParaRPr/>
          </a:p>
        </p:txBody>
      </p:sp>
      <p:sp>
        <p:nvSpPr>
          <p:cNvPr id="1647" name="Google Shape;1647;g1dd40172cc0_0_150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en-US"/>
              <a:t> </a:t>
            </a:r>
            <a:endParaRPr/>
          </a:p>
        </p:txBody>
      </p:sp>
      <p:pic>
        <p:nvPicPr>
          <p:cNvPr id="1648" name="Google Shape;1648;g1dd40172cc0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9" name="Google Shape;1649;g1dd40172cc0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多語言家庭</a:t>
            </a:r>
            <a:endParaRPr/>
          </a:p>
        </p:txBody>
      </p:sp>
      <p:pic>
        <p:nvPicPr>
          <p:cNvPr id="1650" name="Google Shape;1650;g1dd40172cc0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400" y="2969418"/>
            <a:ext cx="994269" cy="91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您能拍出/用響指打出/踩出音節嗎？</a:t>
            </a:r>
            <a:endParaRPr/>
          </a:p>
        </p:txBody>
      </p:sp>
      <p:sp>
        <p:nvSpPr>
          <p:cNvPr id="1656" name="Google Shape;1656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您的名字有多少個音節？</a:t>
            </a:r>
            <a:endParaRPr/>
          </a:p>
        </p:txBody>
      </p:sp>
      <p:sp>
        <p:nvSpPr>
          <p:cNvPr id="1657" name="Google Shape;1657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您能仔細聽單詞中的節拍嗎？ </a:t>
            </a:r>
            <a:endParaRPr/>
          </a:p>
        </p:txBody>
      </p:sp>
      <p:sp>
        <p:nvSpPr>
          <p:cNvPr id="1658" name="Google Shape;1658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閱讀=對話</a:t>
            </a:r>
            <a:endParaRPr/>
          </a:p>
        </p:txBody>
      </p:sp>
      <p:pic>
        <p:nvPicPr>
          <p:cNvPr id="1659" name="Google Shape;1659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練習時間</a:t>
            </a:r>
            <a:endParaRPr/>
          </a:p>
        </p:txBody>
      </p:sp>
      <p:sp>
        <p:nvSpPr>
          <p:cNvPr id="1665" name="Google Shape;1665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聆聽單詞和說出單詞。</a:t>
            </a:r>
            <a:endParaRPr/>
          </a:p>
        </p:txBody>
      </p:sp>
      <p:sp>
        <p:nvSpPr>
          <p:cNvPr id="1666" name="Google Shape;1666;p19"/>
          <p:cNvSpPr txBox="1"/>
          <p:nvPr>
            <p:ph idx="2" type="body"/>
          </p:nvPr>
        </p:nvSpPr>
        <p:spPr>
          <a:xfrm>
            <a:off x="1628000" y="2592250"/>
            <a:ext cx="36108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8000"/>
              <a:buNone/>
            </a:pPr>
            <a:r>
              <a:rPr lang="en-US" sz="3200"/>
              <a:t>聆聽並感受單詞中的音節，算出音節的數量。 </a:t>
            </a:r>
            <a:endParaRPr/>
          </a:p>
        </p:txBody>
      </p:sp>
      <p:sp>
        <p:nvSpPr>
          <p:cNvPr id="1667" name="Google Shape;1667;p1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16"/>
              <a:buNone/>
            </a:pPr>
            <a:r>
              <a:rPr lang="en-US" sz="3200">
                <a:solidFill>
                  <a:srgbClr val="2E75B5"/>
                </a:solidFill>
              </a:rPr>
              <a:t>當孩子持續努力時，祝賀他們！</a:t>
            </a:r>
            <a:endParaRPr/>
          </a:p>
        </p:txBody>
      </p:sp>
      <p:sp>
        <p:nvSpPr>
          <p:cNvPr id="1668" name="Google Shape;1668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69" name="Google Shape;1669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670" name="Google Shape;1670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71" name="Google Shape;1671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有問題就告訴我！</a:t>
            </a:r>
            <a:endParaRPr/>
          </a:p>
        </p:txBody>
      </p:sp>
      <p:sp>
        <p:nvSpPr>
          <p:cNvPr id="1672" name="Google Shape;167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3" name="Google Shape;1673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2c79f40d843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反思  </a:t>
            </a:r>
            <a:endParaRPr/>
          </a:p>
        </p:txBody>
      </p:sp>
      <p:sp>
        <p:nvSpPr>
          <p:cNvPr id="1679" name="Google Shape;1679;g2c79f40d843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請分享您如何在家中使用此技巧。</a:t>
            </a:r>
            <a:endParaRPr/>
          </a:p>
        </p:txBody>
      </p:sp>
      <p:sp>
        <p:nvSpPr>
          <p:cNvPr id="1680" name="Google Shape;1680;g2c79f40d843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681" name="Google Shape;1681;g2c79f40d843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有目的的玩耍 -&gt; 學習</a:t>
            </a:r>
            <a:endParaRPr/>
          </a:p>
        </p:txBody>
      </p:sp>
      <p:pic>
        <p:nvPicPr>
          <p:cNvPr id="1687" name="Google Shape;168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lang="en-US"/>
              <a:t>提問</a:t>
            </a:r>
            <a:r>
              <a:rPr lang="en-US"/>
              <a:t>和</a:t>
            </a:r>
            <a:r>
              <a:rPr b="1" lang="en-US"/>
              <a:t>有意義的對話</a:t>
            </a:r>
            <a:r>
              <a:rPr lang="en-US"/>
              <a:t>是閱讀的基礎！</a:t>
            </a:r>
            <a:endParaRPr/>
          </a:p>
        </p:txBody>
      </p:sp>
      <p:sp>
        <p:nvSpPr>
          <p:cNvPr id="1689" name="Google Shape;1689;p21"/>
          <p:cNvSpPr txBox="1"/>
          <p:nvPr/>
        </p:nvSpPr>
        <p:spPr>
          <a:xfrm>
            <a:off x="2285996" y="28638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參與</a:t>
            </a:r>
            <a:endParaRPr/>
          </a:p>
        </p:txBody>
      </p:sp>
      <p:sp>
        <p:nvSpPr>
          <p:cNvPr id="1690" name="Google Shape;1690;p21"/>
          <p:cNvSpPr txBox="1"/>
          <p:nvPr/>
        </p:nvSpPr>
        <p:spPr>
          <a:xfrm>
            <a:off x="2038016" y="3153138"/>
            <a:ext cx="1031824" cy="42655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享受和參與</a:t>
            </a:r>
            <a:endParaRPr/>
          </a:p>
        </p:txBody>
      </p:sp>
      <p:sp>
        <p:nvSpPr>
          <p:cNvPr id="1691" name="Google Shape;1691;p21"/>
          <p:cNvSpPr txBox="1"/>
          <p:nvPr/>
        </p:nvSpPr>
        <p:spPr>
          <a:xfrm>
            <a:off x="2112578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理解力</a:t>
            </a:r>
            <a:endParaRPr/>
          </a:p>
        </p:txBody>
      </p:sp>
      <p:sp>
        <p:nvSpPr>
          <p:cNvPr id="1692" name="Google Shape;1692;p21"/>
          <p:cNvSpPr txBox="1"/>
          <p:nvPr/>
        </p:nvSpPr>
        <p:spPr>
          <a:xfrm>
            <a:off x="2112578" y="4123677"/>
            <a:ext cx="1130679" cy="46264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理解故事</a:t>
            </a:r>
            <a:endParaRPr/>
          </a:p>
        </p:txBody>
      </p:sp>
      <p:sp>
        <p:nvSpPr>
          <p:cNvPr id="1693" name="Google Shape;1693;p21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流暢度</a:t>
            </a:r>
            <a:endParaRPr/>
          </a:p>
        </p:txBody>
      </p:sp>
      <p:sp>
        <p:nvSpPr>
          <p:cNvPr id="1694" name="Google Shape;1694;p21"/>
          <p:cNvSpPr txBox="1"/>
          <p:nvPr/>
        </p:nvSpPr>
        <p:spPr>
          <a:xfrm>
            <a:off x="4012055" y="4137965"/>
            <a:ext cx="1029163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聽起來像故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事講述者</a:t>
            </a:r>
            <a:endParaRPr/>
          </a:p>
        </p:txBody>
      </p:sp>
      <p:sp>
        <p:nvSpPr>
          <p:cNvPr id="1695" name="Google Shape;1695;p21"/>
          <p:cNvSpPr txBox="1"/>
          <p:nvPr/>
        </p:nvSpPr>
        <p:spPr>
          <a:xfrm>
            <a:off x="3988138" y="2449733"/>
            <a:ext cx="218185" cy="107721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詞</a:t>
            </a:r>
            <a:endParaRPr/>
          </a:p>
        </p:txBody>
      </p:sp>
      <p:sp>
        <p:nvSpPr>
          <p:cNvPr id="1696" name="Google Shape;1696;p21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單</a:t>
            </a:r>
            <a:endParaRPr/>
          </a:p>
        </p:txBody>
      </p:sp>
      <p:sp>
        <p:nvSpPr>
          <p:cNvPr id="1697" name="Google Shape;1697;p21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準確度</a:t>
            </a:r>
            <a:endParaRPr/>
          </a:p>
        </p:txBody>
      </p:sp>
      <p:sp>
        <p:nvSpPr>
          <p:cNvPr id="1698" name="Google Shape;1698;p21"/>
          <p:cNvSpPr txBox="1"/>
          <p:nvPr/>
        </p:nvSpPr>
        <p:spPr>
          <a:xfrm>
            <a:off x="4099975" y="3161674"/>
            <a:ext cx="957261" cy="42655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解析單字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請給我們反饋</a:t>
            </a:r>
            <a:endParaRPr/>
          </a:p>
        </p:txBody>
      </p:sp>
      <p:pic>
        <p:nvPicPr>
          <p:cNvPr id="1704" name="Google Shape;170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06" name="Google Shape;1706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2E75B5"/>
                </a:solidFill>
              </a:rPr>
              <a:t>說和數</a:t>
            </a:r>
            <a:r>
              <a:rPr lang="en-US" sz="4400"/>
              <a:t>音節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歡迎</a:t>
            </a:r>
            <a:endParaRPr/>
          </a:p>
        </p:txBody>
      </p:sp>
      <p:sp>
        <p:nvSpPr>
          <p:cNvPr id="1542" name="Google Shape;154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閱讀提示</a:t>
            </a:r>
            <a:endParaRPr/>
          </a:p>
        </p:txBody>
      </p:sp>
      <p:sp>
        <p:nvSpPr>
          <p:cNvPr id="1543" name="Google Shape;154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練習時間</a:t>
            </a:r>
            <a:endParaRPr/>
          </a:p>
        </p:txBody>
      </p:sp>
      <p:sp>
        <p:nvSpPr>
          <p:cNvPr id="1544" name="Google Shape;154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議程</a:t>
            </a:r>
            <a:endParaRPr/>
          </a:p>
        </p:txBody>
      </p:sp>
      <p:sp>
        <p:nvSpPr>
          <p:cNvPr id="1545" name="Google Shape;1545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反思與更新</a:t>
            </a:r>
            <a:endParaRPr/>
          </a:p>
        </p:txBody>
      </p:sp>
      <p:pic>
        <p:nvPicPr>
          <p:cNvPr id="1546" name="Google Shape;154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0" name="Google Shape;155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1" name="Google Shape;1551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1" name="Google Shape;156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做好準備。</a:t>
            </a:r>
            <a:endParaRPr/>
          </a:p>
        </p:txBody>
      </p:sp>
      <p:sp>
        <p:nvSpPr>
          <p:cNvPr id="1562" name="Google Shape;156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保持專注。</a:t>
            </a:r>
            <a:endParaRPr/>
          </a:p>
        </p:txBody>
      </p:sp>
      <p:sp>
        <p:nvSpPr>
          <p:cNvPr id="1563" name="Google Shape;1563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保持禮貌。</a:t>
            </a:r>
            <a:endParaRPr/>
          </a:p>
        </p:txBody>
      </p:sp>
      <p:sp>
        <p:nvSpPr>
          <p:cNvPr id="1564" name="Google Shape;1564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提出問題。</a:t>
            </a:r>
            <a:endParaRPr/>
          </a:p>
        </p:txBody>
      </p:sp>
      <p:sp>
        <p:nvSpPr>
          <p:cNvPr id="1565" name="Google Shape;156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工作坊指引</a:t>
            </a:r>
            <a:endParaRPr/>
          </a:p>
        </p:txBody>
      </p:sp>
      <p:pic>
        <p:nvPicPr>
          <p:cNvPr descr="Icon&#10;&#10;Description automatically generated" id="1566" name="Google Shape;15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9" name="Google Shape;15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2E75B5"/>
                </a:solidFill>
              </a:rPr>
              <a:t>說和數</a:t>
            </a:r>
            <a:r>
              <a:rPr lang="en-US">
                <a:solidFill>
                  <a:srgbClr val="006FB6"/>
                </a:solidFill>
              </a:rPr>
              <a:t>音節</a:t>
            </a:r>
            <a:endParaRPr/>
          </a:p>
        </p:txBody>
      </p:sp>
      <p:sp>
        <p:nvSpPr>
          <p:cNvPr id="1575" name="Google Shape;1575;p12"/>
          <p:cNvSpPr txBox="1"/>
          <p:nvPr>
            <p:ph idx="1" type="body"/>
          </p:nvPr>
        </p:nvSpPr>
        <p:spPr>
          <a:xfrm>
            <a:off x="9222900" y="4318314"/>
            <a:ext cx="2497200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這有助於孩子聽到單詞中的</a:t>
            </a:r>
            <a:r>
              <a:rPr lang="en-US">
                <a:solidFill>
                  <a:srgbClr val="2E75B5"/>
                </a:solidFill>
              </a:rPr>
              <a:t>聲</a:t>
            </a:r>
            <a:r>
              <a:rPr lang="en-US"/>
              <a:t>音，這是解讀的重要部分！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6" name="Google Shape;157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227616"/>
            <a:ext cx="2377500" cy="128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78" name="Google Shape;1578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79" name="Google Shape;1579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聆聽單詞。</a:t>
            </a:r>
            <a:endParaRPr/>
          </a:p>
        </p:txBody>
      </p:sp>
      <p:sp>
        <p:nvSpPr>
          <p:cNvPr id="1580" name="Google Shape;1580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說出單詞。 </a:t>
            </a:r>
            <a:endParaRPr/>
          </a:p>
        </p:txBody>
      </p:sp>
      <p:sp>
        <p:nvSpPr>
          <p:cNvPr id="1581" name="Google Shape;1581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聆聽並感受單詞中的音節，</a:t>
            </a:r>
            <a:r>
              <a:rPr lang="en-US">
                <a:solidFill>
                  <a:srgbClr val="2E75B5"/>
                </a:solidFill>
              </a:rPr>
              <a:t>算出音節的數量</a:t>
            </a:r>
            <a:r>
              <a:rPr lang="en-US"/>
              <a:t>。 </a:t>
            </a:r>
            <a:endParaRPr/>
          </a:p>
        </p:txBody>
      </p:sp>
      <p:sp>
        <p:nvSpPr>
          <p:cNvPr id="1582" name="Google Shape;1582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/>
              <a:t>單詞中的「節拍」</a:t>
            </a:r>
            <a:endParaRPr/>
          </a:p>
        </p:txBody>
      </p:sp>
      <p:sp>
        <p:nvSpPr>
          <p:cNvPr id="1588" name="Google Shape;1588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1" name="Google Shape;1591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音節</a:t>
            </a:r>
            <a:endParaRPr/>
          </a:p>
        </p:txBody>
      </p:sp>
      <p:sp>
        <p:nvSpPr>
          <p:cNvPr id="1592" name="Google Shape;1592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5" name="Google Shape;1595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5000"/>
              <a:t>聆聽單詞</a:t>
            </a:r>
            <a:endParaRPr sz="5000"/>
          </a:p>
        </p:txBody>
      </p:sp>
      <p:sp>
        <p:nvSpPr>
          <p:cNvPr id="1601" name="Google Shape;1601;p14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首先，選擇朋友或家人的名字。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讓孩子選出這個單詞！ </a:t>
            </a:r>
            <a:endParaRPr/>
          </a:p>
        </p:txBody>
      </p:sp>
      <p:pic>
        <p:nvPicPr>
          <p:cNvPr id="1602" name="Google Shape;1602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33411" l="-5816" r="-5815" t="-33394"/>
          <a:stretch/>
        </p:blipFill>
        <p:spPr>
          <a:xfrm>
            <a:off x="728251" y="1112827"/>
            <a:ext cx="1972397" cy="23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14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小技巧和竅門</a:t>
            </a:r>
            <a:endParaRPr/>
          </a:p>
        </p:txBody>
      </p:sp>
      <p:pic>
        <p:nvPicPr>
          <p:cNvPr descr="A zebra is looking at the camera&#10;&#10;Description automatically generated" id="1604" name="Google Shape;16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492" y="1577339"/>
            <a:ext cx="5461616" cy="4521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5" name="Google Shape;1605;p14"/>
          <p:cNvCxnSpPr/>
          <p:nvPr/>
        </p:nvCxnSpPr>
        <p:spPr>
          <a:xfrm>
            <a:off x="4565555" y="3470602"/>
            <a:ext cx="2563800" cy="1851600"/>
          </a:xfrm>
          <a:prstGeom prst="straightConnector1">
            <a:avLst/>
          </a:prstGeom>
          <a:noFill/>
          <a:ln cap="flat" cmpd="sng" w="149225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 sz="5000"/>
              <a:t>說出單詞</a:t>
            </a:r>
            <a:endParaRPr sz="5000"/>
          </a:p>
        </p:txBody>
      </p:sp>
      <p:sp>
        <p:nvSpPr>
          <p:cNvPr id="1611" name="Google Shape;1611;p1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小技巧和竅門</a:t>
            </a:r>
            <a:endParaRPr/>
          </a:p>
        </p:txBody>
      </p:sp>
      <p:sp>
        <p:nvSpPr>
          <p:cNvPr id="1612" name="Google Shape;1612;p15"/>
          <p:cNvSpPr txBox="1"/>
          <p:nvPr>
            <p:ph idx="2" type="body"/>
          </p:nvPr>
        </p:nvSpPr>
        <p:spPr>
          <a:xfrm>
            <a:off x="138543" y="3883036"/>
            <a:ext cx="3692051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請記住，我們正在學習</a:t>
            </a:r>
            <a:r>
              <a:rPr b="1" lang="en-US"/>
              <a:t>口頭語言</a:t>
            </a:r>
            <a:r>
              <a:rPr lang="en-US"/>
              <a:t>，而不是書面</a:t>
            </a:r>
            <a:r>
              <a:rPr lang="en-US">
                <a:solidFill>
                  <a:srgbClr val="2E75B5"/>
                </a:solidFill>
              </a:rPr>
              <a:t>語言</a:t>
            </a:r>
            <a:r>
              <a:rPr lang="en-US"/>
              <a:t>。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3" name="Google Shape;1613;p15"/>
          <p:cNvSpPr txBox="1"/>
          <p:nvPr>
            <p:ph idx="3" type="body"/>
          </p:nvPr>
        </p:nvSpPr>
        <p:spPr>
          <a:xfrm rot="-2153673">
            <a:off x="3565351" y="2170329"/>
            <a:ext cx="272115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-10795" lvl="0" marL="23939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 sz="2400"/>
              <a:t>成人：</a:t>
            </a:r>
            <a:r>
              <a:rPr lang="en-US" sz="2400"/>
              <a:t>讓我們玩「zebra」這個單詞吧。您聽到了嗎？您能說出「zebra」嗎？</a:t>
            </a:r>
            <a:endParaRPr/>
          </a:p>
        </p:txBody>
      </p:sp>
      <p:sp>
        <p:nvSpPr>
          <p:cNvPr id="1614" name="Google Shape;1614;p15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0795" lvl="0" marL="23939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 sz="2400"/>
              <a:t>孩子：</a:t>
            </a:r>
            <a:r>
              <a:rPr lang="en-US" sz="2400"/>
              <a:t>Zebra。</a:t>
            </a:r>
            <a:endParaRPr/>
          </a:p>
        </p:txBody>
      </p:sp>
      <p:pic>
        <p:nvPicPr>
          <p:cNvPr id="1615" name="Google Shape;1615;p15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15860" l="-10635" r="-10647" t="-15874"/>
          <a:stretch/>
        </p:blipFill>
        <p:spPr>
          <a:xfrm flipH="1">
            <a:off x="612251" y="1404600"/>
            <a:ext cx="2326074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6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/>
              <a:t>聆聽並感受單詞中的音節，算出音節的數量</a:t>
            </a:r>
            <a:endParaRPr/>
          </a:p>
        </p:txBody>
      </p:sp>
      <p:sp>
        <p:nvSpPr>
          <p:cNvPr id="1621" name="Google Shape;1621;p16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小技巧和竅門</a:t>
            </a:r>
            <a:endParaRPr/>
          </a:p>
        </p:txBody>
      </p:sp>
      <p:sp>
        <p:nvSpPr>
          <p:cNvPr id="1622" name="Google Shape;1622;p16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用身體去「感受」這個單詞的節拍。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您可以拍手、跺腳或打響指。發揮想象力！</a:t>
            </a:r>
            <a:endParaRPr/>
          </a:p>
        </p:txBody>
      </p:sp>
      <p:sp>
        <p:nvSpPr>
          <p:cNvPr id="1623" name="Google Shape;1623;p16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ze/bra</a:t>
            </a:r>
            <a:endParaRPr/>
          </a:p>
        </p:txBody>
      </p:sp>
      <p:pic>
        <p:nvPicPr>
          <p:cNvPr id="1624" name="Google Shape;1624;p1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-5127" l="-15208" r="-15221" t="-5137"/>
          <a:stretch/>
        </p:blipFill>
        <p:spPr>
          <a:xfrm>
            <a:off x="355947" y="793031"/>
            <a:ext cx="2871367" cy="2495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sitting at a desk&#10;&#10;Description automatically generated" id="1625" name="Google Shape;1625;p16"/>
          <p:cNvPicPr preferRelativeResize="0"/>
          <p:nvPr>
            <p:ph idx="5" type="body"/>
          </p:nvPr>
        </p:nvPicPr>
        <p:blipFill rotWithShape="1">
          <a:blip r:embed="rId4">
            <a:alphaModFix/>
          </a:blip>
          <a:srcRect b="20886" l="0" r="0" t="3492"/>
          <a:stretch/>
        </p:blipFill>
        <p:spPr>
          <a:xfrm>
            <a:off x="4123381" y="1819275"/>
            <a:ext cx="3697500" cy="419430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2022-04-14T06:08:26Z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2FCE65E900F34E76ADED30B75CFA6A09</vt:lpwstr>
  </property>
  <property fmtid="{D5CDD505-2E9C-101B-9397-08002B2CF9AE}" pid="3" name="KSOProductBuildVer">
    <vt:lpwstr>2052-11.1.0.11365</vt:lpwstr>
  </property>
</Properties>
</file>