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1" r:id="rId5"/>
    <p:sldMasterId id="2147483692" r:id="rId6"/>
    <p:sldMasterId id="2147483708" r:id="rId7"/>
    <p:sldMasterId id="2147483717" r:id="rId8"/>
    <p:sldMasterId id="2147483732" r:id="rId9"/>
  </p:sldMasterIdLst>
  <p:notesMasterIdLst>
    <p:notesMasterId r:id="rId27"/>
  </p:notesMasterIdLst>
  <p:sldIdLst>
    <p:sldId id="256" r:id="rId10"/>
    <p:sldId id="257" r:id="rId11"/>
    <p:sldId id="258" r:id="rId12"/>
    <p:sldId id="272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ZiR0Rf0Qd63ia3h79xXBEJD6h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2E4F31-D025-44B4-8324-0E67C23789F7}">
  <a:tblStyle styleId="{052E4F31-D025-44B4-8324-0E67C23789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4" name="Google Shape;1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1" name="Google Shape;1311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9" name="Google Shape;1319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8" name="Google Shape;13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8" name="Google Shape;1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dc99d7c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7" name="Google Shape;1347;g1dc99d7c1c0_0_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6" name="Google Shape;1356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f49dae44e7_0_10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0" name="Google Shape;1370;g1f49dae44e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8" name="Google Shape;1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1" name="Google Shape;1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1" name="Google Shape;1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8" name="Google Shape;1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1" name="Google Shape;1281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Google Shape;1294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3" name="Google Shape;1303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6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6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7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7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7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9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9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9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9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9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9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00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00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00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00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00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00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0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0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3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3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3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3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3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3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3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3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5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5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5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5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5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5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5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5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5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5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6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6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7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7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08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08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08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08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08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08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08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09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1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1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1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5157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0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2" name="Google Shape;392;p50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50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0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0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50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50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50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6" name="Google Shape;40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1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6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25" name="Google Shape;42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26" name="Google Shape;42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dc99d7c1c0_0_1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0" name="Google Shape;430;g1dc99d7c1c0_0_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g1dc99d7c1c0_0_1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g1dc99d7c1c0_0_1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433;g1dc99d7c1c0_0_1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g1dc99d7c1c0_0_1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g1dc99d7c1c0_0_1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g1dc99d7c1c0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dc99d7c1c0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1dc99d7c1c0_0_13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dc99d7c1c0_0_13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g1dc99d7c1c0_0_13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g1dc99d7c1c0_0_13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g1dc99d7c1c0_0_13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g1dc99d7c1c0_0_13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g1dc99d7c1c0_0_13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g1dc99d7c1c0_0_13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g1dc99d7c1c0_0_13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4" name="Google Shape;45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5" name="Google Shape;45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6" name="Google Shape;45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7" name="Google Shape;45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3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43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43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43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43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3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43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43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43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43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3_Reading tip 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3" name="Google Shape;473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6" name="Google Shape;4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4"/>
          <p:cNvSpPr txBox="1">
            <a:spLocks noGrp="1"/>
          </p:cNvSpPr>
          <p:nvPr>
            <p:ph type="body" idx="1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44"/>
          <p:cNvSpPr>
            <a:spLocks noGrp="1"/>
          </p:cNvSpPr>
          <p:nvPr>
            <p:ph type="pic" idx="2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44"/>
          <p:cNvSpPr txBox="1">
            <a:spLocks noGrp="1"/>
          </p:cNvSpPr>
          <p:nvPr>
            <p:ph type="body" idx="3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44"/>
          <p:cNvSpPr txBox="1">
            <a:spLocks noGrp="1"/>
          </p:cNvSpPr>
          <p:nvPr>
            <p:ph type="body" idx="4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3_Reading tip 3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7" name="Google Shape;487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8" name="Google Shape;488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9" name="Google Shape;48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>
            <a:spLocks noGrp="1"/>
          </p:cNvSpPr>
          <p:nvPr>
            <p:ph type="pic" idx="2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5"/>
          <p:cNvSpPr txBox="1">
            <a:spLocks noGrp="1"/>
          </p:cNvSpPr>
          <p:nvPr>
            <p:ph type="body" idx="1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5" name="Google Shape;495;p45"/>
          <p:cNvSpPr>
            <a:spLocks noGrp="1"/>
          </p:cNvSpPr>
          <p:nvPr>
            <p:ph type="tbl" idx="3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8" name="Google Shape;498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9" name="Google Shape;499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0" name="Google Shape;500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1" name="Google Shape;50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78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78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0" name="Google Shape;510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2" name="Google Shape;512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3" name="Google Shape;51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9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Google Shape;519;p79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7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8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8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8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1" name="Google Shape;53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2" name="Google Shape;53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3" name="Google Shape;53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4" name="Google Shape;53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8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Google Shape;540;p82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1" name="Google Shape;541;p82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82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5" name="Google Shape;54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Google Shape;54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7" name="Google Shape;54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8" name="Google Shape;548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Google Shape;554;p8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8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8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8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8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9" name="Google Shape;559;p8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2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84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3" name="Google Shape;56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4" name="Google Shape;56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5" name="Google Shape;56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4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8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2" name="Google Shape;572;p84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3" name="Google Shape;573;p84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4" name="Google Shape;574;p8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84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84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84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9" name="Google Shape;589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0" name="Google Shape;590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1" name="Google Shape;591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8" name="Google Shape;59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0" name="Google Shape;60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4" name="Google Shape;60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5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5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5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5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5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5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5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5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52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52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6" name="Google Shape;616;p52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9" name="Google Shape;619;p65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0" name="Google Shape;620;p65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1" name="Google Shape;62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62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62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62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7" name="Google Shape;62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66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Google Shape;633;p66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4" name="Google Shape;634;p66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5" name="Google Shape;635;p66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Google Shape;636;p66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66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66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6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0" name="Google Shape;64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3" name="Google Shape;64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4" name="Google Shape;64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5" name="Google Shape;64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6" name="Google Shape;64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p6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6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6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6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6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6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6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1" name="Google Shape;6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6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6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Google Shape;672;p6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3" name="Google Shape;67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7" name="Google Shape;6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8" name="Google Shape;6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9" name="Google Shape;67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6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6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6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0" name="Google Shape;690;p6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1" name="Google Shape;691;p6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6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6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5" name="Google Shape;69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8" name="Google Shape;69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9" name="Google Shape;69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0" name="Google Shape;70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1" name="Google Shape;70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7" name="Google Shape;70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8" name="Google Shape;70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9" name="Google Shape;70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3" name="Google Shape;713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7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7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7" name="Google Shape;717;p7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7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7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7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7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7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3" name="Google Shape;723;p70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9" name="Google Shape;72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Google Shape;73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3" name="Google Shape;733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Google Shape;735;p7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7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7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7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7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0" name="Google Shape;740;p7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1" name="Google Shape;741;p7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7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71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4" name="Google Shape;744;p7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45" name="Google Shape;745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71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l="549" t="8195" r="-548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1" name="Google Shape;75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2" name="Google Shape;75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3" name="Google Shape;75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" name="Google Shape;75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5" name="Google Shape;75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Google Shape;759;p7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0" name="Google Shape;760;p7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5" name="Google Shape;76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6" name="Google Shape;76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9" name="Google Shape;7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0" name="Google Shape;770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2" name="Google Shape;772;p73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p73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9" name="Google Shape;77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2" name="Google Shape;78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3" name="Google Shape;783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5" name="Google Shape;785;p74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74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74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74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74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74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74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5" name="Google Shape;7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6" name="Google Shape;7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7" name="Google Shape;79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9" name="Google Shape;7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0" name="Google Shape;800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3" name="Google Shape;803;p75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09" name="Google Shape;80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1" name="Google Shape;81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2" name="Google Shape;812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Google Shape;815;p7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Google Shape;816;p7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7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77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49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" name="Google Shape;829;p49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0" name="Google Shape;830;p49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1" name="Google Shape;831;p49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32" name="Google Shape;832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3" name="Google Shape;833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4" name="Google Shape;834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5" name="Google Shape;83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8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2" name="Google Shape;842;p8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43" name="Google Shape;84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4" name="Google Shape;84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6" name="Google Shape;846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51" name="Google Shape;851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85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85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4" name="Google Shape;854;p85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8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86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86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0" name="Google Shape;860;p86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61" name="Google Shape;86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2" name="Google Shape;86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3" name="Google Shape;86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4" name="Google Shape;864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6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86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86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86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87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87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87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7" name="Google Shape;877;p87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78" name="Google Shape;878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9" name="Google Shape;879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0" name="Google Shape;880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1" name="Google Shape;881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7" name="Google Shape;887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9" name="Google Shape;88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1" name="Google Shape;891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8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96" name="Google Shape;89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7" name="Google Shape;897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5" name="Google Shape;90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6" name="Google Shape;90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7" name="Google Shape;90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0" name="Google Shape;910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4" name="Google Shape;914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5" name="Google Shape;915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6" name="Google Shape;916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9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9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1" name="Google Shape;931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2" name="Google Shape;932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3" name="Google Shape;933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4" name="Google Shape;93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5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0" name="Google Shape;940;p5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5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5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5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5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5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58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58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0" name="Google Shape;95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1" name="Google Shape;95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2" name="Google Shape;95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3" name="Google Shape;95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8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p5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1" name="Google Shape;961;p5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62" name="Google Shape;962;p5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3" name="Google Shape;96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5" name="Google Shape;96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6" name="Google Shape;96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3" name="Google Shape;973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5" name="Google Shape;975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7" name="Google Shape;977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4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48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148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148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3" name="Google Shape;983;p148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4" name="Google Shape;984;p148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7" name="Google Shape;98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8" name="Google Shape;98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0" name="Google Shape;990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49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149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6" name="Google Shape;996;p149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49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49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49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0" name="Google Shape;1000;p149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1" name="Google Shape;1001;p149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149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Google Shape;1003;p149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5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6" name="Google Shape;1006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7" name="Google Shape;1007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8" name="Google Shape;1008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9" name="Google Shape;1009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50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150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150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5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8" name="Google Shape;1018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9" name="Google Shape;1019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0" name="Google Shape;1020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1" name="Google Shape;1021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51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151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151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151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52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152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152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4" name="Google Shape;1034;p152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5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9" name="Google Shape;1039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2" name="Google Shape;1042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54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154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154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154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154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3" name="Google Shape;1053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4" name="Google Shape;1054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5" name="Google Shape;1055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6" name="Google Shape;1056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55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p15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155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3" name="Google Shape;1063;p155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p155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155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155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155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56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1" name="Google Shape;1071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2" name="Google Shape;1072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3" name="Google Shape;1073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4" name="Google Shape;1074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6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156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156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1" name="Google Shape;1081;p156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2" name="Google Shape;1082;p15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3" name="Google Shape;1083;p156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156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5" name="Google Shape;1085;p156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7" name="Google Shape;1087;p15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8" name="Google Shape;1088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9" name="Google Shape;1089;p1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0" name="Google Shape;1090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1" name="Google Shape;1091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2" name="Google Shape;1092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3" name="Google Shape;1093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57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8" name="Google Shape;1098;p157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157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0" name="Google Shape;1100;p15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5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5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5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7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5" name="Google Shape;1105;p157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6" name="Google Shape;1106;p157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7" name="Google Shape;1107;p157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0" name="Google Shape;1110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1" name="Google Shape;1111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2" name="Google Shape;1112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3" name="Google Shape;1113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5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8" name="Google Shape;1118;p158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158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f49dae44e7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7" name="Google Shape;1127;g1f49dae44e7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8" name="Google Shape;1128;g1f49dae44e7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9" name="Google Shape;1129;g1f49dae44e7_0_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1f49dae44e7_0_12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g1f49dae44e7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2" name="Google Shape;1132;g1f49dae44e7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1f49dae44e7_0_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1f49dae44e7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5" name="Google Shape;1135;g1f49dae44e7_0_12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g1f49dae44e7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f49dae44e7_0_13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g1f49dae44e7_0_133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0" name="Google Shape;1140;g1f49dae44e7_0_133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41" name="Google Shape;1141;g1f49dae44e7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2" name="Google Shape;1142;g1f49dae44e7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1f49dae44e7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4" name="Google Shape;1144;g1f49dae44e7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1f49dae44e7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f49dae44e7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9dae44e7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f49dae44e7_0_133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49" name="Google Shape;1149;g1f49dae44e7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1f49dae44e7_0_133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1f49dae44e7_0_133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2" name="Google Shape;1152;g1f49dae44e7_0_133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g1f49dae44e7_0_133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9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39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9dae44e7_0_1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g1f49dae44e7_0_150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7" name="Google Shape;1157;g1f49dae44e7_0_150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8" name="Google Shape;1158;g1f49dae44e7_0_150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59" name="Google Shape;1159;g1f49dae44e7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g1f49dae44e7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g1f49dae44e7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2" name="Google Shape;1162;g1f49dae44e7_0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9dae44e7_0_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g1f49dae44e7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f49dae44e7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1f49dae44e7_0_150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7" name="Google Shape;1167;g1f49dae44e7_0_150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8" name="Google Shape;1168;g1f49dae44e7_0_150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9" name="Google Shape;1169;g1f49dae44e7_0_150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f49dae44e7_0_16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g1f49dae44e7_0_16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3" name="Google Shape;1173;g1f49dae44e7_0_16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4" name="Google Shape;1174;g1f49dae44e7_0_16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5" name="Google Shape;1175;g1f49dae44e7_0_16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76" name="Google Shape;1176;g1f49dae44e7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7" name="Google Shape;1177;g1f49dae44e7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8" name="Google Shape;1178;g1f49dae44e7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9" name="Google Shape;1179;g1f49dae44e7_0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g1f49dae44e7_0_16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1f49dae44e7_0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1f49dae44e7_0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f49dae44e7_0_17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5" name="Google Shape;1185;g1f49dae44e7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g1f49dae44e7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7" name="Google Shape;1187;g1f49dae44e7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8" name="Google Shape;1188;g1f49dae44e7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9" name="Google Shape;1189;g1f49dae44e7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1f49dae44e7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g1f49dae44e7_0_1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f49dae44e7_0_1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4" name="Google Shape;1194;g1f49dae44e7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5" name="Google Shape;1195;g1f49dae44e7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6" name="Google Shape;1196;g1f49dae44e7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7" name="Google Shape;1197;g1f49dae44e7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1f49dae44e7_0_1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1f49dae44e7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1f49dae44e7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f49dae44e7_0_19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3" name="Google Shape;1203;g1f49dae44e7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4" name="Google Shape;1204;g1f49dae44e7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5" name="Google Shape;1205;g1f49dae44e7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g1f49dae44e7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f49dae44e7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8" name="Google Shape;1208;g1f49dae44e7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f49dae44e7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f49dae44e7_0_206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2" name="Google Shape;1212;g1f49dae44e7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3" name="Google Shape;1213;g1f49dae44e7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4" name="Google Shape;1214;g1f49dae44e7_0_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1f49dae44e7_0_20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Google Shape;1216;g1f49dae44e7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7" name="Google Shape;1217;g1f49dae44e7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1f49dae44e7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g1f49dae44e7_0_206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0" name="Google Shape;1220;g1f49dae44e7_0_206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1f49dae44e7_0_206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74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1" name="Google Shape;581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4" name="Google Shape;824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6" name="Google Shape;926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7" name="Google Shape;927;p5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8" name="Google Shape;928;p5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f49dae44e7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2" name="Google Shape;1122;g1f49dae44e7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3" name="Google Shape;1123;g1f49dae44e7_0_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1f49dae44e7_0_1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227" name="Google Shape;1227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Let’s Talk Character Traits</a:t>
            </a:r>
            <a:endParaRPr/>
          </a:p>
        </p:txBody>
      </p:sp>
      <p:sp>
        <p:nvSpPr>
          <p:cNvPr id="1228" name="Google Shape;1228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vi-VN" sz="3600">
                <a:latin typeface="Arial"/>
                <a:ea typeface="Arial"/>
                <a:cs typeface="Arial"/>
                <a:sym typeface="Arial"/>
              </a:rPr>
              <a:t>Hãy xác định một số đặc điểm nhân vật</a:t>
            </a:r>
            <a:endParaRPr/>
          </a:p>
        </p:txBody>
      </p:sp>
      <p:pic>
        <p:nvPicPr>
          <p:cNvPr id="1314" name="Google Shape;1314;p15" descr="A picture containing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w="222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5" name="Google Shape;1315;p15" descr="A picture containing person, woma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w="222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6" name="Google Shape;131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w="222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vi-VN" sz="4400"/>
              <a:t>Thử nào! Xác định các đặc điểm và cho ví dụ</a:t>
            </a:r>
            <a:endParaRPr/>
          </a:p>
        </p:txBody>
      </p:sp>
      <p:sp>
        <p:nvSpPr>
          <p:cNvPr id="1322" name="Google Shape;1322;p1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Mẹo và thủ thuật</a:t>
            </a:r>
            <a:endParaRPr/>
          </a:p>
        </p:txBody>
      </p:sp>
      <p:sp>
        <p:nvSpPr>
          <p:cNvPr id="1323" name="Google Shape;1323;p16"/>
          <p:cNvSpPr txBox="1">
            <a:spLocks noGrp="1"/>
          </p:cNvSpPr>
          <p:nvPr>
            <p:ph type="body" idx="2"/>
          </p:nvPr>
        </p:nvSpPr>
        <p:spPr>
          <a:xfrm>
            <a:off x="0" y="1577974"/>
            <a:ext cx="3342640" cy="230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Nếu là một cuốn sách ngắn, hãy viết ở cuối cuốn sách.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Nếu dài hơn, hãy viết ở cuối chương hoặc phần.</a:t>
            </a:r>
            <a:endParaRPr/>
          </a:p>
        </p:txBody>
      </p:sp>
      <p:sp>
        <p:nvSpPr>
          <p:cNvPr id="1324" name="Google Shape;1324;p1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Bây giờ chúng ta đã đọc một chút về nhân vật này, con sẽ mô tả họ như thế nào?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Làm sao con biết được? Nhân vật đã </a:t>
            </a:r>
            <a:r>
              <a:rPr lang="vi-VN" sz="3200" b="1">
                <a:latin typeface="Arial"/>
                <a:ea typeface="Arial"/>
                <a:cs typeface="Arial"/>
                <a:sym typeface="Arial"/>
              </a:rPr>
              <a:t>nói hoặc làm gì?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5" name="Google Shape;1325;p16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7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331" name="Google Shape;1331;p1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làm gì khi (sự kiện)?</a:t>
            </a:r>
            <a:endParaRPr/>
          </a:p>
        </p:txBody>
      </p:sp>
      <p:sp>
        <p:nvSpPr>
          <p:cNvPr id="1332" name="Google Shape;1332;p17"/>
          <p:cNvSpPr txBox="1">
            <a:spLocks noGrp="1"/>
          </p:cNvSpPr>
          <p:nvPr>
            <p:ph type="body" idx="2"/>
          </p:nvPr>
        </p:nvSpPr>
        <p:spPr>
          <a:xfrm>
            <a:off x="3627120" y="4704618"/>
            <a:ext cx="4013200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có thể nói gì khác về nhân vật này? Hãy nói làm sao con biết được.</a:t>
            </a:r>
            <a:endParaRPr/>
          </a:p>
        </p:txBody>
      </p:sp>
      <p:sp>
        <p:nvSpPr>
          <p:cNvPr id="1333" name="Google Shape;1333;p17"/>
          <p:cNvSpPr txBox="1">
            <a:spLocks noGrp="1"/>
          </p:cNvSpPr>
          <p:nvPr>
            <p:ph type="body" idx="3"/>
          </p:nvPr>
        </p:nvSpPr>
        <p:spPr>
          <a:xfrm>
            <a:off x="23075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Đặc điểm nhân vật là gì? Một ví dụ sẽ được xác định. Con có thể nghĩ ra một ví dụ khác không?</a:t>
            </a:r>
            <a:endParaRPr/>
          </a:p>
        </p:txBody>
      </p:sp>
      <p:sp>
        <p:nvSpPr>
          <p:cNvPr id="1334" name="Google Shape;1334;p17"/>
          <p:cNvSpPr txBox="1">
            <a:spLocks noGrp="1"/>
          </p:cNvSpPr>
          <p:nvPr>
            <p:ph type="body" idx="4"/>
          </p:nvPr>
        </p:nvSpPr>
        <p:spPr>
          <a:xfrm>
            <a:off x="240925" y="446509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sẽ dùng từ gì để mô tả nhân vật này? Tại sao?</a:t>
            </a:r>
            <a:endParaRPr/>
          </a:p>
        </p:txBody>
      </p:sp>
      <p:pic>
        <p:nvPicPr>
          <p:cNvPr id="1335" name="Google Shape;1335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8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341" name="Google Shape;1341;p18"/>
          <p:cNvSpPr txBox="1">
            <a:spLocks noGrp="1"/>
          </p:cNvSpPr>
          <p:nvPr>
            <p:ph type="body" idx="1"/>
          </p:nvPr>
        </p:nvSpPr>
        <p:spPr>
          <a:xfrm>
            <a:off x="5717900" y="1561225"/>
            <a:ext cx="366994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Các điểm mạnh của nhân vật này là gì? Còn điểm yếu? Làm sao con biết được?</a:t>
            </a:r>
            <a:endParaRPr/>
          </a:p>
        </p:txBody>
      </p:sp>
      <p:sp>
        <p:nvSpPr>
          <p:cNvPr id="1342" name="Google Shape;1342;p18"/>
          <p:cNvSpPr txBox="1">
            <a:spLocks noGrp="1"/>
          </p:cNvSpPr>
          <p:nvPr>
            <p:ph type="body" idx="2"/>
          </p:nvPr>
        </p:nvSpPr>
        <p:spPr>
          <a:xfrm>
            <a:off x="8266552" y="3155184"/>
            <a:ext cx="3823847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LÀM hoặc NÓI gì khiến con nghĩ như vậy? Hãy cho xem trong sách.</a:t>
            </a:r>
            <a:endParaRPr/>
          </a:p>
        </p:txBody>
      </p:sp>
      <p:sp>
        <p:nvSpPr>
          <p:cNvPr id="1343" name="Google Shape;1343;p18"/>
          <p:cNvSpPr txBox="1">
            <a:spLocks noGrp="1"/>
          </p:cNvSpPr>
          <p:nvPr>
            <p:ph type="body" idx="3"/>
          </p:nvPr>
        </p:nvSpPr>
        <p:spPr>
          <a:xfrm>
            <a:off x="5983326" y="4609796"/>
            <a:ext cx="564987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Con có thể liên tưởng đến nhân vật này? Con có đặc điểm nào giống vậy không? Các đặc điểm đối lập? Hãy cho một ví dụ.</a:t>
            </a:r>
            <a:endParaRPr/>
          </a:p>
        </p:txBody>
      </p:sp>
      <p:pic>
        <p:nvPicPr>
          <p:cNvPr id="1344" name="Google Shape;13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dc99d7c1c0_0_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350" name="Google Shape;1350;g1dc99d7c1c0_0_0"/>
          <p:cNvSpPr txBox="1">
            <a:spLocks noGrp="1"/>
          </p:cNvSpPr>
          <p:nvPr>
            <p:ph type="body" idx="1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Tìm những từ hoặc nhóm chữ trong sách chứng minh cho suy nghĩ của bạn và giải thích tại sao</a:t>
            </a:r>
            <a:r>
              <a:rPr lang="vi-VN" sz="2800"/>
              <a:t> </a:t>
            </a:r>
            <a:endParaRPr sz="2800"/>
          </a:p>
        </p:txBody>
      </p:sp>
      <p:sp>
        <p:nvSpPr>
          <p:cNvPr id="1351" name="Google Shape;1351;g1dc99d7c1c0_0_0"/>
          <p:cNvSpPr txBox="1">
            <a:spLocks noGrp="1"/>
          </p:cNvSpPr>
          <p:nvPr>
            <p:ph type="body" idx="2"/>
          </p:nvPr>
        </p:nvSpPr>
        <p:spPr>
          <a:xfrm>
            <a:off x="4588042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Thực hành cách này bằng cách sử dụng phim hoặc chương trình tv mà bạn đã biết</a:t>
            </a:r>
            <a:r>
              <a:rPr lang="vi-VN"/>
              <a:t> </a:t>
            </a:r>
            <a:endParaRPr/>
          </a:p>
        </p:txBody>
      </p:sp>
      <p:pic>
        <p:nvPicPr>
          <p:cNvPr id="1352" name="Google Shape;1352;g1dc99d7c1c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c99d7c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359" name="Google Shape;1359;p1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742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Xem lại các đặc điểm nhân vật.</a:t>
            </a:r>
            <a:endParaRPr/>
          </a:p>
        </p:txBody>
      </p:sp>
      <p:sp>
        <p:nvSpPr>
          <p:cNvPr id="1360" name="Google Shape;1360;p19"/>
          <p:cNvSpPr txBox="1">
            <a:spLocks noGrp="1"/>
          </p:cNvSpPr>
          <p:nvPr>
            <p:ph type="body" idx="2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Xác định những đặc điểm con thấy ở một nhân vật. </a:t>
            </a:r>
            <a:endParaRPr/>
          </a:p>
        </p:txBody>
      </p:sp>
      <p:sp>
        <p:nvSpPr>
          <p:cNvPr id="1361" name="Google Shape;1361;p1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362" name="Google Shape;1362;p19"/>
          <p:cNvSpPr txBox="1">
            <a:spLocks noGrp="1"/>
          </p:cNvSpPr>
          <p:nvPr>
            <p:ph type="body" idx="7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363" name="Google Shape;1363;p1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364" name="Google Shape;1364;p19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365" name="Google Shape;1365;p19"/>
          <p:cNvPicPr preferRelativeResize="0"/>
          <p:nvPr/>
        </p:nvPicPr>
        <p:blipFill rotWithShape="1">
          <a:blip r:embed="rId3">
            <a:alphaModFix/>
          </a:blip>
          <a:srcRect l="7548" r="7537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9"/>
          <p:cNvSpPr txBox="1">
            <a:spLocks noGrp="1"/>
          </p:cNvSpPr>
          <p:nvPr>
            <p:ph type="body" idx="4"/>
          </p:nvPr>
        </p:nvSpPr>
        <p:spPr>
          <a:xfrm>
            <a:off x="1639575" y="3954450"/>
            <a:ext cx="33939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000" b="0"/>
              <a:t>Đưa ra ví dụ về những gì nhân vật nói hoặc làm.</a:t>
            </a:r>
            <a:endParaRPr/>
          </a:p>
        </p:txBody>
      </p:sp>
      <p:sp>
        <p:nvSpPr>
          <p:cNvPr id="1367" name="Google Shape;1367;p19"/>
          <p:cNvSpPr txBox="1">
            <a:spLocks noGrp="1"/>
          </p:cNvSpPr>
          <p:nvPr>
            <p:ph type="body" idx="7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f49dae44e7_0_109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373" name="Google Shape;1373;g1f49dae44e7_0_109"/>
          <p:cNvSpPr txBox="1">
            <a:spLocks noGrp="1"/>
          </p:cNvSpPr>
          <p:nvPr>
            <p:ph type="body" idx="1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374" name="Google Shape;1374;g1f49dae44e7_0_109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id="1375" name="Google Shape;1375;g1f49dae44e7_0_109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381" name="Google Shape;1381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24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2400"/>
          </a:p>
        </p:txBody>
      </p:sp>
      <p:pic>
        <p:nvPicPr>
          <p:cNvPr id="1383" name="Google Shape;1383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239" name="Google Shape;1239;p5"/>
          <p:cNvSpPr txBox="1">
            <a:spLocks noGrp="1"/>
          </p:cNvSpPr>
          <p:nvPr>
            <p:ph type="body" idx="3"/>
          </p:nvPr>
        </p:nvSpPr>
        <p:spPr>
          <a:xfrm>
            <a:off x="1660582" y="2653440"/>
            <a:ext cx="415093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" lvl="0" indent="-30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240" name="Google Shape;1240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" lvl="0" indent="-60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241" name="Google Shape;1241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242" name="Google Shape;1242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426269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243" name="Google Shape;1243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8" name="Google Shape;1248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44829" y="1486130"/>
            <a:ext cx="5676488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70" y="148613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54" name="Google Shape;1254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55" name="Google Shape;1255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56" name="Google Shape;1256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57" name="Google Shape;1257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258" name="Google Shape;1258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259" name="Google Shape;1259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260" name="Google Shape;1260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261" name="Google Shape;1261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id="1262" name="Google Shape;1262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"/>
          <p:cNvSpPr txBox="1">
            <a:spLocks noGrp="1"/>
          </p:cNvSpPr>
          <p:nvPr>
            <p:ph type="body" idx="1"/>
          </p:nvPr>
        </p:nvSpPr>
        <p:spPr>
          <a:xfrm>
            <a:off x="9222900" y="4161939"/>
            <a:ext cx="2497200" cy="25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Các nhân vật rất quan trọng để thưởng thức và hiểu được câu chuyện của chúng ta.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271" name="Google Shape;1271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1"/>
          <p:cNvSpPr txBox="1">
            <a:spLocks noGrp="1"/>
          </p:cNvSpPr>
          <p:nvPr>
            <p:ph type="title" idx="3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273" name="Google Shape;1273;p11"/>
          <p:cNvSpPr txBox="1">
            <a:spLocks noGrp="1"/>
          </p:cNvSpPr>
          <p:nvPr>
            <p:ph type="title" idx="5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274" name="Google Shape;1274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553747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Xem lại các đặc điểm nhân vật.</a:t>
            </a:r>
            <a:endParaRPr/>
          </a:p>
        </p:txBody>
      </p:sp>
      <p:sp>
        <p:nvSpPr>
          <p:cNvPr id="1275" name="Google Shape;1275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Xác định những đặc điểm con thấy ở một nhân vật. </a:t>
            </a:r>
            <a:endParaRPr/>
          </a:p>
        </p:txBody>
      </p:sp>
      <p:sp>
        <p:nvSpPr>
          <p:cNvPr id="1276" name="Google Shape;1276;p11"/>
          <p:cNvSpPr txBox="1">
            <a:spLocks noGrp="1"/>
          </p:cNvSpPr>
          <p:nvPr>
            <p:ph type="body" idx="8"/>
          </p:nvPr>
        </p:nvSpPr>
        <p:spPr>
          <a:xfrm>
            <a:off x="134083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Đưa ra ví dụ về những gì nhân vật nói hoặc làm.</a:t>
            </a:r>
            <a:endParaRPr/>
          </a:p>
        </p:txBody>
      </p:sp>
      <p:sp>
        <p:nvSpPr>
          <p:cNvPr id="1277" name="Google Shape;1277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  <p:sp>
        <p:nvSpPr>
          <p:cNvPr id="1278" name="Google Shape;1278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Một từ mô tả phẩm chất cụ thể của một nhân vật </a:t>
            </a:r>
            <a:endParaRPr/>
          </a:p>
        </p:txBody>
      </p:sp>
      <p:sp>
        <p:nvSpPr>
          <p:cNvPr id="1284" name="Google Shape;1284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85" name="Google Shape;1285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86" name="Google Shape;1286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287" name="Google Shape;1287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/>
              <a:t>Đặc điểm</a:t>
            </a:r>
            <a:endParaRPr/>
          </a:p>
        </p:txBody>
      </p:sp>
      <p:sp>
        <p:nvSpPr>
          <p:cNvPr id="1288" name="Google Shape;1288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289" name="Google Shape;1289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290" name="Google Shape;1290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291" name="Google Shape;1291;p1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Xem lại các đặc điểm chung</a:t>
            </a:r>
            <a:endParaRPr/>
          </a:p>
        </p:txBody>
      </p:sp>
      <p:sp>
        <p:nvSpPr>
          <p:cNvPr id="1297" name="Google Shape;1297;p13"/>
          <p:cNvSpPr txBox="1">
            <a:spLocks noGrp="1"/>
          </p:cNvSpPr>
          <p:nvPr>
            <p:ph type="body" idx="1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dũng mãnh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gắt gỏng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nghịch ngợm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bướng bỉnh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sợ hãi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sáng tạo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lười biếng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3"/>
          <p:cNvSpPr txBox="1">
            <a:spLocks noGrp="1"/>
          </p:cNvSpPr>
          <p:nvPr>
            <p:ph type="body" idx="3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Quý vị thảo luận với trẻ về những đặc điểm tính cách nào khác?</a:t>
            </a:r>
            <a:endParaRPr/>
          </a:p>
        </p:txBody>
      </p:sp>
      <p:sp>
        <p:nvSpPr>
          <p:cNvPr id="1299" name="Google Shape;1299;p13"/>
          <p:cNvSpPr txBox="1">
            <a:spLocks noGrp="1"/>
          </p:cNvSpPr>
          <p:nvPr>
            <p:ph type="body" idx="4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nhút nhát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chăm chỉ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chịu trách nhiệm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bệnh nhân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cẩu thả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tốt bụng</a:t>
            </a:r>
            <a:endParaRPr/>
          </a:p>
          <a:p>
            <a:pPr marL="8001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vui tươi</a:t>
            </a:r>
            <a:endParaRPr/>
          </a:p>
          <a:p>
            <a:pPr marL="8001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0" name="Google Shape;1300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21" r="25022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Chính xác (một ví dụ)</a:t>
            </a:r>
            <a:endParaRPr/>
          </a:p>
        </p:txBody>
      </p:sp>
      <p:sp>
        <p:nvSpPr>
          <p:cNvPr id="1306" name="Google Shape;1306;p14"/>
          <p:cNvSpPr txBox="1">
            <a:spLocks noGrp="1"/>
          </p:cNvSpPr>
          <p:nvPr>
            <p:ph type="body" idx="1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Tìm các ví dụ trong sách sẽ giúp trẻ hiểu chính xác hơn. </a:t>
            </a:r>
            <a:endParaRPr/>
          </a:p>
        </p:txBody>
      </p:sp>
      <p:graphicFrame>
        <p:nvGraphicFramePr>
          <p:cNvPr id="1307" name="Google Shape;1307;p14"/>
          <p:cNvGraphicFramePr/>
          <p:nvPr/>
        </p:nvGraphicFramePr>
        <p:xfrm>
          <a:off x="1493520" y="15144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{052E4F31-D025-44B4-8324-0E67C23789F7}</a:tableStyleId>
              </a:tblPr>
              <a:tblGrid>
                <a:gridCol w="250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Dễ thương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Hèn hạ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tốt bụng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độc ác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quan tâm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thiếu suy nghĩ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ủng hộ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hung ác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thiện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lạnh lùng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vị tha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ích kỷ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lịch sự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thô lỗ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CA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rộng lượng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keo kiệt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7E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08" name="Google Shape;1308;p14" descr="A picture containing person, indoor, table, chil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" b="9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Macintosh PowerPoint</Application>
  <PresentationFormat>Widescreen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Noto Sans Symbols</vt:lpstr>
      <vt:lpstr>1_Custom Design</vt:lpstr>
      <vt:lpstr>Title Slides</vt:lpstr>
      <vt:lpstr>2_Main Slides</vt:lpstr>
      <vt:lpstr>Custom Design</vt:lpstr>
      <vt:lpstr>Right Side Bar Slides</vt:lpstr>
      <vt:lpstr>Main Slides</vt:lpstr>
      <vt:lpstr>Left Sidebar Slides</vt:lpstr>
      <vt:lpstr>1_Right Side Bar Slides</vt:lpstr>
      <vt:lpstr>Left Sidebar Slides</vt:lpstr>
      <vt:lpstr>Workshop guide</vt:lpstr>
      <vt:lpstr>Hãy nói về đặc điểm nhân vật</vt:lpstr>
      <vt:lpstr>Chương trình buổi học</vt:lpstr>
      <vt:lpstr>Khảo sát về niềm tin của gia đình</vt:lpstr>
      <vt:lpstr>Hướng dẫn buổi học</vt:lpstr>
      <vt:lpstr>2</vt:lpstr>
      <vt:lpstr>Kiểm tra thuật ngữ về khả năng đọc viết</vt:lpstr>
      <vt:lpstr>Xem lại các đặc điểm chung</vt:lpstr>
      <vt:lpstr>Chính xác (một ví dụ)</vt:lpstr>
      <vt:lpstr>Hãy xác định một số đặc điểm nhân vật</vt:lpstr>
      <vt:lpstr>Thử nào! Xác định các đặc điểm và cho ví dụ</vt:lpstr>
      <vt:lpstr>Đọc sách = trò chuyện (K-1)</vt:lpstr>
      <vt:lpstr>Đọc sách = trò chuyện (2-3)</vt:lpstr>
      <vt:lpstr>Gia đình đa ngôn ngữ</vt:lpstr>
      <vt:lpstr>Giờ thực hành</vt:lpstr>
      <vt:lpstr>Suy Ngẫm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2025-02-07T16:52:01Z</dcterms:modified>
</cp:coreProperties>
</file>