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0" r:id="rId6"/>
    <p:sldMasterId id="2147483656" r:id="rId7"/>
    <p:sldMasterId id="2147483675" r:id="rId8"/>
    <p:sldMasterId id="2147483681" r:id="rId9"/>
    <p:sldMasterId id="2147483692" r:id="rId10"/>
    <p:sldMasterId id="2147483708" r:id="rId11"/>
    <p:sldMasterId id="2147483717" r:id="rId12"/>
    <p:sldMasterId id="2147483732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j2hklHlqQYYoDCNfGlV/fWxMvE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7F69C75-64BC-4EF0-B22C-75F5328325EB}">
  <a:tblStyle styleId="{D7F69C75-64BC-4EF0-B22C-75F5328325E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customschemas.google.com/relationships/presentationmetadata" Target="metadata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7.xml"/><Relationship Id="rId10" Type="http://schemas.openxmlformats.org/officeDocument/2006/relationships/slideMaster" Target="slideMasters/slideMaster6.xml"/><Relationship Id="rId13" Type="http://schemas.openxmlformats.org/officeDocument/2006/relationships/slideMaster" Target="slideMasters/slideMaster9.xml"/><Relationship Id="rId12" Type="http://schemas.openxmlformats.org/officeDocument/2006/relationships/slideMaster" Target="slideMasters/slideMaster8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4" name="Google Shape;1224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9" name="Google Shape;1319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8" name="Google Shape;1328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8" name="Google Shape;1338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1dc99043368_0_0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7" name="Google Shape;1347;g1dc99043368_0_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6" name="Google Shape;1356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2c46254c773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0" name="Google Shape;1370;g2c46254c773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8" name="Google Shape;1378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1" name="Google Shape;1231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6" name="Google Shape;1236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1" name="Google Shape;1251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8" name="Google Shape;1268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1" name="Google Shape;1281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4" name="Google Shape;1294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4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3" name="Google Shape;1303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15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1" name="Google Shape;1311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20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22.png"/><Relationship Id="rId7" Type="http://schemas.openxmlformats.org/officeDocument/2006/relationships/image" Target="../media/image17.png"/><Relationship Id="rId8" Type="http://schemas.openxmlformats.org/officeDocument/2006/relationships/image" Target="../media/image2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2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2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3.jpg"/><Relationship Id="rId4" Type="http://schemas.openxmlformats.org/officeDocument/2006/relationships/image" Target="../media/image6.png"/><Relationship Id="rId5" Type="http://schemas.openxmlformats.org/officeDocument/2006/relationships/image" Target="../media/image24.png"/><Relationship Id="rId6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1.jpg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24.png"/><Relationship Id="rId6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0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1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22.png"/><Relationship Id="rId7" Type="http://schemas.openxmlformats.org/officeDocument/2006/relationships/image" Target="../media/image17.png"/><Relationship Id="rId8" Type="http://schemas.openxmlformats.org/officeDocument/2006/relationships/image" Target="../media/image2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23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23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0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34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34.jp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2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9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9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9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9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9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9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9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9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9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9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9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9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9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9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9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0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0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0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00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0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0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0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0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0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0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0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0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0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0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0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0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5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5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7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7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08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08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0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08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08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08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08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09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1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1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1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6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6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6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6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5" name="Google Shape;38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386" name="Google Shape;38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8" name="Google Shape;388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2" name="Google Shape;392;p50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0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396" name="Google Shape;396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0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0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0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50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5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50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6" name="Google Shape;40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1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15" name="Google Shape;415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1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1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Google Shape;419;p5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" name="Google Shape;420;p5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3" name="Google Shape;423;p6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4" name="Google Shape;424;p6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25" name="Google Shape;425;p6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26" name="Google Shape;426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7" name="Google Shape;427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dc99043368_0_13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0" name="Google Shape;430;g1dc99043368_0_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1" name="Google Shape;431;g1dc99043368_0_13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2" name="Google Shape;432;g1dc99043368_0_13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g1dc99043368_0_13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g1dc99043368_0_13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5" name="Google Shape;435;g1dc99043368_0_13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6" name="Google Shape;436;g1dc99043368_0_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1dc99043368_0_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38" name="Google Shape;438;g1dc99043368_0_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g1dc99043368_0_13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0" name="Google Shape;440;g1dc99043368_0_13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1" name="Google Shape;441;g1dc99043368_0_13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2" name="Google Shape;442;g1dc99043368_0_13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3" name="Google Shape;443;g1dc99043368_0_13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4" name="Google Shape;444;g1dc99043368_0_13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g1dc99043368_0_13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g1dc99043368_0_13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1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1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1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54" name="Google Shape;454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5" name="Google Shape;455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6" name="Google Shape;456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7" name="Google Shape;457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58" name="Google Shape;45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3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62" name="Google Shape;462;p43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3" name="Google Shape;463;p4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4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5" name="Google Shape;465;p4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4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7" name="Google Shape;467;p4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8" name="Google Shape;468;p4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4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0" name="Google Shape;470;p4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3_Reading tip 2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73" name="Google Shape;473;p4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4" name="Google Shape;474;p4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5" name="Google Shape;475;p4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6" name="Google Shape;47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7" name="Google Shape;47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4"/>
          <p:cNvSpPr txBox="1"/>
          <p:nvPr>
            <p:ph idx="1" type="body"/>
          </p:nvPr>
        </p:nvSpPr>
        <p:spPr>
          <a:xfrm>
            <a:off x="345240" y="1613199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1" name="Google Shape;481;p44"/>
          <p:cNvSpPr/>
          <p:nvPr>
            <p:ph idx="2" type="pic"/>
          </p:nvPr>
        </p:nvSpPr>
        <p:spPr>
          <a:xfrm>
            <a:off x="9282272" y="1586830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p44"/>
          <p:cNvSpPr txBox="1"/>
          <p:nvPr>
            <p:ph idx="3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3" name="Google Shape;483;p44"/>
          <p:cNvSpPr txBox="1"/>
          <p:nvPr>
            <p:ph idx="4" type="body"/>
          </p:nvPr>
        </p:nvSpPr>
        <p:spPr>
          <a:xfrm>
            <a:off x="4429885" y="1613198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3_Reading tip 3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86" name="Google Shape;486;p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7" name="Google Shape;487;p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8" name="Google Shape;488;p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9" name="Google Shape;489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0" name="Google Shape;49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5"/>
          <p:cNvSpPr/>
          <p:nvPr>
            <p:ph idx="2" type="pic"/>
          </p:nvPr>
        </p:nvSpPr>
        <p:spPr>
          <a:xfrm>
            <a:off x="9282272" y="1586830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Google Shape;494;p45"/>
          <p:cNvSpPr txBox="1"/>
          <p:nvPr>
            <p:ph idx="1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45"/>
          <p:cNvSpPr/>
          <p:nvPr>
            <p:ph idx="3" type="tbl"/>
          </p:nvPr>
        </p:nvSpPr>
        <p:spPr>
          <a:xfrm>
            <a:off x="2081358" y="1514914"/>
            <a:ext cx="39354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8" name="Google Shape;498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9" name="Google Shape;499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0" name="Google Shape;500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1" name="Google Shape;501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2" name="Google Shape;50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7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7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7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10" name="Google Shape;510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2" name="Google Shape;512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3" name="Google Shape;513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4" name="Google Shape;51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7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7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7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p7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3" name="Google Shape;523;p8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4" name="Google Shape;524;p8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8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8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1" name="Google Shape;531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3" name="Google Shape;533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4" name="Google Shape;53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5" name="Google Shape;53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8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Google Shape;540;p8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Google Shape;541;p8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8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5" name="Google Shape;545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6" name="Google Shape;546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8" name="Google Shape;548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9" name="Google Shape;549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4" name="Google Shape;554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Google Shape;556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8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3" name="Google Shape;563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4" name="Google Shape;564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5" name="Google Shape;565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6" name="Google Shape;566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7" name="Google Shape;567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8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1" name="Google Shape;571;p8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Google Shape;572;p8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8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8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8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Google Shape;576;p8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8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7"/>
          <p:cNvSpPr/>
          <p:nvPr>
            <p:ph idx="2" type="pic"/>
          </p:nvPr>
        </p:nvSpPr>
        <p:spPr>
          <a:xfrm>
            <a:off x="2932176" y="1489108"/>
            <a:ext cx="6327600" cy="44256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6" name="Google Shape;58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7" name="Google Shape;587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0" name="Google Shape;590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4" name="Google Shape;594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7" name="Google Shape;597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0" name="Google Shape;60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2" name="Google Shape;602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4" name="Google Shape;604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6" name="Google Shape;606;p5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5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5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5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5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5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5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5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52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15" name="Google Shape;615;p52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6" name="Google Shape;616;p5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9" name="Google Shape;619;p6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6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21" name="Google Shape;62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2" name="Google Shape;622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7" name="Google Shape;62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9" name="Google Shape;629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2" name="Google Shape;632;p6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6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6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6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6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6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6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6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0" name="Google Shape;640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1" name="Google Shape;641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2" name="Google Shape;642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3" name="Google Shape;643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6" name="Google Shape;64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8" name="Google Shape;648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1" name="Google Shape;651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4" name="Google Shape;654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5" name="Google Shape;65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6" name="Google Shape;656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7" name="Google Shape;657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9" name="Google Shape;659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0" name="Google Shape;660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1" name="Google Shape;66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3" name="Google Shape;663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2" name="Google Shape;672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3" name="Google Shape;67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9" name="Google Shape;67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1" name="Google Shape;681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6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6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6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6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6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6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6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95" name="Google Shape;695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6" name="Google Shape;696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0" name="Google Shape;700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1" name="Google Shape;70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3" name="Google Shape;703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6" name="Google Shape;706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9" name="Google Shape;70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5" name="Google Shape;715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23" name="Google Shape;723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6" name="Google Shape;726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8" name="Google Shape;728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9" name="Google Shape;72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1" name="Google Shape;731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3" name="Google Shape;733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5" name="Google Shape;735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8" name="Google Shape;738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7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44" name="Google Shape;744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45" name="Google Shape;745;p7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7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7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0" name="Google Shape;750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5" name="Google Shape;75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7" name="Google Shape;757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9" name="Google Shape;759;p7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7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3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3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Google Shape;762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3" name="Google Shape;763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4" name="Google Shape;764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5" name="Google Shape;765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6" name="Google Shape;76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8" name="Google Shape;768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0" name="Google Shape;770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2" name="Google Shape;772;p7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p7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6" name="Google Shape;776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9" name="Google Shape;77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1" name="Google Shape;781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2" name="Google Shape;782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3" name="Google Shape;783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5" name="Google Shape;785;p7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7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7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7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7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7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7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4" name="Google Shape;794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5" name="Google Shape;795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8" name="Google Shape;798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9" name="Google Shape;799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0" name="Google Shape;800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1" name="Google Shape;801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3" name="Google Shape;803;p7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6" name="Google Shape;80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9" name="Google Shape;80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0" name="Google Shape;810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2" name="Google Shape;812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3" name="Google Shape;813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5" name="Google Shape;815;p7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7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9" name="Google Shape;819;p7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8" name="Google Shape;828;p49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9" name="Google Shape;829;p49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0" name="Google Shape;830;p49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1" name="Google Shape;831;p49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32" name="Google Shape;832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4" name="Google Shape;834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5" name="Google Shape;83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6" name="Google Shape;83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1" name="Google Shape;841;p85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85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43" name="Google Shape;843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4" name="Google Shape;844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6" name="Google Shape;846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7" name="Google Shape;84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850" name="Google Shape;850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51" name="Google Shape;851;p85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85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85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85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85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8" name="Google Shape;858;p86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9" name="Google Shape;859;p86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0" name="Google Shape;860;p86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61" name="Google Shape;861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2" name="Google Shape;862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4" name="Google Shape;864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5" name="Google Shape;865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86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86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86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86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4" name="Google Shape;874;p87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87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87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87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78" name="Google Shape;878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9" name="Google Shape;879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0" name="Google Shape;880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1" name="Google Shape;881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2" name="Google Shape;882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87" name="Google Shape;887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8" name="Google Shape;888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1" name="Google Shape;891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3" name="Google Shape;893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4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96" name="Google Shape;896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9" name="Google Shape;899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0" name="Google Shape;900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05" name="Google Shape;905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7" name="Google Shape;907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9" name="Google Shape;909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0" name="Google Shape;910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91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4" name="Google Shape;914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6" name="Google Shape;91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7" name="Google Shape;91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8" name="Google Shape;918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9" name="Google Shape;919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91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91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23" name="Google Shape;923;p91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1" name="Google Shape;931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2" name="Google Shape;932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3" name="Google Shape;933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4" name="Google Shape;93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5" name="Google Shape;93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939" name="Google Shape;939;p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p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8" name="Google Shape;948;p58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949" name="Google Shape;949;p58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50" name="Google Shape;950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3" name="Google Shape;95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4" name="Google Shape;95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58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59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60" name="Google Shape;960;p59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59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962" name="Google Shape;962;p59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63" name="Google Shape;963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6" name="Google Shape;96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7" name="Google Shape;96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4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73" name="Google Shape;973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4" name="Google Shape;974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7" name="Google Shape;977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9" name="Google Shape;979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148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14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2" name="Google Shape;982;p148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148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4" name="Google Shape;984;p148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4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7" name="Google Shape;987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0" name="Google Shape;990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1" name="Google Shape;991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149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995" name="Google Shape;995;p149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p149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7" name="Google Shape;997;p149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8" name="Google Shape;998;p149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9" name="Google Shape;999;p149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149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149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149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149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5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6" name="Google Shape;1006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7" name="Google Shape;1007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9" name="Google Shape;1009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0" name="Google Shape;1010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150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p150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15" name="Google Shape;1015;p150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8" name="Google Shape;1018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9" name="Google Shape;1019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0" name="Google Shape;1020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1" name="Google Shape;1021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2" name="Google Shape;1022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15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26" name="Google Shape;1026;p15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15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8" name="Google Shape;1028;p15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5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1" name="Google Shape;1031;p15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2" name="Google Shape;1032;p15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3" name="Google Shape;1033;p15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15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5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5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9" name="Google Shape;1039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1" name="Google Shape;1041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2" name="Google Shape;1042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3" name="Google Shape;1043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15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47" name="Google Shape;1047;p15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" name="Google Shape;1048;p15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15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p15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3" name="Google Shape;1053;p1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4" name="Google Shape;1054;p1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p1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6" name="Google Shape;1056;p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7" name="Google Shape;1057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p15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61" name="Google Shape;1061;p15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2" name="Google Shape;1062;p15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15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4" name="Google Shape;1064;p15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p15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6" name="Google Shape;1066;p15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p15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0" name="Google Shape;1070;p15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71" name="Google Shape;1071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4" name="Google Shape;1074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5" name="Google Shape;1075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5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15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15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15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p15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p15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15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15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7" name="Google Shape;1087;p157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8" name="Google Shape;1088;p157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9" name="Google Shape;1089;p15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90" name="Google Shape;1090;p1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1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2" name="Google Shape;1092;p1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3" name="Google Shape;1093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4" name="Google Shape;1094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p157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8" name="Google Shape;1098;p157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9" name="Google Shape;1099;p15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0" name="Google Shape;1100;p157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157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157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157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157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5" name="Google Shape;1105;p157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6" name="Google Shape;1106;p157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7" name="Google Shape;1107;p157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5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0" name="Google Shape;1110;p1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1" name="Google Shape;1111;p1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2" name="Google Shape;1112;p1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3" name="Google Shape;1113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4" name="Google Shape;1114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15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8" name="Google Shape;1118;p158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9" name="Google Shape;1119;p158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2c46254c773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27" name="Google Shape;1127;g2c46254c773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8" name="Google Shape;1128;g2c46254c773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9" name="Google Shape;1129;g2c46254c773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0" name="Google Shape;1130;g2c46254c773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1" name="Google Shape;1131;g2c46254c773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2" name="Google Shape;1132;g2c46254c773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g2c46254c773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g2c46254c773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g2c46254c773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36" name="Google Shape;1136;g2c46254c773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2c46254c773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9" name="Google Shape;1139;g2c46254c773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g2c46254c773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41" name="Google Shape;1141;g2c46254c773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g2c46254c773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g2c46254c773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g2c46254c773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5" name="Google Shape;1145;g2c46254c773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g2c46254c773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g2c46254c773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48" name="Google Shape;1148;g2c46254c773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49" name="Google Shape;1149;g2c46254c773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g2c46254c773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g2c46254c773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2" name="Google Shape;1152;g2c46254c773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g2c46254c773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2c46254c773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g2c46254c773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7" name="Google Shape;1157;g2c46254c773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8" name="Google Shape;1158;g2c46254c773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59" name="Google Shape;1159;g2c46254c773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g2c46254c773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g2c46254c773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2" name="Google Shape;1162;g2c46254c773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3" name="Google Shape;1163;g2c46254c773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g2c46254c773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g2c46254c773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g2c46254c773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7" name="Google Shape;1167;g2c46254c773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8" name="Google Shape;1168;g2c46254c773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9" name="Google Shape;1169;g2c46254c773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9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3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3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3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3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9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39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2c46254c773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2" name="Google Shape;1172;g2c46254c773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g2c46254c773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g2c46254c773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g2c46254c773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76" name="Google Shape;1176;g2c46254c773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7" name="Google Shape;1177;g2c46254c773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8" name="Google Shape;1178;g2c46254c773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9" name="Google Shape;1179;g2c46254c773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0" name="Google Shape;1180;g2c46254c773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g2c46254c773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g2c46254c773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2c46254c773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85" name="Google Shape;1185;g2c46254c773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6" name="Google Shape;1186;g2c46254c773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g2c46254c773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g2c46254c773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9" name="Google Shape;1189;g2c46254c773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g2c46254c773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1" name="Google Shape;1191;g2c46254c773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2c46254c773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4" name="Google Shape;1194;g2c46254c773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5" name="Google Shape;1195;g2c46254c773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g2c46254c773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7" name="Google Shape;1197;g2c46254c773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8" name="Google Shape;1198;g2c46254c773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g2c46254c773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g2c46254c773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2c46254c773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03" name="Google Shape;1203;g2c46254c773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4" name="Google Shape;1204;g2c46254c773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5" name="Google Shape;1205;g2c46254c773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g2c46254c773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7" name="Google Shape;1207;g2c46254c773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8" name="Google Shape;1208;g2c46254c773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g2c46254c773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2c46254c773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2" name="Google Shape;1212;g2c46254c773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3" name="Google Shape;1213;g2c46254c773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4" name="Google Shape;1214;g2c46254c773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5" name="Google Shape;1215;g2c46254c773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6" name="Google Shape;1216;g2c46254c773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7" name="Google Shape;1217;g2c46254c773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g2c46254c773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g2c46254c773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g2c46254c773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1" name="Google Shape;1221;g2c46254c773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5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2" Type="http://schemas.openxmlformats.org/officeDocument/2006/relationships/theme" Target="../theme/theme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7.xml.rels><?xml version="1.0" encoding="UTF-8" standalone="yes"?><Relationships xmlns="http://schemas.openxmlformats.org/package/2006/relationships"><Relationship Id="rId10" Type="http://schemas.openxmlformats.org/officeDocument/2006/relationships/theme" Target="../theme/theme10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3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5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9" name="Google Shape;449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0" name="Google Shape;450;p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1" name="Google Shape;451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0" name="Google Shape;580;p4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1" name="Google Shape;581;p4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2" name="Google Shape;582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8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3" name="Google Shape;823;p4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4" name="Google Shape;824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4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5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6" name="Google Shape;926;p56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7" name="Google Shape;927;p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8" name="Google Shape;928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2c46254c773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2" name="Google Shape;1122;g2c46254c773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3" name="Google Shape;1123;g2c46254c773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Google Shape;1124;g2c46254c773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2.png"/><Relationship Id="rId4" Type="http://schemas.openxmlformats.org/officeDocument/2006/relationships/image" Target="../media/image6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7.png"/><Relationship Id="rId4" Type="http://schemas.openxmlformats.org/officeDocument/2006/relationships/image" Target="../media/image6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8.jpg"/><Relationship Id="rId4" Type="http://schemas.openxmlformats.org/officeDocument/2006/relationships/image" Target="../media/image52.jpg"/><Relationship Id="rId5" Type="http://schemas.openxmlformats.org/officeDocument/2006/relationships/image" Target="../media/image50.jpg"/><Relationship Id="rId6" Type="http://schemas.openxmlformats.org/officeDocument/2006/relationships/image" Target="../media/image56.jpg"/><Relationship Id="rId7" Type="http://schemas.openxmlformats.org/officeDocument/2006/relationships/image" Target="../media/image5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1.png"/><Relationship Id="rId4" Type="http://schemas.openxmlformats.org/officeDocument/2006/relationships/image" Target="../media/image47.png"/><Relationship Id="rId5" Type="http://schemas.openxmlformats.org/officeDocument/2006/relationships/image" Target="../media/image55.png"/><Relationship Id="rId6" Type="http://schemas.openxmlformats.org/officeDocument/2006/relationships/image" Target="../media/image4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0.png"/><Relationship Id="rId4" Type="http://schemas.openxmlformats.org/officeDocument/2006/relationships/image" Target="../media/image65.png"/><Relationship Id="rId5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227" name="Google Shape;1227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Let’s Talk Character Traits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228" name="Google Shape;1228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16"/>
          <p:cNvSpPr txBox="1"/>
          <p:nvPr>
            <p:ph type="title"/>
          </p:nvPr>
        </p:nvSpPr>
        <p:spPr>
          <a:xfrm>
            <a:off x="3673929" y="227488"/>
            <a:ext cx="5546254" cy="1349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-US" sz="4000"/>
              <a:t>ሞክሩት! ባህሪያትን ለይታችሁ አውጡ እና ምሳሌዎች ስጡ</a:t>
            </a:r>
            <a:endParaRPr sz="4000"/>
          </a:p>
        </p:txBody>
      </p:sp>
      <p:sp>
        <p:nvSpPr>
          <p:cNvPr id="1322" name="Google Shape;1322;p1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ጥቆማዎች እና አቋራጭ ስልቶች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1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አጭር መፅሀፍ ከሆነ የመፅሀፉ መጨረሻ ላይ ስሩት።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ረጅም ከሆነ፣ በምዕራፉ ወይም በክፍሉ መጨረሻ ላይ ስሩት።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1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አሁን ትንሽ ስለዚህ ገፀ-ባህሪ አንብበናል፣ እና እንዴት ነው የምትገልጸው/ሺው?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እንዴት ልታውቅ/ቂ ቻልክ/ልሽ? ገፀ-ባህሪው ምን </a:t>
            </a: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ተናገረ ወይም አደረገ?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5" name="Google Shape;1325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151425" y="18123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ዉይይት (K-1)</a:t>
            </a:r>
            <a:endParaRPr/>
          </a:p>
        </p:txBody>
      </p:sp>
      <p:sp>
        <p:nvSpPr>
          <p:cNvPr id="1331" name="Google Shape;1331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ገፀ-ባህሪው መቼ (ክስተት) ምን አደረገ?</a:t>
            </a:r>
            <a:endParaRPr/>
          </a:p>
        </p:txBody>
      </p:sp>
      <p:sp>
        <p:nvSpPr>
          <p:cNvPr id="1332" name="Google Shape;1332;p17"/>
          <p:cNvSpPr txBox="1"/>
          <p:nvPr>
            <p:ph idx="2" type="body"/>
          </p:nvPr>
        </p:nvSpPr>
        <p:spPr>
          <a:xfrm>
            <a:off x="3787526" y="4724938"/>
            <a:ext cx="3877567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2700">
                <a:solidFill>
                  <a:srgbClr val="006FB6"/>
                </a:solidFill>
              </a:rPr>
              <a:t>ስለዚህ ገፀ-ባህሪ ምን ተጨማሪ ነገር ማለት ትችላለህ/ችያለሽ? እንዴት እንዳወቅክ/ሽ ንገረኝ/ሪኝ።</a:t>
            </a:r>
            <a:endParaRPr sz="2700"/>
          </a:p>
        </p:txBody>
      </p:sp>
      <p:sp>
        <p:nvSpPr>
          <p:cNvPr id="1333" name="Google Shape;1333;p17"/>
          <p:cNvSpPr txBox="1"/>
          <p:nvPr>
            <p:ph idx="3" type="body"/>
          </p:nvPr>
        </p:nvSpPr>
        <p:spPr>
          <a:xfrm>
            <a:off x="133623" y="1445813"/>
            <a:ext cx="370260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የገጸ-ባሕሪ ባሕሪያት ማለት ምን ማለት ነው? አንድ ምሳሌ ተሰጥቷል። ሌላ ተጨማሪ ማሰብ ትችላለህ/ችያለሽ?</a:t>
            </a:r>
            <a:endParaRPr sz="2400"/>
          </a:p>
        </p:txBody>
      </p:sp>
      <p:sp>
        <p:nvSpPr>
          <p:cNvPr id="1334" name="Google Shape;1334;p17"/>
          <p:cNvSpPr txBox="1"/>
          <p:nvPr>
            <p:ph idx="4" type="body"/>
          </p:nvPr>
        </p:nvSpPr>
        <p:spPr>
          <a:xfrm>
            <a:off x="240925" y="4495575"/>
            <a:ext cx="30933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ይሄንን ገፀ-ባህሪ ለመግለጽ ምን ቃል ትጠቀማለህ/ሽ? ለምን?</a:t>
            </a:r>
            <a:endParaRPr/>
          </a:p>
        </p:txBody>
      </p:sp>
      <p:pic>
        <p:nvPicPr>
          <p:cNvPr id="1335" name="Google Shape;1335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(2-3)</a:t>
            </a:r>
            <a:endParaRPr/>
          </a:p>
        </p:txBody>
      </p:sp>
      <p:sp>
        <p:nvSpPr>
          <p:cNvPr id="1341" name="Google Shape;1341;p18"/>
          <p:cNvSpPr txBox="1"/>
          <p:nvPr>
            <p:ph idx="1" type="body"/>
          </p:nvPr>
        </p:nvSpPr>
        <p:spPr>
          <a:xfrm>
            <a:off x="5717900" y="1561225"/>
            <a:ext cx="38667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የዚህ ገፀ-ባህሪ ጥንካሬዎች ምንድን ናቸው? ድክመቶችስ? እንዴት አወቅክ/ሽ?</a:t>
            </a:r>
            <a:endParaRPr/>
          </a:p>
        </p:txBody>
      </p:sp>
      <p:sp>
        <p:nvSpPr>
          <p:cNvPr id="1342" name="Google Shape;1342;p18"/>
          <p:cNvSpPr txBox="1"/>
          <p:nvPr>
            <p:ph idx="2" type="body"/>
          </p:nvPr>
        </p:nvSpPr>
        <p:spPr>
          <a:xfrm>
            <a:off x="8147335" y="3165344"/>
            <a:ext cx="4049576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600">
                <a:solidFill>
                  <a:srgbClr val="006FB6"/>
                </a:solidFill>
              </a:rPr>
              <a:t>ገፀ-ባህሪው ምን </a:t>
            </a:r>
            <a:r>
              <a:rPr b="1" lang="en-US" sz="2600">
                <a:solidFill>
                  <a:srgbClr val="006FB6"/>
                </a:solidFill>
              </a:rPr>
              <a:t>ስለተናገረ ወይም ስላደረገ </a:t>
            </a:r>
            <a:r>
              <a:rPr lang="en-US" sz="2600">
                <a:solidFill>
                  <a:srgbClr val="006FB6"/>
                </a:solidFill>
              </a:rPr>
              <a:t>ነው ይሄንን ያልከው/ሽው? ከመፀሀፉ ውስጥ አሳየኝ/ይኝ።</a:t>
            </a:r>
            <a:endParaRPr sz="2600"/>
          </a:p>
        </p:txBody>
      </p:sp>
      <p:sp>
        <p:nvSpPr>
          <p:cNvPr id="1343" name="Google Shape;1343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rgbClr val="006FB6"/>
                </a:solidFill>
              </a:rPr>
              <a:t>ከዚህ ገፀ-ባህሪ ጋር መዛመድ ችለሀል/ሻል? ከዚህ ተመሳሳይ የሆኑ ባህሪያት አሉህ/ሽ? ተቃራኒ ባህሪያትስ? ምሳሌ ስጠኝ/ስጭኝ።</a:t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344" name="Google Shape;13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1dc99043368_0_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ባለብዙ ቋንቋ ቤተሰብ</a:t>
            </a:r>
            <a:endParaRPr/>
          </a:p>
        </p:txBody>
      </p:sp>
      <p:sp>
        <p:nvSpPr>
          <p:cNvPr id="1350" name="Google Shape;1350;g1dc99043368_0_0"/>
          <p:cNvSpPr txBox="1"/>
          <p:nvPr>
            <p:ph idx="1" type="body"/>
          </p:nvPr>
        </p:nvSpPr>
        <p:spPr>
          <a:xfrm>
            <a:off x="4588042" y="16872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አስተሳሰባችሁን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የሚያረጋግጡ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ቃላት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እና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ሀረጎችን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ከመፅሀፉ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ውስጥ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አግኙ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እና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ለምን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እንደሆነ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አብራሩ</a:t>
            </a:r>
            <a:r>
              <a:rPr lang="en-US"/>
              <a:t> </a:t>
            </a:r>
            <a:endParaRPr/>
          </a:p>
        </p:txBody>
      </p:sp>
      <p:sp>
        <p:nvSpPr>
          <p:cNvPr id="1351" name="Google Shape;1351;g1dc99043368_0_0"/>
          <p:cNvSpPr txBox="1"/>
          <p:nvPr>
            <p:ph idx="2" type="body"/>
          </p:nvPr>
        </p:nvSpPr>
        <p:spPr>
          <a:xfrm>
            <a:off x="4588042" y="33316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አስቀድማችሁ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የምታውቋቸውን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ፊልሞች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ወይም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የቲቪ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ትዕይንቶች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በመጠቀም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ይሄን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ስልት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ተለማመዱ</a:t>
            </a:r>
            <a:r>
              <a:rPr lang="en-US"/>
              <a:t> </a:t>
            </a:r>
            <a:endParaRPr/>
          </a:p>
        </p:txBody>
      </p:sp>
      <p:pic>
        <p:nvPicPr>
          <p:cNvPr id="1352" name="Google Shape;1352;g1dc9904336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6063" y="1687201"/>
            <a:ext cx="898237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g1dc9904336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5359" y="3391769"/>
            <a:ext cx="1259659" cy="744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359" name="Google Shape;1359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4594"/>
              <a:buNone/>
            </a:pPr>
            <a:r>
              <a:rPr lang="en-US" sz="3200"/>
              <a:t>የገጸ ባሕሪውን ባህሪያትን ገምግም/ሚ።</a:t>
            </a:r>
            <a:endParaRPr/>
          </a:p>
        </p:txBody>
      </p:sp>
      <p:sp>
        <p:nvSpPr>
          <p:cNvPr id="1360" name="Google Shape;1360;p19"/>
          <p:cNvSpPr txBox="1"/>
          <p:nvPr>
            <p:ph idx="2" type="body"/>
          </p:nvPr>
        </p:nvSpPr>
        <p:spPr>
          <a:xfrm>
            <a:off x="1628000" y="2592250"/>
            <a:ext cx="3742200" cy="13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በገፀ-ባህሪው ላይ የሚታዩትን ባሕሪያት ለይተህ/ሽ አውጣ/ጪ። </a:t>
            </a:r>
            <a:endParaRPr/>
          </a:p>
        </p:txBody>
      </p:sp>
      <p:sp>
        <p:nvSpPr>
          <p:cNvPr id="1361" name="Google Shape;1361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362" name="Google Shape;1362;p19"/>
          <p:cNvSpPr txBox="1"/>
          <p:nvPr>
            <p:ph idx="7" type="body"/>
          </p:nvPr>
        </p:nvSpPr>
        <p:spPr>
          <a:xfrm>
            <a:off x="698497" y="275211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363" name="Google Shape;1363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ጥያቄ ሲኖራችሁ ጥሩኝ!</a:t>
            </a:r>
            <a:endParaRPr/>
          </a:p>
        </p:txBody>
      </p:sp>
      <p:sp>
        <p:nvSpPr>
          <p:cNvPr id="1364" name="Google Shape;1364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65" name="Google Shape;1365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366" name="Google Shape;1366;p19"/>
          <p:cNvSpPr txBox="1"/>
          <p:nvPr>
            <p:ph idx="4" type="body"/>
          </p:nvPr>
        </p:nvSpPr>
        <p:spPr>
          <a:xfrm>
            <a:off x="1588764" y="3954450"/>
            <a:ext cx="3979614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-US" sz="3000"/>
              <a:t>ገፀ-ባህሪው የተናገረውን ወይም ያደረገውን የሚያሳይ ምሳሌ ስጥ/ጪ።</a:t>
            </a:r>
            <a:endParaRPr b="0" sz="3000"/>
          </a:p>
        </p:txBody>
      </p:sp>
      <p:sp>
        <p:nvSpPr>
          <p:cNvPr id="1367" name="Google Shape;1367;p19"/>
          <p:cNvSpPr txBox="1"/>
          <p:nvPr>
            <p:ph idx="7" type="body"/>
          </p:nvPr>
        </p:nvSpPr>
        <p:spPr>
          <a:xfrm>
            <a:off x="698422" y="412687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2c46254c773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በጥልቀት ያስቡ</a:t>
            </a:r>
            <a:endParaRPr/>
          </a:p>
        </p:txBody>
      </p:sp>
      <p:sp>
        <p:nvSpPr>
          <p:cNvPr id="1373" name="Google Shape;1373;g2c46254c773_0_109"/>
          <p:cNvSpPr txBox="1"/>
          <p:nvPr>
            <p:ph idx="1" type="body"/>
          </p:nvPr>
        </p:nvSpPr>
        <p:spPr>
          <a:xfrm>
            <a:off x="3720662" y="1901394"/>
            <a:ext cx="79740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የንባብ  ጠቃሚ ምክር ላይ ጥያቄዎች አሎዎት?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ይዙሩ እና ከልጅዎ ጋር ይነጋገሩ: ይህንን የንባብ ጠቃሚ ምክር በቤት ውስጥ ለመሞከር ዝግጁ እንደሆንን ይሰማናል?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እባክዎን ይህንን በቤት ውስጥ እንዴት ሊጠቀሙት እንደሚችሉ ያጋሩ።</a:t>
            </a:r>
            <a:endParaRPr/>
          </a:p>
        </p:txBody>
      </p:sp>
      <p:sp>
        <p:nvSpPr>
          <p:cNvPr id="1374" name="Google Shape;1374;g2c46254c773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ጥያቄዎ በክፍሉ ውስጥ ያለን ሌላ ሰው ይረዳል!</a:t>
            </a:r>
            <a:endParaRPr/>
          </a:p>
        </p:txBody>
      </p:sp>
      <p:pic>
        <p:nvPicPr>
          <p:cNvPr descr="A close up of a logo&#10;&#10;Description automatically generated" id="1375" name="Google Shape;1375;g2c46254c773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አስተያየት፣ እባክዎ</a:t>
            </a:r>
            <a:endParaRPr/>
          </a:p>
        </p:txBody>
      </p:sp>
      <p:pic>
        <p:nvPicPr>
          <p:cNvPr id="1381" name="Google Shape;1381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/>
              <a:t>የእርስዎ ግብአት የጋራ ጊዜያችንን ያሻሽልልናል!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383" name="Google Shape;1383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US" sz="4000"/>
              <a:t>ስለ ገፅ-ባህሪ መገለጫ ባህሪያት እናውራ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እንኩዋን ደህና መጡ</a:t>
            </a:r>
            <a:endParaRPr/>
          </a:p>
        </p:txBody>
      </p:sp>
      <p:sp>
        <p:nvSpPr>
          <p:cNvPr id="1239" name="Google Shape;1239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የንባብ ጠቃሚ ምክር</a:t>
            </a:r>
            <a:endParaRPr/>
          </a:p>
        </p:txBody>
      </p:sp>
      <p:sp>
        <p:nvSpPr>
          <p:cNvPr id="1240" name="Google Shape;1240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241" name="Google Shape;1241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አጀንዳ</a:t>
            </a:r>
            <a:endParaRPr/>
          </a:p>
        </p:txBody>
      </p:sp>
      <p:sp>
        <p:nvSpPr>
          <p:cNvPr id="1242" name="Google Shape;1242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በጥልቀት ማሰብ እና ማስተካከል</a:t>
            </a:r>
            <a:endParaRPr/>
          </a:p>
        </p:txBody>
      </p:sp>
      <p:pic>
        <p:nvPicPr>
          <p:cNvPr id="1243" name="Google Shape;1243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247" name="Google Shape;1247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236904" y="1677637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8" name="Google Shape;1248;p5"/>
          <p:cNvSpPr txBox="1"/>
          <p:nvPr/>
        </p:nvSpPr>
        <p:spPr>
          <a:xfrm>
            <a:off x="9739315" y="3521247"/>
            <a:ext cx="1523053" cy="11387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“ከባድ ቃላትን እንዴት ማያያዝ እንዳለብኝ </a:t>
            </a:r>
            <a:r>
              <a:rPr b="0" i="0" lang="en-US" sz="20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ተማርኩ</a:t>
            </a: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54" name="Google Shape;1254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55" name="Google Shape;1255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56" name="Google Shape;1256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57" name="Google Shape;1257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መዘጋጀት።</a:t>
            </a:r>
            <a:endParaRPr/>
          </a:p>
        </p:txBody>
      </p:sp>
      <p:sp>
        <p:nvSpPr>
          <p:cNvPr id="1258" name="Google Shape;1258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ተገኙ።</a:t>
            </a:r>
            <a:endParaRPr/>
          </a:p>
        </p:txBody>
      </p:sp>
      <p:sp>
        <p:nvSpPr>
          <p:cNvPr id="1259" name="Google Shape;1259;p6"/>
          <p:cNvSpPr txBox="1"/>
          <p:nvPr>
            <p:ph idx="7" type="body"/>
          </p:nvPr>
        </p:nvSpPr>
        <p:spPr>
          <a:xfrm>
            <a:off x="1042393" y="3804369"/>
            <a:ext cx="3435277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ትሁት ሁኑ።</a:t>
            </a:r>
            <a:endParaRPr/>
          </a:p>
        </p:txBody>
      </p:sp>
      <p:sp>
        <p:nvSpPr>
          <p:cNvPr id="1260" name="Google Shape;1260;p6"/>
          <p:cNvSpPr txBox="1"/>
          <p:nvPr>
            <p:ph idx="8" type="body"/>
          </p:nvPr>
        </p:nvSpPr>
        <p:spPr>
          <a:xfrm>
            <a:off x="1042392" y="495955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ጥያቄ ይጠይቁ።</a:t>
            </a:r>
            <a:endParaRPr/>
          </a:p>
        </p:txBody>
      </p:sp>
      <p:sp>
        <p:nvSpPr>
          <p:cNvPr id="1261" name="Google Shape;1261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የአውደ ጥናት መመሪያዎች</a:t>
            </a:r>
            <a:endParaRPr/>
          </a:p>
        </p:txBody>
      </p:sp>
      <p:pic>
        <p:nvPicPr>
          <p:cNvPr descr="Icon&#10;&#10;Description automatically generated" id="1262" name="Google Shape;12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91" y="1714072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63" name="Google Shape;126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64" name="Google Shape;126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65" name="Google Shape;126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1"/>
          <p:cNvSpPr txBox="1"/>
          <p:nvPr>
            <p:ph idx="1" type="body"/>
          </p:nvPr>
        </p:nvSpPr>
        <p:spPr>
          <a:xfrm>
            <a:off x="9222900" y="4161939"/>
            <a:ext cx="2497200" cy="251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US"/>
              <a:t>ገፀ-ባህሪያት ታሪኮችን ለመውደድ እና ለመረዳት በጣም ጠቃሚ ናቸው።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271" name="Google Shape;1271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005639"/>
            <a:ext cx="2377500" cy="172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Google Shape;1272;p11"/>
          <p:cNvSpPr txBox="1"/>
          <p:nvPr>
            <p:ph idx="3" type="title"/>
          </p:nvPr>
        </p:nvSpPr>
        <p:spPr>
          <a:xfrm>
            <a:off x="371850" y="26250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273" name="Google Shape;1273;p11"/>
          <p:cNvSpPr txBox="1"/>
          <p:nvPr>
            <p:ph idx="5" type="title"/>
          </p:nvPr>
        </p:nvSpPr>
        <p:spPr>
          <a:xfrm>
            <a:off x="371850" y="40819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274" name="Google Shape;1274;p11"/>
          <p:cNvSpPr txBox="1"/>
          <p:nvPr>
            <p:ph idx="6" type="body"/>
          </p:nvPr>
        </p:nvSpPr>
        <p:spPr>
          <a:xfrm>
            <a:off x="1340849" y="1350300"/>
            <a:ext cx="5716153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የገፀ-ባህሪ ባህሪያትን ይገምግሙ።</a:t>
            </a:r>
            <a:endParaRPr/>
          </a:p>
        </p:txBody>
      </p:sp>
      <p:sp>
        <p:nvSpPr>
          <p:cNvPr id="1275" name="Google Shape;1275;p11"/>
          <p:cNvSpPr txBox="1"/>
          <p:nvPr>
            <p:ph idx="7" type="body"/>
          </p:nvPr>
        </p:nvSpPr>
        <p:spPr>
          <a:xfrm>
            <a:off x="1348518" y="2472625"/>
            <a:ext cx="5708485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በገፀ-ባህሪ ውስጥ የምታዩትን ባህሪያት ለይታችሁ አውጡ። </a:t>
            </a:r>
            <a:endParaRPr/>
          </a:p>
        </p:txBody>
      </p:sp>
      <p:sp>
        <p:nvSpPr>
          <p:cNvPr id="1276" name="Google Shape;1276;p11"/>
          <p:cNvSpPr txBox="1"/>
          <p:nvPr>
            <p:ph idx="8" type="body"/>
          </p:nvPr>
        </p:nvSpPr>
        <p:spPr>
          <a:xfrm>
            <a:off x="1280488" y="3954440"/>
            <a:ext cx="6059673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ገፀ-ባህሪው የሚናገረውን ወይም የሚያደርገውን ምሳሌ ይስጡ።</a:t>
            </a:r>
            <a:endParaRPr/>
          </a:p>
        </p:txBody>
      </p:sp>
      <p:sp>
        <p:nvSpPr>
          <p:cNvPr id="1277" name="Google Shape;1277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1278" name="Google Shape;1278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sz="4400"/>
              <a:t>ስለ ገፀ-ባህሪ ባህሪያት እናውራ</a:t>
            </a:r>
            <a:endParaRPr sz="4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የገፀ-ባህሪን ጥራት የሚገልፅ ቃል</a:t>
            </a:r>
            <a:endParaRPr/>
          </a:p>
        </p:txBody>
      </p:sp>
      <p:sp>
        <p:nvSpPr>
          <p:cNvPr id="1284" name="Google Shape;1284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85" name="Google Shape;1285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86" name="Google Shape;1286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87" name="Google Shape;1287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US"/>
              <a:t>ባህሪያት</a:t>
            </a:r>
            <a:endParaRPr/>
          </a:p>
        </p:txBody>
      </p:sp>
      <p:sp>
        <p:nvSpPr>
          <p:cNvPr id="1288" name="Google Shape;1288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289" name="Google Shape;1289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290" name="Google Shape;1290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291" name="Google Shape;1291;p1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800"/>
              <a:t>የስነ-ፅሁፍ ስያሜዎችን ተመልከቱ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13"/>
          <p:cNvSpPr txBox="1"/>
          <p:nvPr>
            <p:ph type="title"/>
          </p:nvPr>
        </p:nvSpPr>
        <p:spPr>
          <a:xfrm>
            <a:off x="0" y="179614"/>
            <a:ext cx="8630580" cy="1071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en-US"/>
              <a:t>የተለመዱ የገጸ ባህሪ ባህሪያትን እንመልከት</a:t>
            </a:r>
            <a:endParaRPr/>
          </a:p>
        </p:txBody>
      </p:sp>
      <p:sp>
        <p:nvSpPr>
          <p:cNvPr id="1297" name="Google Shape;1297;p13"/>
          <p:cNvSpPr txBox="1"/>
          <p:nvPr>
            <p:ph idx="1" type="body"/>
          </p:nvPr>
        </p:nvSpPr>
        <p:spPr>
          <a:xfrm>
            <a:off x="304698" y="1613199"/>
            <a:ext cx="4115185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ደፋር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ነጭናጫ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ተንኮለኛ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ደረቅ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ፈሪ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ፈጣሪ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ሰነፍ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13"/>
          <p:cNvSpPr txBox="1"/>
          <p:nvPr>
            <p:ph idx="3" type="body"/>
          </p:nvPr>
        </p:nvSpPr>
        <p:spPr>
          <a:xfrm>
            <a:off x="8782585" y="4908884"/>
            <a:ext cx="337915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ከልጅዎ ጋር የሚወያዪዋቸው ሊሎች ባህሪያት ምንድን ናቸው?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13"/>
          <p:cNvSpPr txBox="1"/>
          <p:nvPr>
            <p:ph idx="4" type="body"/>
          </p:nvPr>
        </p:nvSpPr>
        <p:spPr>
          <a:xfrm>
            <a:off x="4196576" y="1613198"/>
            <a:ext cx="4500718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አይናፋር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ጠንካራ ሰራተኛ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ሀላፊነት የሚሰማው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ታጋሽ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ግድየለሽ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ደግ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ደስተኛ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0" name="Google Shape;1300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020" r="25022" t="0"/>
          <a:stretch/>
        </p:blipFill>
        <p:spPr>
          <a:xfrm>
            <a:off x="9282272" y="1586830"/>
            <a:ext cx="2377440" cy="3172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en-US" sz="5400"/>
              <a:t>ትክክልክ መሆን (ምሳሌ)</a:t>
            </a:r>
            <a:endParaRPr/>
          </a:p>
        </p:txBody>
      </p:sp>
      <p:sp>
        <p:nvSpPr>
          <p:cNvPr id="1306" name="Google Shape;1306;p14"/>
          <p:cNvSpPr txBox="1"/>
          <p:nvPr>
            <p:ph idx="1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ልጅዎ የበለጠ ልክ እንዲሆን ለማገዝ ከመፅሀፉ ውስጥ ምሳሌዎች ፈልጉ።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07" name="Google Shape;1307;p14"/>
          <p:cNvGraphicFramePr/>
          <p:nvPr/>
        </p:nvGraphicFramePr>
        <p:xfrm>
          <a:off x="1923797" y="15144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{D7F69C75-64BC-4EF0-B22C-75F5328325EB}</a:tableStyleId>
              </a:tblPr>
              <a:tblGrid>
                <a:gridCol w="2083425"/>
                <a:gridCol w="1851975"/>
              </a:tblGrid>
              <a:tr h="64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ጥሩ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መጥፎ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66666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ደግ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ክፉ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አሳቢ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የማይጨነቅ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አጋዥ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ጨካኝ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ተግባቢ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ደረቅ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ለሌሎች አሳቢ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ራስ ወዳድ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ጨዋ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ባለጌ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ለጋስ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ስስታም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person, indoor, table, child&#10;&#10;Description automatically generated" id="1308" name="Google Shape;1308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" l="0" r="0" t="18"/>
          <a:stretch/>
        </p:blipFill>
        <p:spPr>
          <a:xfrm rot="5400000">
            <a:off x="8885237" y="1984374"/>
            <a:ext cx="3171825" cy="2378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5"/>
          <p:cNvSpPr txBox="1"/>
          <p:nvPr>
            <p:ph type="ctrTitle"/>
          </p:nvPr>
        </p:nvSpPr>
        <p:spPr>
          <a:xfrm>
            <a:off x="0" y="0"/>
            <a:ext cx="9784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800"/>
              <a:buFont typeface="Arial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አንዳንድ ባሕሪያትን  ለይተን እናውጣ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indoor, table&#10;&#10;Description automatically generated" id="1314" name="Google Shape;13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789" y="1400031"/>
            <a:ext cx="2880428" cy="4987880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icture containing person, woman&#10;&#10;Description automatically generated" id="1315" name="Google Shape;131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8161" y="1391084"/>
            <a:ext cx="3181110" cy="4718765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16" name="Google Shape;131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18895" y="1327312"/>
            <a:ext cx="2880428" cy="4927615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