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3" r:id="rId5"/>
    <p:sldMasterId id="2147483734" r:id="rId6"/>
    <p:sldMasterId id="2147483735" r:id="rId7"/>
    <p:sldMasterId id="2147483736" r:id="rId8"/>
    <p:sldMasterId id="2147483737" r:id="rId9"/>
    <p:sldMasterId id="2147483738" r:id="rId10"/>
    <p:sldMasterId id="2147483739" r:id="rId11"/>
    <p:sldMasterId id="2147483740" r:id="rId12"/>
    <p:sldMasterId id="214748374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E57812-E8FB-4512-B583-6E0974BBA3D1}">
  <a:tblStyle styleId="{73E57812-E8FB-4512-B583-6E0974BBA3D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3" name="Google Shape;123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7" name="Google Shape;1337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7" name="Google Shape;1347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5" name="Google Shape;136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9" name="Google Shape;1379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7" name="Google Shape;138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0" name="Google Shape;1240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5" name="Google Shape;1245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0" name="Google Shape;126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7" name="Google Shape;1277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2" name="Google Shape;1312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33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4" name="Google Shape;39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395" name="Google Shape;3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1" name="Google Shape;401;p3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05" name="Google Shape;40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3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3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3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3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3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2" name="Google Shape;4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0" name="Google Shape;44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3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3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3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3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3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3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53" name="Google Shape;453;p3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54" name="Google Shape;454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3" name="Google Shape;463;p3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4" name="Google Shape;464;p3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5" name="Google Shape;465;p3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6" name="Google Shape;46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7" name="Google Shape;46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3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3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3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3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3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3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2" name="Google Shape;482;p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4" name="Google Shape;484;p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5" name="Google Shape;4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6" name="Google Shape;4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7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37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37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37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5" name="Google Shape;495;p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8" name="Google Shape;49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9" name="Google Shape;49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8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38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38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7" name="Google Shape;507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9" name="Google Shape;509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0" name="Google Shape;51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1" name="Google Shape;51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3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9" name="Google Shape;519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2" name="Google Shape;52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3" name="Google Shape;5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4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4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4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4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4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4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0" name="Google Shape;540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3" name="Google Shape;54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4" name="Google Shape;5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4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4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4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4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4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4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4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4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4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4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4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2" name="Google Shape;572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5" name="Google Shape;57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6" name="Google Shape;5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4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4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4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4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4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4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7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Google Shape;606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p4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4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8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4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4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8" name="Google Shape;628;p4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0" name="Google Shape;63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6" name="Google Shape;6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8" name="Google Shape;63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5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5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5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5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5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5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5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7" name="Google Shape;65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5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5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5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4" name="Google Shape;66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p5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2" name="Google Shape;68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0" name="Google Shape;69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5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5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5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5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2" name="Google Shape;71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5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5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32" name="Google Shape;73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0" name="Google Shape;740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5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5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5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53" name="Google Shape;753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54" name="Google Shape;754;p5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5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5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9" name="Google Shape;759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4" name="Google Shape;76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6" name="Google Shape;76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5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1" name="Google Shape;781;p5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5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5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5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5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2" name="Google Shape;812;p5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8" name="Google Shape;8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1" name="Google Shape;8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2" name="Google Shape;8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Google Shape;824;p6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6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6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7" name="Google Shape;837;p6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8" name="Google Shape;838;p63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63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63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41" name="Google Shape;841;p6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0" name="Google Shape;850;p6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6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52" name="Google Shape;852;p6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5" name="Google Shape;85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6" name="Google Shape;85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59" name="Google Shape;85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60" name="Google Shape;860;p6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6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6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6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6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6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0" name="Google Shape;870;p6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3" name="Google Shape;87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4" name="Google Shape;8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6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6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6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6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6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87" name="Google Shape;887;p6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6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6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0" name="Google Shape;89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1" name="Google Shape;8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6" name="Google Shape;89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6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6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5" name="Google Shape;905;p6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6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6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3" name="Google Shape;923;p7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5" name="Google Shape;92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6" name="Google Shape;92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7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7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40" name="Google Shape;940;p7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3" name="Google Shape;94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2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7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2" name="Google Shape;952;p7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4" name="Google Shape;954;p7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61" name="Google Shape;961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2" name="Google Shape;962;p7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7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7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7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74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4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4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7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4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4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4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4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5" name="Google Shape;985;p7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5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5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5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9" name="Google Shape;989;p7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7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8" name="Google Shape;99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9" name="Google Shape;999;p7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7" name="Google Shape;1007;p7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1" name="Google Shape;101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6" name="Google Shape;1016;p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5" name="Google Shape;1025;p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8" name="Google Shape;102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9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p7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8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8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4" name="Google Shape;1044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8" name="Google Shape;104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8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4" name="Google Shape;105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p8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8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73" name="Google Shape;1073;p8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4" name="Google Shape;10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8" name="Google Shape;10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4" name="Google Shape;108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5" name="Google Shape;1085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0" name="Google Shape;109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8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8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8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8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8" name="Google Shape;1098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8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06" name="Google Shape;1106;p8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8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8" name="Google Shape;1108;p8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8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0" name="Google Shape;1110;p8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8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8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8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8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7" name="Google Shape;1117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1" name="Google Shape;112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8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8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p8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9" name="Google Shape;1129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8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37" name="Google Shape;1137;p8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8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8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2" name="Google Shape;1142;p8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p8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p8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0" name="Google Shape;115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4" name="Google Shape;115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9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58" name="Google Shape;1158;p9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9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9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9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4" name="Google Shape;1164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8" name="Google Shape;116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1" name="Google Shape;1181;p9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2" name="Google Shape;1182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6" name="Google Shape;11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9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9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9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9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9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9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9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9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8" name="Google Shape;1198;p9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9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1" name="Google Shape;1201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3" name="Google Shape;1203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4" name="Google Shape;120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5" name="Google Shape;120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9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9" name="Google Shape;1209;p9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10" name="Google Shape;1210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1" name="Google Shape;1211;p9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9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9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9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9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6" name="Google Shape;1216;p9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7" name="Google Shape;1217;p9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Google Shape;1218;p9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1" name="Google Shape;1221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4" name="Google Shape;122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9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p9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30" name="Google Shape;1230;p9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1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4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3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9" name="Google Shape;459;p3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0" name="Google Shape;460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Google Shape;589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0" name="Google Shape;590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p6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1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5" name="Google Shape;935;p7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p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7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8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8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8" name="Google Shape;1038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9" name="Google Shape;1039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jpg"/><Relationship Id="rId4" Type="http://schemas.openxmlformats.org/officeDocument/2006/relationships/image" Target="../media/image41.jpg"/><Relationship Id="rId5" Type="http://schemas.openxmlformats.org/officeDocument/2006/relationships/image" Target="../media/image40.jpg"/><Relationship Id="rId6" Type="http://schemas.openxmlformats.org/officeDocument/2006/relationships/image" Target="../media/image43.jpg"/><Relationship Id="rId7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95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"/>
              <a:t>Workshop guide</a:t>
            </a:r>
            <a:endParaRPr/>
          </a:p>
        </p:txBody>
      </p:sp>
      <p:sp>
        <p:nvSpPr>
          <p:cNvPr id="1236" name="Google Shape;1236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">
                <a:solidFill>
                  <a:srgbClr val="006FB6"/>
                </a:solidFill>
              </a:rPr>
              <a:t>Let’s Talk Character Traits</a:t>
            </a:r>
            <a:endParaRPr/>
          </a:p>
        </p:txBody>
      </p:sp>
      <p:sp>
        <p:nvSpPr>
          <p:cNvPr id="1237" name="Google Shape;1237;p9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0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" sz="4400"/>
              <a:t>Thử nào! Xác định các đặc điểm và cho ví dụ</a:t>
            </a:r>
            <a:endParaRPr/>
          </a:p>
        </p:txBody>
      </p:sp>
      <p:sp>
        <p:nvSpPr>
          <p:cNvPr id="1331" name="Google Shape;1331;p10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Mẹo và thủ thuật</a:t>
            </a:r>
            <a:endParaRPr/>
          </a:p>
        </p:txBody>
      </p:sp>
      <p:sp>
        <p:nvSpPr>
          <p:cNvPr id="1332" name="Google Shape;1332;p104"/>
          <p:cNvSpPr txBox="1"/>
          <p:nvPr>
            <p:ph idx="2" type="body"/>
          </p:nvPr>
        </p:nvSpPr>
        <p:spPr>
          <a:xfrm>
            <a:off x="0" y="1577974"/>
            <a:ext cx="3342640" cy="2303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Nếu là một cuốn sách ngắn, hãy viết ở cuối cuốn sách.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Nếu dài hơn, hãy viết ở cuối chương hoặc phần.</a:t>
            </a:r>
            <a:endParaRPr/>
          </a:p>
        </p:txBody>
      </p:sp>
      <p:sp>
        <p:nvSpPr>
          <p:cNvPr id="1333" name="Google Shape;1333;p10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Bây giờ chúng ta đã đọc một chút về nhân vật này, con sẽ mô tả họ như thế nào?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Làm sao con biết được? Nhân vật đã </a:t>
            </a:r>
            <a:r>
              <a:rPr b="1" lang="en" sz="3200">
                <a:latin typeface="Arial"/>
                <a:ea typeface="Arial"/>
                <a:cs typeface="Arial"/>
                <a:sym typeface="Arial"/>
              </a:rPr>
              <a:t>nói hoặc làm gì?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4" name="Google Shape;1334;p10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05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Đọc sách = trò chuyện (K-1)</a:t>
            </a:r>
            <a:endParaRPr/>
          </a:p>
        </p:txBody>
      </p:sp>
      <p:sp>
        <p:nvSpPr>
          <p:cNvPr id="1340" name="Google Shape;1340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Nhân vật đã làm gì khi (sự kiện)?</a:t>
            </a:r>
            <a:endParaRPr/>
          </a:p>
        </p:txBody>
      </p:sp>
      <p:sp>
        <p:nvSpPr>
          <p:cNvPr id="1341" name="Google Shape;1341;p105"/>
          <p:cNvSpPr txBox="1"/>
          <p:nvPr>
            <p:ph idx="2" type="body"/>
          </p:nvPr>
        </p:nvSpPr>
        <p:spPr>
          <a:xfrm>
            <a:off x="3627120" y="4704618"/>
            <a:ext cx="401320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">
                <a:solidFill>
                  <a:srgbClr val="006FB6"/>
                </a:solidFill>
              </a:rPr>
              <a:t>Con có thể nói gì khác về nhân vật này? Hãy nói làm sao con biết được.</a:t>
            </a:r>
            <a:endParaRPr/>
          </a:p>
        </p:txBody>
      </p:sp>
      <p:sp>
        <p:nvSpPr>
          <p:cNvPr id="1342" name="Google Shape;1342;p105"/>
          <p:cNvSpPr txBox="1"/>
          <p:nvPr>
            <p:ph idx="3" type="body"/>
          </p:nvPr>
        </p:nvSpPr>
        <p:spPr>
          <a:xfrm>
            <a:off x="23075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Đặc điểm nhân vật là gì? Một ví dụ sẽ được xác định. Con có thể nghĩ ra một ví dụ khác không?</a:t>
            </a:r>
            <a:endParaRPr/>
          </a:p>
        </p:txBody>
      </p:sp>
      <p:sp>
        <p:nvSpPr>
          <p:cNvPr id="1343" name="Google Shape;1343;p105"/>
          <p:cNvSpPr txBox="1"/>
          <p:nvPr>
            <p:ph idx="4" type="body"/>
          </p:nvPr>
        </p:nvSpPr>
        <p:spPr>
          <a:xfrm>
            <a:off x="240925" y="446509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">
                <a:solidFill>
                  <a:srgbClr val="006FB6"/>
                </a:solidFill>
              </a:rPr>
              <a:t>Con sẽ dùng từ gì để mô tả nhân vật này? Tại sao?</a:t>
            </a:r>
            <a:endParaRPr/>
          </a:p>
        </p:txBody>
      </p:sp>
      <p:pic>
        <p:nvPicPr>
          <p:cNvPr id="1344" name="Google Shape;1344;p10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06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Đọc sách = trò chuyện (2-3)</a:t>
            </a:r>
            <a:endParaRPr/>
          </a:p>
        </p:txBody>
      </p:sp>
      <p:sp>
        <p:nvSpPr>
          <p:cNvPr id="1350" name="Google Shape;1350;p106"/>
          <p:cNvSpPr txBox="1"/>
          <p:nvPr>
            <p:ph idx="1" type="body"/>
          </p:nvPr>
        </p:nvSpPr>
        <p:spPr>
          <a:xfrm>
            <a:off x="5717900" y="1561225"/>
            <a:ext cx="366994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Các điểm mạnh của nhân vật này là gì? Còn điểm yếu? Làm sao con biết được?</a:t>
            </a:r>
            <a:endParaRPr/>
          </a:p>
        </p:txBody>
      </p:sp>
      <p:sp>
        <p:nvSpPr>
          <p:cNvPr id="1351" name="Google Shape;1351;p106"/>
          <p:cNvSpPr txBox="1"/>
          <p:nvPr>
            <p:ph idx="2" type="body"/>
          </p:nvPr>
        </p:nvSpPr>
        <p:spPr>
          <a:xfrm>
            <a:off x="8266552" y="3155184"/>
            <a:ext cx="3823847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6FB6"/>
                </a:solidFill>
              </a:rPr>
              <a:t>Nhân vật đã LÀM hoặc NÓI gì khiến con nghĩ như vậy? Hãy cho xem trong sách.</a:t>
            </a:r>
            <a:endParaRPr/>
          </a:p>
        </p:txBody>
      </p:sp>
      <p:sp>
        <p:nvSpPr>
          <p:cNvPr id="1352" name="Google Shape;1352;p106"/>
          <p:cNvSpPr txBox="1"/>
          <p:nvPr>
            <p:ph idx="3" type="body"/>
          </p:nvPr>
        </p:nvSpPr>
        <p:spPr>
          <a:xfrm>
            <a:off x="5983326" y="4609796"/>
            <a:ext cx="564987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006FB6"/>
                </a:solidFill>
              </a:rPr>
              <a:t>Con có thể liên tưởng đến nhân vật này? Con có đặc điểm nào giống vậy không? Các đặc điểm đối lập? Hãy cho một ví dụ.</a:t>
            </a:r>
            <a:endParaRPr/>
          </a:p>
        </p:txBody>
      </p:sp>
      <p:pic>
        <p:nvPicPr>
          <p:cNvPr id="1353" name="Google Shape;135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Gia đình đa ngôn ngữ</a:t>
            </a:r>
            <a:endParaRPr/>
          </a:p>
        </p:txBody>
      </p:sp>
      <p:sp>
        <p:nvSpPr>
          <p:cNvPr id="1359" name="Google Shape;1359;p107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Tìm những từ hoặc nhóm chữ trong sách chứng minh cho suy nghĩ của bạn và giải thích tại sao</a:t>
            </a:r>
            <a:r>
              <a:rPr lang="en" sz="2800"/>
              <a:t> </a:t>
            </a:r>
            <a:endParaRPr sz="2800"/>
          </a:p>
        </p:txBody>
      </p:sp>
      <p:sp>
        <p:nvSpPr>
          <p:cNvPr id="1360" name="Google Shape;1360;p107"/>
          <p:cNvSpPr txBox="1"/>
          <p:nvPr>
            <p:ph idx="2" type="body"/>
          </p:nvPr>
        </p:nvSpPr>
        <p:spPr>
          <a:xfrm>
            <a:off x="4588042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Thực hành cách này bằng cách sử dụng phim hoặc chương trình tv mà bạn đã biết</a:t>
            </a:r>
            <a:r>
              <a:rPr lang="en"/>
              <a:t> </a:t>
            </a:r>
            <a:endParaRPr/>
          </a:p>
        </p:txBody>
      </p:sp>
      <p:pic>
        <p:nvPicPr>
          <p:cNvPr id="1361" name="Google Shape;136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/>
              <a:t>Giờ thực hành</a:t>
            </a:r>
            <a:endParaRPr/>
          </a:p>
        </p:txBody>
      </p:sp>
      <p:sp>
        <p:nvSpPr>
          <p:cNvPr id="1368" name="Google Shape;1368;p108"/>
          <p:cNvSpPr txBox="1"/>
          <p:nvPr>
            <p:ph idx="1" type="body"/>
          </p:nvPr>
        </p:nvSpPr>
        <p:spPr>
          <a:xfrm>
            <a:off x="1639564" y="1374414"/>
            <a:ext cx="3742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/>
              <a:t>Xem lại các đặc điểm nhân vật.</a:t>
            </a:r>
            <a:endParaRPr/>
          </a:p>
        </p:txBody>
      </p:sp>
      <p:sp>
        <p:nvSpPr>
          <p:cNvPr id="1369" name="Google Shape;1369;p108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Xác định những đặc điểm con thấy ở một nhân vật. </a:t>
            </a:r>
            <a:endParaRPr/>
          </a:p>
        </p:txBody>
      </p:sp>
      <p:sp>
        <p:nvSpPr>
          <p:cNvPr id="1370" name="Google Shape;1370;p10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1</a:t>
            </a:r>
            <a:endParaRPr/>
          </a:p>
        </p:txBody>
      </p:sp>
      <p:sp>
        <p:nvSpPr>
          <p:cNvPr id="1371" name="Google Shape;1371;p108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2</a:t>
            </a:r>
            <a:endParaRPr/>
          </a:p>
        </p:txBody>
      </p:sp>
      <p:sp>
        <p:nvSpPr>
          <p:cNvPr id="1372" name="Google Shape;1372;p10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000"/>
              <a:t>Gọi cô nhé nếu con có câu hỏi nào!</a:t>
            </a:r>
            <a:endParaRPr/>
          </a:p>
        </p:txBody>
      </p:sp>
      <p:sp>
        <p:nvSpPr>
          <p:cNvPr id="1373" name="Google Shape;1373;p10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74" name="Google Shape;1374;p108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108"/>
          <p:cNvSpPr txBox="1"/>
          <p:nvPr>
            <p:ph idx="4" type="body"/>
          </p:nvPr>
        </p:nvSpPr>
        <p:spPr>
          <a:xfrm>
            <a:off x="1639575" y="3954450"/>
            <a:ext cx="33939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3000"/>
              <a:t>Đưa ra ví dụ về những gì nhân vật nói hoặc làm.</a:t>
            </a:r>
            <a:endParaRPr/>
          </a:p>
        </p:txBody>
      </p:sp>
      <p:sp>
        <p:nvSpPr>
          <p:cNvPr id="1376" name="Google Shape;1376;p108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"/>
              <a:t>Suy Ngẫm  </a:t>
            </a:r>
            <a:endParaRPr/>
          </a:p>
        </p:txBody>
      </p:sp>
      <p:sp>
        <p:nvSpPr>
          <p:cNvPr id="1382" name="Google Shape;1382;p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"/>
              <a:t>Hãy chia sẻ cách quý vị có thể sử dụng mẹo đọc này ở nhà.</a:t>
            </a:r>
            <a:endParaRPr/>
          </a:p>
        </p:txBody>
      </p:sp>
      <p:sp>
        <p:nvSpPr>
          <p:cNvPr id="1383" name="Google Shape;1383;p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384" name="Google Shape;1384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1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Xin hãy đóng góp ý kiến</a:t>
            </a:r>
            <a:endParaRPr/>
          </a:p>
        </p:txBody>
      </p:sp>
      <p:pic>
        <p:nvPicPr>
          <p:cNvPr id="1390" name="Google Shape;139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11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392" name="Google Shape;1392;p11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9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" sz="4400"/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7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Chào mừng</a:t>
            </a:r>
            <a:endParaRPr/>
          </a:p>
        </p:txBody>
      </p:sp>
      <p:sp>
        <p:nvSpPr>
          <p:cNvPr id="1248" name="Google Shape;1248;p97"/>
          <p:cNvSpPr txBox="1"/>
          <p:nvPr>
            <p:ph idx="3" type="body"/>
          </p:nvPr>
        </p:nvSpPr>
        <p:spPr>
          <a:xfrm>
            <a:off x="1660582" y="2653440"/>
            <a:ext cx="415093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249" name="Google Shape;1249;p97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250" name="Google Shape;1250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Chương trình buổi học</a:t>
            </a:r>
            <a:endParaRPr/>
          </a:p>
        </p:txBody>
      </p:sp>
      <p:sp>
        <p:nvSpPr>
          <p:cNvPr id="1251" name="Google Shape;1251;p97"/>
          <p:cNvSpPr txBox="1"/>
          <p:nvPr>
            <p:ph idx="5" type="body"/>
          </p:nvPr>
        </p:nvSpPr>
        <p:spPr>
          <a:xfrm>
            <a:off x="1660583" y="4992079"/>
            <a:ext cx="426269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252" name="Google Shape;1252;p97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97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97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97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56" name="Google Shape;1256;p97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7" name="Google Shape;1257;p97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9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63" name="Google Shape;1263;p9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64" name="Google Shape;1264;p9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65" name="Google Shape;1265;p9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66" name="Google Shape;1266;p98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267" name="Google Shape;1267;p98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268" name="Google Shape;1268;p98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269" name="Google Shape;1269;p98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270" name="Google Shape;1270;p9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271" name="Google Shape;127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72" name="Google Shape;127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73" name="Google Shape;127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74" name="Google Shape;127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9"/>
          <p:cNvSpPr txBox="1"/>
          <p:nvPr>
            <p:ph idx="1" type="body"/>
          </p:nvPr>
        </p:nvSpPr>
        <p:spPr>
          <a:xfrm>
            <a:off x="9222900" y="4161939"/>
            <a:ext cx="24972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"/>
              <a:t>Các nhân vật rất quan trọng để thưởng thức và hiểu được câu chuyện của chúng ta.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80" name="Google Shape;128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99"/>
          <p:cNvSpPr txBox="1"/>
          <p:nvPr>
            <p:ph idx="3" type="title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82" name="Google Shape;1282;p99"/>
          <p:cNvSpPr txBox="1"/>
          <p:nvPr>
            <p:ph idx="5" type="title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283" name="Google Shape;1283;p99"/>
          <p:cNvSpPr txBox="1"/>
          <p:nvPr>
            <p:ph idx="6" type="body"/>
          </p:nvPr>
        </p:nvSpPr>
        <p:spPr>
          <a:xfrm>
            <a:off x="1340850" y="1350300"/>
            <a:ext cx="553747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Xem lại các đặc điểm nhân vật.</a:t>
            </a:r>
            <a:endParaRPr/>
          </a:p>
        </p:txBody>
      </p:sp>
      <p:sp>
        <p:nvSpPr>
          <p:cNvPr id="1284" name="Google Shape;1284;p9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Xác định những đặc điểm con thấy ở một nhân vật. </a:t>
            </a:r>
            <a:endParaRPr/>
          </a:p>
        </p:txBody>
      </p:sp>
      <p:sp>
        <p:nvSpPr>
          <p:cNvPr id="1285" name="Google Shape;1285;p99"/>
          <p:cNvSpPr txBox="1"/>
          <p:nvPr>
            <p:ph idx="8" type="body"/>
          </p:nvPr>
        </p:nvSpPr>
        <p:spPr>
          <a:xfrm>
            <a:off x="134083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Đưa ra ví dụ về những gì nhân vật nói hoặc làm.</a:t>
            </a:r>
            <a:endParaRPr/>
          </a:p>
        </p:txBody>
      </p:sp>
      <p:sp>
        <p:nvSpPr>
          <p:cNvPr id="1286" name="Google Shape;1286;p9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87" name="Google Shape;1287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">
                <a:solidFill>
                  <a:srgbClr val="006FB6"/>
                </a:solidFill>
              </a:rPr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0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/>
              <a:t>Một từ mô tả phẩm chất cụ thể của một nhân vật </a:t>
            </a:r>
            <a:endParaRPr/>
          </a:p>
        </p:txBody>
      </p:sp>
      <p:sp>
        <p:nvSpPr>
          <p:cNvPr id="1293" name="Google Shape;1293;p10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4" name="Google Shape;1294;p10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5" name="Google Shape;1295;p10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6" name="Google Shape;1296;p10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"/>
              <a:t>Đặc điểm</a:t>
            </a:r>
            <a:endParaRPr/>
          </a:p>
        </p:txBody>
      </p:sp>
      <p:sp>
        <p:nvSpPr>
          <p:cNvPr id="1297" name="Google Shape;1297;p10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8" name="Google Shape;1298;p10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9" name="Google Shape;1299;p10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00" name="Google Shape;1300;p10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0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" sz="5400"/>
              <a:t>Xem lại các đặc điểm chung</a:t>
            </a:r>
            <a:endParaRPr/>
          </a:p>
        </p:txBody>
      </p:sp>
      <p:sp>
        <p:nvSpPr>
          <p:cNvPr id="1306" name="Google Shape;1306;p101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dũng mãnh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gắt gỏng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nghịch ngợm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bướng bỉnh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sợ hãi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sáng tạo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lười biếng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101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Quý vị thảo luận với trẻ về những đặc điểm tính cách nào khác?</a:t>
            </a:r>
            <a:endParaRPr/>
          </a:p>
        </p:txBody>
      </p:sp>
      <p:sp>
        <p:nvSpPr>
          <p:cNvPr id="1308" name="Google Shape;1308;p101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nhút nhát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chăm chỉ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chịu trách nhiệm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bệnh nhân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cẩu thả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tốt bụng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vui tươi</a:t>
            </a:r>
            <a:endParaRPr/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9" name="Google Shape;130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0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" sz="5400"/>
              <a:t>Chính xác (một ví dụ)</a:t>
            </a:r>
            <a:endParaRPr/>
          </a:p>
        </p:txBody>
      </p:sp>
      <p:sp>
        <p:nvSpPr>
          <p:cNvPr id="1315" name="Google Shape;1315;p102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Tìm các ví dụ trong sách sẽ giúp trẻ hiểu chính xác hơn. </a:t>
            </a:r>
            <a:endParaRPr/>
          </a:p>
        </p:txBody>
      </p:sp>
      <p:graphicFrame>
        <p:nvGraphicFramePr>
          <p:cNvPr id="1316" name="Google Shape;1316;p102"/>
          <p:cNvGraphicFramePr/>
          <p:nvPr/>
        </p:nvGraphicFramePr>
        <p:xfrm>
          <a:off x="1493520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{73E57812-E8FB-4512-B583-6E0974BBA3D1}</a:tableStyleId>
              </a:tblPr>
              <a:tblGrid>
                <a:gridCol w="2509525"/>
                <a:gridCol w="2509525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Dễ thương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Hèn hạ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tốt bụng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độc ác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quan tâm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thiếu suy nghĩ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ủng hộ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hung ác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thiện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lạnh lùng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vị tha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ích kỷ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lịch sự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thô lỗ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rộng lượng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keo kiệt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317" name="Google Shape;13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03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Hãy xác định một số đặc điểm nhân vật</a:t>
            </a:r>
            <a:endParaRPr/>
          </a:p>
        </p:txBody>
      </p:sp>
      <p:pic>
        <p:nvPicPr>
          <p:cNvPr descr="A picture containing indoor, table&#10;&#10;Description automatically generated" id="1323" name="Google Shape;13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324" name="Google Shape;132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5" name="Google Shape;132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