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2" r:id="rId5"/>
    <p:sldMasterId id="2147483733" r:id="rId6"/>
    <p:sldMasterId id="2147483734" r:id="rId7"/>
    <p:sldMasterId id="2147483735" r:id="rId8"/>
    <p:sldMasterId id="2147483736" r:id="rId9"/>
    <p:sldMasterId id="2147483737" r:id="rId10"/>
    <p:sldMasterId id="2147483738" r:id="rId11"/>
    <p:sldMasterId id="2147483739" r:id="rId12"/>
    <p:sldMasterId id="214748374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21D80B-019E-4283-8033-BEB3CC2A7823}">
  <a:tblStyle styleId="{2621D80B-019E-4283-8033-BEB3CC2A78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8" name="Google Shape;1328;p1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8" name="Google Shape;1338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1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7" name="Google Shape;1347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0" name="Google Shape;1370;p1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8" name="Google Shape;1378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1" name="Google Shape;1231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6" name="Google Shape;1236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1" name="Google Shape;125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8" name="Google Shape;1268;p5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8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1" name="Google Shape;1311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3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3.jp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Relationship Id="rId6" Type="http://schemas.openxmlformats.org/officeDocument/2006/relationships/image" Target="../media/image28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6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36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26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2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2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2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2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2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2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2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2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2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2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2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2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2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2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5" name="Google Shape;38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386" name="Google Shape;38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2" name="Google Shape;392;p30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396" name="Google Shape;39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0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3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3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3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6" name="Google Shape;4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1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15" name="Google Shape;41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1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3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3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3" name="Google Shape;42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1" name="Google Shape;43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3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3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3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9" name="Google Shape;439;p3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3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p3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44" name="Google Shape;444;p3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45" name="Google Shape;445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6" name="Google Shape;446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4" name="Google Shape;454;p3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8" name="Google Shape;45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3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3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3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3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3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3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3" name="Google Shape;473;p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6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36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36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36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6" name="Google Shape;486;p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0" name="Google Shape;49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7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37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37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8" name="Google Shape;498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1" name="Google Shape;50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3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0" name="Google Shape;510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4" name="Google Shape;5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3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4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4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4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4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4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4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4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4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4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4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4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4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3" name="Google Shape;563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4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4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4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4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4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4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4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4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1" name="Google Shape;62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4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4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4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4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4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4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4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4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0" name="Google Shape;64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8" name="Google Shape;64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5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5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5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5" name="Google Shape;6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5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5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5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3" name="Google Shape;67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5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5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5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5" name="Google Shape;69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3" name="Google Shape;723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Google Shape;731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5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5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5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5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5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5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4" name="Google Shape;744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5" name="Google Shape;745;p5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5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6" name="Google Shape;76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5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5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5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5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5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5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1" name="Google Shape;80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5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6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6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62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62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2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2" name="Google Shape;832;p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6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6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3" name="Google Shape;843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7" name="Google Shape;84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50" name="Google Shape;850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51" name="Google Shape;851;p63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63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6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6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6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6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6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6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1" name="Google Shape;861;p6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5" name="Google Shape;8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6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6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6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6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6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8" name="Google Shape;878;p6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6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6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7" name="Google Shape;887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6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6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6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6" name="Google Shape;896;p6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5" name="Google Shape;905;p6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6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6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6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6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6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6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7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1" name="Google Shape;931;p7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7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940" name="Google Shape;940;p7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3" name="Google Shape;943;p72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2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5" name="Google Shape;945;p7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6" name="Google Shape;946;p7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7" name="Google Shape;947;p7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8" name="Google Shape;94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9" name="Google Shape;94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52" name="Google Shape;95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3" name="Google Shape;953;p7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7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7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2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7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7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3" name="Google Shape;963;p7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7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7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4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4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0" name="Google Shape;980;p7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7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89" name="Google Shape;98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5" name="Google Shape;99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8" name="Google Shape;998;p7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7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7" name="Google Shape;1007;p7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7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6" name="Google Shape;1016;p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9" name="Google Shape;101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p7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3" name="Google Shape;1033;p8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p8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35" name="Google Shape;1035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8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5" name="Google Shape;1045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9" name="Google Shape;104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8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p8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8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8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5" name="Google Shape;106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8" name="Google Shape;106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5" name="Google Shape;10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6" name="Google Shape;1076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9" name="Google Shape;107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1" name="Google Shape;108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8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8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8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8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8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9" name="Google Shape;1089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3" name="Google Shape;109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8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97" name="Google Shape;1097;p8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8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0" name="Google Shape;1100;p8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8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8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8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8" name="Google Shape;1108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1" name="Google Shape;111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2" name="Google Shape;111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8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8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17" name="Google Shape;1117;p8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0" name="Google Shape;112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4" name="Google Shape;112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3" name="Google Shape;113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1" name="Google Shape;114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49" name="Google Shape;114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0" name="Google Shape;115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5" name="Google Shape;115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9" name="Google Shape;115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63" name="Google Shape;116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73" name="Google Shape;117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7" name="Google Shape;11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9" name="Google Shape;1189;p92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9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2" name="Google Shape;1192;p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p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5" name="Google Shape;119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6" name="Google Shape;119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9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0" name="Google Shape;1200;p9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p92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92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92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92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92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7" name="Google Shape;1207;p9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8" name="Google Shape;1208;p92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9" name="Google Shape;1209;p92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2" name="Google Shape;1212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4" name="Google Shape;1214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9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0" name="Google Shape;1220;p9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1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3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3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3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1" name="Google Shape;581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1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6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6" name="Google Shape;926;p7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7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8" name="Google Shape;1028;p7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9" name="Google Shape;1029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0" name="Google Shape;1030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png"/><Relationship Id="rId4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Relationship Id="rId4" Type="http://schemas.openxmlformats.org/officeDocument/2006/relationships/image" Target="../media/image5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41.jpg"/><Relationship Id="rId5" Type="http://schemas.openxmlformats.org/officeDocument/2006/relationships/image" Target="../media/image38.jpg"/><Relationship Id="rId6" Type="http://schemas.openxmlformats.org/officeDocument/2006/relationships/image" Target="../media/image37.jpg"/><Relationship Id="rId7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94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227" name="Google Shape;1227;p9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Talk Character Traits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228" name="Google Shape;1228;p9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03"/>
          <p:cNvSpPr txBox="1"/>
          <p:nvPr>
            <p:ph type="title"/>
          </p:nvPr>
        </p:nvSpPr>
        <p:spPr>
          <a:xfrm>
            <a:off x="3673929" y="227488"/>
            <a:ext cx="5546254" cy="134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 sz="4000"/>
              <a:t>ሞክሩት! ባህሪያትን ለይታችሁ አውጡ እና ምሳሌዎች ስጡ</a:t>
            </a:r>
            <a:endParaRPr sz="4000"/>
          </a:p>
        </p:txBody>
      </p:sp>
      <p:sp>
        <p:nvSpPr>
          <p:cNvPr id="1322" name="Google Shape;1322;p103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ጥቆማዎች እና አቋራጭ ስልቶች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103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አጭር መፅሀፍ ከሆነ የመፅሀፉ መጨረሻ ላይ ስሩት።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ረጅም ከሆነ፣ በምዕራፉ ወይም በክፍሉ መጨረሻ ላይ ስሩት።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103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አሁን ትንሽ ስለዚህ ገፀ-ባህሪ አንብበናል፣ እና እንዴት ነው የምትገልጸው/ሺው?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እንዴት ልታውቅ/ቂ ቻልክ/ልሽ? ገፀ-ባህሪው ምን </a:t>
            </a:r>
            <a:r>
              <a:rPr b="1" lang="en-US" sz="3200">
                <a:latin typeface="Calibri"/>
                <a:ea typeface="Calibri"/>
                <a:cs typeface="Calibri"/>
                <a:sym typeface="Calibri"/>
              </a:rPr>
              <a:t>ተናገረ ወይም አደረገ?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5" name="Google Shape;1325;p10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04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ዉይይት (K-1)</a:t>
            </a:r>
            <a:endParaRPr/>
          </a:p>
        </p:txBody>
      </p:sp>
      <p:sp>
        <p:nvSpPr>
          <p:cNvPr id="1331" name="Google Shape;1331;p10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ገፀ-ባህሪው መቼ (ክስተት) ምን አደረገ?</a:t>
            </a:r>
            <a:endParaRPr/>
          </a:p>
        </p:txBody>
      </p:sp>
      <p:sp>
        <p:nvSpPr>
          <p:cNvPr id="1332" name="Google Shape;1332;p104"/>
          <p:cNvSpPr txBox="1"/>
          <p:nvPr>
            <p:ph idx="2" type="body"/>
          </p:nvPr>
        </p:nvSpPr>
        <p:spPr>
          <a:xfrm>
            <a:off x="3787526" y="4724938"/>
            <a:ext cx="3877567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700">
                <a:solidFill>
                  <a:srgbClr val="006FB6"/>
                </a:solidFill>
              </a:rPr>
              <a:t>ስለዚህ ገፀ-ባህሪ ምን ተጨማሪ ነገር ማለት ትችላለህ/ችያለሽ? እንዴት እንዳወቅክ/ሽ ንገረኝ/ሪኝ።</a:t>
            </a:r>
            <a:endParaRPr sz="2700"/>
          </a:p>
        </p:txBody>
      </p:sp>
      <p:sp>
        <p:nvSpPr>
          <p:cNvPr id="1333" name="Google Shape;1333;p104"/>
          <p:cNvSpPr txBox="1"/>
          <p:nvPr>
            <p:ph idx="3" type="body"/>
          </p:nvPr>
        </p:nvSpPr>
        <p:spPr>
          <a:xfrm>
            <a:off x="133623" y="1445813"/>
            <a:ext cx="370260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006FB6"/>
                </a:solidFill>
              </a:rPr>
              <a:t>የገጸ-ባሕሪ ባሕሪያት ማለት ምን ማለት ነው? አንድ ምሳሌ ተሰጥቷል። ሌላ ተጨማሪ ማሰብ ትችላለህ/ችያለሽ?</a:t>
            </a:r>
            <a:endParaRPr sz="2400"/>
          </a:p>
        </p:txBody>
      </p:sp>
      <p:sp>
        <p:nvSpPr>
          <p:cNvPr id="1334" name="Google Shape;1334;p104"/>
          <p:cNvSpPr txBox="1"/>
          <p:nvPr>
            <p:ph idx="4" type="body"/>
          </p:nvPr>
        </p:nvSpPr>
        <p:spPr>
          <a:xfrm>
            <a:off x="240925" y="449557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ይሄንን ገፀ-ባህሪ ለመግለጽ ምን ቃል ትጠቀማለህ/ሽ? ለምን?</a:t>
            </a:r>
            <a:endParaRPr/>
          </a:p>
        </p:txBody>
      </p:sp>
      <p:pic>
        <p:nvPicPr>
          <p:cNvPr id="1335" name="Google Shape;1335;p10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05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341" name="Google Shape;1341;p105"/>
          <p:cNvSpPr txBox="1"/>
          <p:nvPr>
            <p:ph idx="1" type="body"/>
          </p:nvPr>
        </p:nvSpPr>
        <p:spPr>
          <a:xfrm>
            <a:off x="5717900" y="1561225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የዚህ ገፀ-ባህሪ ጥንካሬዎች ምንድን ናቸው? ድክመቶችስ? እንዴት አወቅክ/ሽ?</a:t>
            </a:r>
            <a:endParaRPr/>
          </a:p>
        </p:txBody>
      </p:sp>
      <p:sp>
        <p:nvSpPr>
          <p:cNvPr id="1342" name="Google Shape;1342;p105"/>
          <p:cNvSpPr txBox="1"/>
          <p:nvPr>
            <p:ph idx="2" type="body"/>
          </p:nvPr>
        </p:nvSpPr>
        <p:spPr>
          <a:xfrm>
            <a:off x="8147335" y="3165344"/>
            <a:ext cx="4049576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rgbClr val="006FB6"/>
                </a:solidFill>
              </a:rPr>
              <a:t>ገፀ-ባህሪው ምን </a:t>
            </a:r>
            <a:r>
              <a:rPr b="1" lang="en-US" sz="2600">
                <a:solidFill>
                  <a:srgbClr val="006FB6"/>
                </a:solidFill>
              </a:rPr>
              <a:t>ስለተናገረ ወይም ስላደረገ </a:t>
            </a:r>
            <a:r>
              <a:rPr lang="en-US" sz="2600">
                <a:solidFill>
                  <a:srgbClr val="006FB6"/>
                </a:solidFill>
              </a:rPr>
              <a:t>ነው ይሄንን ያልከው/ሽው? ከመፀሀፉ ውስጥ አሳየኝ/ይኝ።</a:t>
            </a:r>
            <a:endParaRPr sz="2600"/>
          </a:p>
        </p:txBody>
      </p:sp>
      <p:sp>
        <p:nvSpPr>
          <p:cNvPr id="1343" name="Google Shape;1343;p105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ከዚህ ገፀ-ባህሪ ጋር መዛመድ ችለሀል/ሻል? ከዚህ ተመሳሳይ የሆኑ ባህሪያት አሉህ/ሽ? ተቃራኒ ባህሪያትስ? ምሳሌ ስጠኝ/ስጭኝ።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344" name="Google Shape;1344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350" name="Google Shape;1350;p106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አስተሳሰባችሁን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የሚያረጋግጡ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ቃላት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ሀረጎችን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ከመፅሀፉ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ውስጥ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አግኙ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እና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ለምን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እንደሆነ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አብራሩ</a:t>
            </a:r>
            <a:r>
              <a:rPr lang="en-US"/>
              <a:t> </a:t>
            </a:r>
            <a:endParaRPr/>
          </a:p>
        </p:txBody>
      </p:sp>
      <p:sp>
        <p:nvSpPr>
          <p:cNvPr id="1351" name="Google Shape;1351;p106"/>
          <p:cNvSpPr txBox="1"/>
          <p:nvPr>
            <p:ph idx="2" type="body"/>
          </p:nvPr>
        </p:nvSpPr>
        <p:spPr>
          <a:xfrm>
            <a:off x="4588042" y="33316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አስቀድማችሁ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የምታውቋቸውን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ፊልሞች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የቲቪ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ትዕይንቶች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በመጠቀም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ይሄን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ስልት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ተለማመዱ</a:t>
            </a:r>
            <a:r>
              <a:rPr lang="en-US"/>
              <a:t> </a:t>
            </a:r>
            <a:endParaRPr/>
          </a:p>
        </p:txBody>
      </p:sp>
      <p:pic>
        <p:nvPicPr>
          <p:cNvPr id="1352" name="Google Shape;1352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359" name="Google Shape;1359;p10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US" sz="3200"/>
              <a:t>የገጸ ባሕሪውን ባህሪያትን ገምግም/ሚ።</a:t>
            </a:r>
            <a:endParaRPr/>
          </a:p>
        </p:txBody>
      </p:sp>
      <p:sp>
        <p:nvSpPr>
          <p:cNvPr id="1360" name="Google Shape;1360;p107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በገፀ-ባህሪው ላይ የሚታዩትን ባሕሪያት ለይተህ/ሽ አውጣ/ጪ። </a:t>
            </a:r>
            <a:endParaRPr/>
          </a:p>
        </p:txBody>
      </p:sp>
      <p:sp>
        <p:nvSpPr>
          <p:cNvPr id="1361" name="Google Shape;1361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362" name="Google Shape;1362;p107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363" name="Google Shape;1363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ሲኖራችሁ ጥሩኝ!</a:t>
            </a:r>
            <a:endParaRPr/>
          </a:p>
        </p:txBody>
      </p:sp>
      <p:sp>
        <p:nvSpPr>
          <p:cNvPr id="1364" name="Google Shape;1364;p10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5" name="Google Shape;1365;p107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07"/>
          <p:cNvSpPr txBox="1"/>
          <p:nvPr>
            <p:ph idx="4" type="body"/>
          </p:nvPr>
        </p:nvSpPr>
        <p:spPr>
          <a:xfrm>
            <a:off x="1588764" y="3954450"/>
            <a:ext cx="3979614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US" sz="3000"/>
              <a:t>ገፀ-ባህሪው የተናገረውን ወይም ያደረገውን የሚያሳይ ምሳሌ ስጥ/ጪ።</a:t>
            </a:r>
            <a:endParaRPr b="0" sz="3000"/>
          </a:p>
        </p:txBody>
      </p:sp>
      <p:sp>
        <p:nvSpPr>
          <p:cNvPr id="1367" name="Google Shape;1367;p107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0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373" name="Google Shape;1373;p108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374" name="Google Shape;1374;p10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375" name="Google Shape;1375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0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381" name="Google Shape;1381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10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383" name="Google Shape;1383;p10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9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4000"/>
              <a:t>ስለ ገፅ-ባህሪ መገለጫ ባህሪያት እናውራ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96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239" name="Google Shape;1239;p96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240" name="Google Shape;1240;p96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241" name="Google Shape;12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242" name="Google Shape;1242;p96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243" name="Google Shape;1243;p96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96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96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96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47" name="Google Shape;1247;p96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8" name="Google Shape;1248;p96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9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4" name="Google Shape;1254;p9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5" name="Google Shape;1255;p9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6" name="Google Shape;1256;p9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7" name="Google Shape;1257;p97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258" name="Google Shape;1258;p97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259" name="Google Shape;1259;p97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260" name="Google Shape;1260;p97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261" name="Google Shape;1261;p9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262" name="Google Shape;126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3" name="Google Shape;1263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4" name="Google Shape;1264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5" name="Google Shape;1265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98"/>
          <p:cNvSpPr txBox="1"/>
          <p:nvPr>
            <p:ph idx="1" type="body"/>
          </p:nvPr>
        </p:nvSpPr>
        <p:spPr>
          <a:xfrm>
            <a:off x="9222900" y="4161939"/>
            <a:ext cx="2497200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ገፀ-ባህሪያት ታሪኮችን ለመውደድ እና ለመረዳት በጣም ጠቃሚ ናቸው።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71" name="Google Shape;1271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98"/>
          <p:cNvSpPr txBox="1"/>
          <p:nvPr>
            <p:ph idx="3" type="title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273" name="Google Shape;1273;p98"/>
          <p:cNvSpPr txBox="1"/>
          <p:nvPr>
            <p:ph idx="5" type="title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274" name="Google Shape;1274;p98"/>
          <p:cNvSpPr txBox="1"/>
          <p:nvPr>
            <p:ph idx="6" type="body"/>
          </p:nvPr>
        </p:nvSpPr>
        <p:spPr>
          <a:xfrm>
            <a:off x="1340849" y="1350300"/>
            <a:ext cx="571615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የገፀ-ባህሪ ባህሪያትን ይገምግሙ።</a:t>
            </a:r>
            <a:endParaRPr/>
          </a:p>
        </p:txBody>
      </p:sp>
      <p:sp>
        <p:nvSpPr>
          <p:cNvPr id="1275" name="Google Shape;1275;p98"/>
          <p:cNvSpPr txBox="1"/>
          <p:nvPr>
            <p:ph idx="7" type="body"/>
          </p:nvPr>
        </p:nvSpPr>
        <p:spPr>
          <a:xfrm>
            <a:off x="1348518" y="2472625"/>
            <a:ext cx="5708485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በገፀ-ባህሪ ውስጥ የምታዩትን ባህሪያት ለይታችሁ አውጡ። </a:t>
            </a:r>
            <a:endParaRPr/>
          </a:p>
        </p:txBody>
      </p:sp>
      <p:sp>
        <p:nvSpPr>
          <p:cNvPr id="1276" name="Google Shape;1276;p98"/>
          <p:cNvSpPr txBox="1"/>
          <p:nvPr>
            <p:ph idx="8" type="body"/>
          </p:nvPr>
        </p:nvSpPr>
        <p:spPr>
          <a:xfrm>
            <a:off x="1280488" y="3954440"/>
            <a:ext cx="6059673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ገፀ-ባህሪው የሚናገረውን ወይም የሚያደርገውን ምሳሌ ይስጡ።</a:t>
            </a:r>
            <a:endParaRPr/>
          </a:p>
        </p:txBody>
      </p:sp>
      <p:sp>
        <p:nvSpPr>
          <p:cNvPr id="1277" name="Google Shape;1277;p9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278" name="Google Shape;1278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400"/>
              <a:t>ስለ ገፀ-ባህሪ ባህሪያት እናውራ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9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የገፀ-ባህሪን ጥራት የሚገልፅ ቃል</a:t>
            </a:r>
            <a:endParaRPr/>
          </a:p>
        </p:txBody>
      </p:sp>
      <p:sp>
        <p:nvSpPr>
          <p:cNvPr id="1284" name="Google Shape;1284;p9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5" name="Google Shape;1285;p9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6" name="Google Shape;1286;p9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7" name="Google Shape;1287;p9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en-US"/>
              <a:t>ባህሪያት</a:t>
            </a:r>
            <a:endParaRPr/>
          </a:p>
        </p:txBody>
      </p:sp>
      <p:sp>
        <p:nvSpPr>
          <p:cNvPr id="1288" name="Google Shape;1288;p9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89" name="Google Shape;1289;p9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0" name="Google Shape;1290;p9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1" name="Google Shape;1291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የስነ-ፅሁፍ ስያሜዎችን ተመልከቱ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00"/>
          <p:cNvSpPr txBox="1"/>
          <p:nvPr>
            <p:ph type="title"/>
          </p:nvPr>
        </p:nvSpPr>
        <p:spPr>
          <a:xfrm>
            <a:off x="0" y="179614"/>
            <a:ext cx="8630580" cy="1071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/>
              <a:t>የተለመዱ የገጸ ባህሪ ባህሪያትን እንመልከት</a:t>
            </a:r>
            <a:endParaRPr/>
          </a:p>
        </p:txBody>
      </p:sp>
      <p:sp>
        <p:nvSpPr>
          <p:cNvPr id="1297" name="Google Shape;1297;p100"/>
          <p:cNvSpPr txBox="1"/>
          <p:nvPr>
            <p:ph idx="1" type="body"/>
          </p:nvPr>
        </p:nvSpPr>
        <p:spPr>
          <a:xfrm>
            <a:off x="304698" y="1613199"/>
            <a:ext cx="4115185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ደፋር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ነጭናጫ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ተንኮለኛ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ደረቅ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ፈሪ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ፈጣሪ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ሰነፍ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00"/>
          <p:cNvSpPr txBox="1"/>
          <p:nvPr>
            <p:ph idx="3" type="body"/>
          </p:nvPr>
        </p:nvSpPr>
        <p:spPr>
          <a:xfrm>
            <a:off x="8782585" y="4908884"/>
            <a:ext cx="337915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ከልጅዎ ጋር የሚወያዪዋቸው ሊሎች ባህሪያት ምንድን ናቸው?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100"/>
          <p:cNvSpPr txBox="1"/>
          <p:nvPr>
            <p:ph idx="4" type="body"/>
          </p:nvPr>
        </p:nvSpPr>
        <p:spPr>
          <a:xfrm>
            <a:off x="4196576" y="1613198"/>
            <a:ext cx="4500718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አይናፋር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ጠንካራ ሰራተኛ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ሀላፊነት የሚሰማው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ታጋሽ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ግድየለሽ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ደግ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ደስተኛ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0" name="Google Shape;1300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0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0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US" sz="5400"/>
              <a:t>ትክክልክ መሆን (ምሳሌ)</a:t>
            </a:r>
            <a:endParaRPr/>
          </a:p>
        </p:txBody>
      </p:sp>
      <p:sp>
        <p:nvSpPr>
          <p:cNvPr id="1306" name="Google Shape;1306;p101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ልጅዎ የበለጠ ልክ እንዲሆን ለማገዝ ከመፅሀፉ ውስጥ ምሳሌዎች ፈልጉ።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07" name="Google Shape;1307;p101"/>
          <p:cNvGraphicFramePr/>
          <p:nvPr/>
        </p:nvGraphicFramePr>
        <p:xfrm>
          <a:off x="1923797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{2621D80B-019E-4283-8033-BEB3CC2A7823}</a:tableStyleId>
              </a:tblPr>
              <a:tblGrid>
                <a:gridCol w="2083425"/>
                <a:gridCol w="1851975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ጥሩ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መጥፎ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ደግ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ክፉ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አሳቢ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የማይጨነቅ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አጋዥ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ጨካኝ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ተግባቢ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ደረቅ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ለሌሎች አሳቢ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ራስ ወዳድ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ጨዋ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ባለጌ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ለጋስ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ስስታም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308" name="Google Shape;130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02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አንዳንድ ባሕሪያትን  ለይተን እናውጣ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indoor, table&#10;&#10;Description automatically generated" id="1314" name="Google Shape;131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315" name="Google Shape;131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6" name="Google Shape;131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