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09" r:id="rId10"/>
    <p:sldMasterId id="2147483717" r:id="rId11"/>
    <p:sldMasterId id="2147483735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vk2gGo+f6nacibcYWpVa0bOXL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customschemas.google.com/relationships/presentationmetadata" Target="meta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6" name="Google Shape;131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6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2" name="Google Shape;1412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20" name="Google Shape;1420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u="sng"/>
          </a:p>
        </p:txBody>
      </p:sp>
      <p:sp>
        <p:nvSpPr>
          <p:cNvPr id="1430" name="Google Shape;1430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9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9" name="Google Shape;1439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8" name="Google Shape;1448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1f4e18ae673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4" name="Google Shape;1464;g1f4e18ae673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2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3" name="Google Shape;1323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8" name="Google Shape;1328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3" name="Google Shape;1343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0" name="Google Shape;1360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5" name="Google Shape;137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8" name="Google Shape;1388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6" name="Google Shape;139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4" name="Google Shape;1404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3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3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3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Relationship Id="rId6" Type="http://schemas.openxmlformats.org/officeDocument/2006/relationships/image" Target="../media/image3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7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Relationship Id="rId6" Type="http://schemas.openxmlformats.org/officeDocument/2006/relationships/image" Target="../media/image2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3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3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7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5" Type="http://schemas.openxmlformats.org/officeDocument/2006/relationships/image" Target="../media/image35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7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22.jp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3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22.jp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3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jpg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3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3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5" Type="http://schemas.openxmlformats.org/officeDocument/2006/relationships/image" Target="../media/image35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Relationship Id="rId6" Type="http://schemas.openxmlformats.org/officeDocument/2006/relationships/image" Target="../media/image2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Relationship Id="rId6" Type="http://schemas.openxmlformats.org/officeDocument/2006/relationships/image" Target="../media/image32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33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33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7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7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55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30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8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8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8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7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8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5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5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5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5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5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5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1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4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4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5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5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5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5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0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0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0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0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0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0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0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0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0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0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0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1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1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2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2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3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3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3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3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3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3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3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4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1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1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6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6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0" name="Google Shape;49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4" name="Google Shape;49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6" name="Google Shape;49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4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4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4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4" name="Google Shape;504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7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57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57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7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7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7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7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57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59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59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3" name="Google Shape;523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9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0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60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60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36" name="Google Shape;536;p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1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1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1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17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117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11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1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1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1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11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11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11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11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1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11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11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11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1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18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118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1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11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1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1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19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119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19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19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20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120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120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120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2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2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12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12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12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22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122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22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122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122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2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12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2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12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2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12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2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2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2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2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2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12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124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12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12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12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24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124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124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124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124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124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124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124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1" name="Google Shape;671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5" name="Google Shape;67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p4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3" name="Google Shape;68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9" name="Google Shape;68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85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85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85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85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85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7" name="Google Shape;697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05" name="Google Shape;705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8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15" name="Google Shape;715;p8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6" name="Google Shape;716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9" name="Google Shape;71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0" name="Google Shape;72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7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8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88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8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29" name="Google Shape;729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3" name="Google Shape;73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9" name="Google Shape;739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3" name="Google Shape;74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8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47" name="Google Shape;747;p8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8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8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9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9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9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9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0" name="Google Shape;760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9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8" name="Google Shape;768;p9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9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9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9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4" name="Google Shape;774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8" name="Google Shape;77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9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2" name="Google Shape;782;p9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9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9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9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9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9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92" name="Google Shape;792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9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9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9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9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9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1" name="Google Shape;821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5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5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5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5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5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5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5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5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9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2" name="Google Shape;832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33" name="Google Shape;83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9" name="Google Shape;839;p9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0" name="Google Shape;840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9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43" name="Google Shape;843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9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9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9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9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9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9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3" name="Google Shape;853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4" name="Google Shape;854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9" name="Google Shape;85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9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2" name="Google Shape;862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9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9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9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9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9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p9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9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72" name="Google Shape;872;p9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73" name="Google Shape;873;p9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4" name="Google Shape;874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f4e18ae673_0_23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7" name="Google Shape;877;g1f4e18ae673_0_2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g1f4e18ae673_0_23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g1f4e18ae673_0_2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0" name="Google Shape;880;g1f4e18ae673_0_23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1" name="Google Shape;881;g1f4e18ae673_0_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2" name="Google Shape;882;g1f4e18ae673_0_2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g1f4e18ae673_0_2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g1f4e18ae673_0_2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g1f4e18ae673_0_2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g1f4e18ae673_0_2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7" name="Google Shape;887;g1f4e18ae673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g1f4e18ae673_0_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9" name="Google Shape;889;g1f4e18ae673_0_2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g1f4e18ae673_0_2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g1f4e18ae673_0_2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g1f4e18ae673_0_2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f4e18ae673_0_24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g1f4e18ae673_0_248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g1f4e18ae673_0_2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Google Shape;897;g1f4e18ae673_0_248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8" name="Google Shape;898;g1f4e18ae673_0_2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Google Shape;899;g1f4e18ae673_0_2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g1f4e18ae673_0_2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g1f4e18ae673_0_2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2" name="Google Shape;902;g1f4e18ae673_0_2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g1f4e18ae673_0_2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4" name="Google Shape;904;g1f4e18ae673_0_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g1f4e18ae673_0_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6" name="Google Shape;906;g1f4e18ae673_0_2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g1f4e18ae673_0_2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g1f4e18ae673_0_2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g1f4e18ae673_0_2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910" name="Google Shape;910;g1f4e18ae673_0_2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1f4e18ae673_0_26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g1f4e18ae673_0_26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g1f4e18ae673_0_26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g1f4e18ae673_0_26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g1f4e18ae673_0_2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g1f4e18ae673_0_2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g1f4e18ae673_0_26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g1f4e18ae673_0_2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g1f4e18ae673_0_26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1" name="Google Shape;921;g1f4e18ae673_0_2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2" name="Google Shape;922;g1f4e18ae673_0_2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3" name="Google Shape;923;g1f4e18ae673_0_2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g1f4e18ae673_0_2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g1f4e18ae673_0_2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g1f4e18ae673_0_2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g1f4e18ae673_0_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g1f4e18ae673_0_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9" name="Google Shape;929;g1f4e18ae673_0_2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7" name="Google Shape;937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0" name="Google Shape;94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2" name="Google Shape;94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Google Shape;946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9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69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69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69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64" name="Google Shape;96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5" name="Google Shape;965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2" name="Google Shape;972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69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69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69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69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7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7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7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2" name="Google Shape;98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8" name="Google Shape;98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0" name="Google Shape;990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7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7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3" name="Google Shape;99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6" name="Google Shape;99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7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4" name="Google Shape;100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7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07" name="Google Shape;1007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7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12" name="Google Shape;101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7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7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3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73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73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73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7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1" name="Google Shape;103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7" name="Google Shape;103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7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2" name="Google Shape;1042;p7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7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5" name="Google Shape;1045;p7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46" name="Google Shape;104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4" name="Google Shape;105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0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0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7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0" name="Google Shape;1060;p7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7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3" name="Google Shape;1063;p7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4" name="Google Shape;1064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5" name="Google Shape;1065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0" name="Google Shape;107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2" name="Google Shape;1072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7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7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7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7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76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76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76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76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7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6" name="Google Shape;108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7" name="Google Shape;1087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4" name="Google Shape;109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7" name="Google Shape;109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0" name="Google Shape;110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2" name="Google Shape;1102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4" name="Google Shape;110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6" name="Google Shape;1106;p7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7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7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7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7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7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14" name="Google Shape;1114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Google Shape;111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7" name="Google Shape;111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Google Shape;1122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4" name="Google Shape;112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6" name="Google Shape;1126;p7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7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7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7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7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7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7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7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78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35" name="Google Shape;1135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36" name="Google Shape;1136;p78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78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78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" name="Google Shape;114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1" name="Google Shape;1141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p79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79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4" name="Google Shape;1154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7" name="Google Shape;115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9" name="Google Shape;1159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3" name="Google Shape;1163;p80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80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Google Shape;116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7" name="Google Shape;1167;p8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p8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8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2" name="Google Shape;1172;p8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p8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p81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81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81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81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81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81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81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" name="Google Shape;118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5" name="Google Shape;1185;p8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8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8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9" name="Google Shape;1189;p8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8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8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4" name="Google Shape;1194;p82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7" name="Google Shape;1197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1" name="Google Shape;1201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3" name="Google Shape;120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4" name="Google Shape;120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6" name="Google Shape;1206;p8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8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84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0" name="Google Shape;1210;p84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0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0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0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0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1f4e18ae673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9" name="Google Shape;1219;g1f4e18ae673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g1f4e18ae673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g1f4e18ae673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2" name="Google Shape;1222;g1f4e18ae673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3" name="Google Shape;1223;g1f4e18ae673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4" name="Google Shape;1224;g1f4e18ae673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g1f4e18ae673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g1f4e18ae673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1f4e18ae673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8" name="Google Shape;1228;g1f4e18ae673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f4e18ae673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1" name="Google Shape;1231;g1f4e18ae673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f4e18ae673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33" name="Google Shape;1233;g1f4e18ae673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g1f4e18ae673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g1f4e18ae673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6" name="Google Shape;1236;g1f4e18ae673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g1f4e18ae673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g1f4e18ae673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g1f4e18ae673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40" name="Google Shape;1240;g1f4e18ae673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41" name="Google Shape;1241;g1f4e18ae673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g1f4e18ae673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g1f4e18ae673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f4e18ae673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1f4e18ae673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1f4e18ae673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g1f4e18ae673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9" name="Google Shape;1249;g1f4e18ae673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0" name="Google Shape;1250;g1f4e18ae673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51" name="Google Shape;1251;g1f4e18ae673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g1f4e18ae673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g1f4e18ae673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g1f4e18ae673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g1f4e18ae673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f4e18ae673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f4e18ae673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g1f4e18ae673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g1f4e18ae673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g1f4e18ae673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f4e18ae673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f4e18ae673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4" name="Google Shape;1264;g1f4e18ae673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g1f4e18ae673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1f4e18ae673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1f4e18ae673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68" name="Google Shape;1268;g1f4e18ae673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g1f4e18ae673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0" name="Google Shape;1270;g1f4e18ae673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1" name="Google Shape;1271;g1f4e18ae673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2" name="Google Shape;1272;g1f4e18ae673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1f4e18ae673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f4e18ae673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1f4e18ae673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77" name="Google Shape;1277;g1f4e18ae673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8" name="Google Shape;1278;g1f4e18ae673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1f4e18ae673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g1f4e18ae673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1" name="Google Shape;1281;g1f4e18ae673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1f4e18ae673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3" name="Google Shape;1283;g1f4e18ae673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f4e18ae673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6" name="Google Shape;1286;g1f4e18ae673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g1f4e18ae673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g1f4e18ae673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9" name="Google Shape;1289;g1f4e18ae673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0" name="Google Shape;1290;g1f4e18ae673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g1f4e18ae673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g1f4e18ae673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1f4e18ae673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5" name="Google Shape;1295;g1f4e18ae673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g1f4e18ae673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g1f4e18ae673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g1f4e18ae673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9" name="Google Shape;1299;g1f4e18ae673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0" name="Google Shape;1300;g1f4e18ae673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g1f4e18ae673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1f4e18ae673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4" name="Google Shape;1304;g1f4e18ae673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g1f4e18ae673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g1f4e18ae673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7" name="Google Shape;1307;g1f4e18ae673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8" name="Google Shape;1308;g1f4e18ae673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9" name="Google Shape;1309;g1f4e18ae673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g1f4e18ae673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g1f4e18ae673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f4e18ae673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3" name="Google Shape;1313;g1f4e18ae673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3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3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3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66.xml"/><Relationship Id="rId19" Type="http://schemas.openxmlformats.org/officeDocument/2006/relationships/theme" Target="../theme/theme10.xml"/><Relationship Id="rId6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4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9" name="Google Shape;649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9" name="Google Shape;809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0" name="Google Shape;810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2" name="Google Shape;932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3" name="Google Shape;933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4" name="Google Shape;934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1f4e18ae673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4" name="Google Shape;1214;g1f4e18ae673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5" name="Google Shape;1215;g1f4e18ae673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g1f4e18ae673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6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4.png"/><Relationship Id="rId4" Type="http://schemas.openxmlformats.org/officeDocument/2006/relationships/image" Target="../media/image7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7.jpg"/><Relationship Id="rId7" Type="http://schemas.openxmlformats.org/officeDocument/2006/relationships/image" Target="../media/image6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2.png"/><Relationship Id="rId4" Type="http://schemas.openxmlformats.org/officeDocument/2006/relationships/image" Target="../media/image60.png"/><Relationship Id="rId5" Type="http://schemas.openxmlformats.org/officeDocument/2006/relationships/image" Target="../media/image56.png"/><Relationship Id="rId6" Type="http://schemas.openxmlformats.org/officeDocument/2006/relationships/image" Target="../media/image6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319" name="Google Shape;1319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Tell me a story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0" name="Google Shape;1320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b="0" i="0" sz="36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</a:t>
            </a:r>
            <a:r>
              <a:rPr lang="en-US" sz="4000">
                <a:solidFill>
                  <a:srgbClr val="006FB6"/>
                </a:solidFill>
              </a:rPr>
              <a:t>See English slides</a:t>
            </a: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Practice the script aloud. Change as needed. 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Расскажите конец</a:t>
            </a:r>
            <a:endParaRPr/>
          </a:p>
        </p:txBody>
      </p:sp>
      <p:sp>
        <p:nvSpPr>
          <p:cNvPr id="1415" name="Google Shape;1415;p16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Опишите, как решается проблема и чем заканчивается история.</a:t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Извлёк ли герой урок из того, что произошло в этой истории?</a:t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Какой урок слушатель может извлечь из этой истории? Мы называем это </a:t>
            </a:r>
            <a:r>
              <a:rPr b="1" lang="en-US" sz="3600"/>
              <a:t>моралью</a:t>
            </a:r>
            <a:r>
              <a:rPr lang="en-US" sz="3600"/>
              <a:t> истории.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16" name="Google Shape;1416;p16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Что происходит в конце истории?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417" name="Google Shape;1417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(K-1)</a:t>
            </a:r>
            <a:endParaRPr/>
          </a:p>
        </p:txBody>
      </p:sp>
      <p:sp>
        <p:nvSpPr>
          <p:cNvPr id="1423" name="Google Shape;1423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6FB6"/>
                </a:solidFill>
              </a:rPr>
              <a:t>Какие персонажи присутствуют в этой истории?</a:t>
            </a:r>
            <a:endParaRPr sz="2400">
              <a:solidFill>
                <a:srgbClr val="006FB6"/>
              </a:solidFill>
            </a:endParaRPr>
          </a:p>
        </p:txBody>
      </p:sp>
      <p:sp>
        <p:nvSpPr>
          <p:cNvPr id="1424" name="Google Shape;1424;p17"/>
          <p:cNvSpPr txBox="1"/>
          <p:nvPr>
            <p:ph idx="2" type="body"/>
          </p:nvPr>
        </p:nvSpPr>
        <p:spPr>
          <a:xfrm>
            <a:off x="3694300" y="4724950"/>
            <a:ext cx="408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6FB6"/>
                </a:solidFill>
              </a:rPr>
              <a:t>Чего хочет персонаж? Сталкиваются ли они с какими-либо проблемами?</a:t>
            </a:r>
            <a:endParaRPr sz="2400">
              <a:solidFill>
                <a:srgbClr val="006FB6"/>
              </a:solidFill>
            </a:endParaRPr>
          </a:p>
        </p:txBody>
      </p:sp>
      <p:sp>
        <p:nvSpPr>
          <p:cNvPr id="1425" name="Google Shape;1425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Где происходит действие сюжета?</a:t>
            </a:r>
            <a:endParaRPr sz="2400"/>
          </a:p>
        </p:txBody>
      </p:sp>
      <p:sp>
        <p:nvSpPr>
          <p:cNvPr id="1426" name="Google Shape;1426;p17"/>
          <p:cNvSpPr txBox="1"/>
          <p:nvPr>
            <p:ph idx="4" type="body"/>
          </p:nvPr>
        </p:nvSpPr>
        <p:spPr>
          <a:xfrm>
            <a:off x="243300" y="4495575"/>
            <a:ext cx="3057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6FB6"/>
                </a:solidFill>
              </a:rPr>
              <a:t>Что заставило персонажа принять то решение, которое он принял?</a:t>
            </a:r>
            <a:endParaRPr sz="2400">
              <a:solidFill>
                <a:srgbClr val="006FB6"/>
              </a:solidFill>
            </a:endParaRPr>
          </a:p>
        </p:txBody>
      </p:sp>
      <p:pic>
        <p:nvPicPr>
          <p:cNvPr id="1427" name="Google Shape;1427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 (2-3)</a:t>
            </a:r>
            <a:endParaRPr/>
          </a:p>
        </p:txBody>
      </p:sp>
      <p:sp>
        <p:nvSpPr>
          <p:cNvPr id="1433" name="Google Shape;1433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Почему персонаж(и) сталкивается с определенными проблемами?</a:t>
            </a:r>
            <a:endParaRPr sz="2400"/>
          </a:p>
        </p:txBody>
      </p:sp>
      <p:sp>
        <p:nvSpPr>
          <p:cNvPr id="1434" name="Google Shape;1434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006FB6"/>
                </a:solidFill>
              </a:rPr>
              <a:t>Какова обстановка в этой истории? Кто является персонажем (персонажами)?</a:t>
            </a:r>
            <a:endParaRPr sz="2400">
              <a:solidFill>
                <a:srgbClr val="006FB6"/>
              </a:solidFill>
            </a:endParaRPr>
          </a:p>
        </p:txBody>
      </p:sp>
      <p:sp>
        <p:nvSpPr>
          <p:cNvPr id="1435" name="Google Shape;1435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6FB6"/>
                </a:solidFill>
              </a:rPr>
              <a:t>Чем заканчивается история? Как персонажи преодолевают проблему?</a:t>
            </a:r>
            <a:endParaRPr sz="2400">
              <a:solidFill>
                <a:srgbClr val="006FB6"/>
              </a:solidFill>
            </a:endParaRPr>
          </a:p>
        </p:txBody>
      </p:sp>
      <p:pic>
        <p:nvPicPr>
          <p:cNvPr id="1436" name="Google Shape;14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Многоязычные семьи</a:t>
            </a:r>
            <a:endParaRPr/>
          </a:p>
        </p:txBody>
      </p:sp>
      <p:sp>
        <p:nvSpPr>
          <p:cNvPr id="1442" name="Google Shape;1442;p1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/>
              <a:t>Используйте истории из своей семьи или вашей культуры.</a:t>
            </a:r>
            <a:endParaRPr/>
          </a:p>
        </p:txBody>
      </p:sp>
      <p:sp>
        <p:nvSpPr>
          <p:cNvPr id="1443" name="Google Shape;1443;p19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/>
              <a:t>Используйте это с книгами на любом языке.</a:t>
            </a:r>
            <a:endParaRPr/>
          </a:p>
        </p:txBody>
      </p:sp>
      <p:pic>
        <p:nvPicPr>
          <p:cNvPr id="1444" name="Google Shape;14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748" y="1543801"/>
            <a:ext cx="945152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9337" y="2979726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Тренировка</a:t>
            </a:r>
            <a:endParaRPr/>
          </a:p>
        </p:txBody>
      </p:sp>
      <p:sp>
        <p:nvSpPr>
          <p:cNvPr id="1451" name="Google Shape;1451;p2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5000"/>
              <a:t>1</a:t>
            </a:r>
            <a:endParaRPr sz="5000"/>
          </a:p>
        </p:txBody>
      </p:sp>
      <p:sp>
        <p:nvSpPr>
          <p:cNvPr id="1452" name="Google Shape;1452;p2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5000"/>
              <a:t>3</a:t>
            </a:r>
            <a:endParaRPr sz="5000"/>
          </a:p>
        </p:txBody>
      </p:sp>
      <p:sp>
        <p:nvSpPr>
          <p:cNvPr id="1453" name="Google Shape;1453;p2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5000"/>
              <a:t>2</a:t>
            </a:r>
            <a:endParaRPr sz="5000"/>
          </a:p>
        </p:txBody>
      </p:sp>
      <p:sp>
        <p:nvSpPr>
          <p:cNvPr id="1454" name="Google Shape;1454;p20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Позовите меня, если у вас есть вопрос!</a:t>
            </a:r>
            <a:endParaRPr sz="3200"/>
          </a:p>
        </p:txBody>
      </p:sp>
      <p:sp>
        <p:nvSpPr>
          <p:cNvPr id="1455" name="Google Shape;1455;p20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56" name="Google Shape;1456;p20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0"/>
          <p:cNvSpPr txBox="1"/>
          <p:nvPr>
            <p:ph idx="5" type="body"/>
          </p:nvPr>
        </p:nvSpPr>
        <p:spPr>
          <a:xfrm>
            <a:off x="676472" y="49499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5000"/>
              <a:t>4</a:t>
            </a:r>
            <a:endParaRPr sz="5000"/>
          </a:p>
        </p:txBody>
      </p:sp>
      <p:sp>
        <p:nvSpPr>
          <p:cNvPr id="1458" name="Google Shape;1458;p20"/>
          <p:cNvSpPr txBox="1"/>
          <p:nvPr>
            <p:ph idx="2" type="body"/>
          </p:nvPr>
        </p:nvSpPr>
        <p:spPr>
          <a:xfrm>
            <a:off x="1493250" y="1565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Вспомните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какую-нибудь историю.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.</a:t>
            </a:r>
            <a:endParaRPr/>
          </a:p>
        </p:txBody>
      </p:sp>
      <p:sp>
        <p:nvSpPr>
          <p:cNvPr id="1459" name="Google Shape;1459;p20"/>
          <p:cNvSpPr txBox="1"/>
          <p:nvPr>
            <p:ph idx="3" type="body"/>
          </p:nvPr>
        </p:nvSpPr>
        <p:spPr>
          <a:xfrm>
            <a:off x="1493250" y="2655950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Расскажите начало.</a:t>
            </a:r>
            <a:endParaRPr/>
          </a:p>
        </p:txBody>
      </p:sp>
      <p:sp>
        <p:nvSpPr>
          <p:cNvPr id="1460" name="Google Shape;1460;p20"/>
          <p:cNvSpPr txBox="1"/>
          <p:nvPr>
            <p:ph idx="4" type="body"/>
          </p:nvPr>
        </p:nvSpPr>
        <p:spPr>
          <a:xfrm>
            <a:off x="1493238" y="39783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US" sz="3200"/>
              <a:t>Расскажите середину.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US" sz="3000"/>
              <a:t>.</a:t>
            </a:r>
            <a:endParaRPr b="0" sz="3000"/>
          </a:p>
        </p:txBody>
      </p:sp>
      <p:sp>
        <p:nvSpPr>
          <p:cNvPr id="1461" name="Google Shape;1461;p20"/>
          <p:cNvSpPr txBox="1"/>
          <p:nvPr>
            <p:ph idx="5" type="body"/>
          </p:nvPr>
        </p:nvSpPr>
        <p:spPr>
          <a:xfrm>
            <a:off x="1493250" y="5148400"/>
            <a:ext cx="39621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US" sz="2800"/>
              <a:t>Расскажите конец.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1f4e18ae673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Обсудите  </a:t>
            </a:r>
            <a:endParaRPr/>
          </a:p>
        </p:txBody>
      </p:sp>
      <p:sp>
        <p:nvSpPr>
          <p:cNvPr id="1467" name="Google Shape;1467;g1f4e18ae673_0_121"/>
          <p:cNvSpPr txBox="1"/>
          <p:nvPr>
            <p:ph idx="1" type="body"/>
          </p:nvPr>
        </p:nvSpPr>
        <p:spPr>
          <a:xfrm>
            <a:off x="3961854" y="1018892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Есть ли у вас вопросы по поводу советов по чтению?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Обратитесь к своему ребёнку и задайте этот вопрос: Готовы ли мы попробовать этот совет по чтению дома?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Пожалуйста, поделитесь, как вы можете использовать это дома.</a:t>
            </a:r>
            <a:endParaRPr/>
          </a:p>
        </p:txBody>
      </p:sp>
      <p:sp>
        <p:nvSpPr>
          <p:cNvPr id="1468" name="Google Shape;1468;g1f4e18ae673_0_121"/>
          <p:cNvSpPr txBox="1"/>
          <p:nvPr>
            <p:ph idx="3" type="body"/>
          </p:nvPr>
        </p:nvSpPr>
        <p:spPr>
          <a:xfrm>
            <a:off x="85061" y="3655268"/>
            <a:ext cx="33492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Ваш вопрос поможет кому-то из присутствующих!</a:t>
            </a:r>
            <a:endParaRPr/>
          </a:p>
        </p:txBody>
      </p:sp>
      <p:pic>
        <p:nvPicPr>
          <p:cNvPr descr="A close up of a logo&#10;&#10;Description automatically generated" id="1469" name="Google Shape;1469;g1f4e18ae673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2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Обратная связь, пожалуйста</a:t>
            </a:r>
            <a:endParaRPr/>
          </a:p>
        </p:txBody>
      </p:sp>
      <p:pic>
        <p:nvPicPr>
          <p:cNvPr id="1475" name="Google Shape;1475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8" r="268" t="-7976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p25"/>
          <p:cNvSpPr txBox="1"/>
          <p:nvPr>
            <p:ph idx="1" type="body"/>
          </p:nvPr>
        </p:nvSpPr>
        <p:spPr>
          <a:xfrm>
            <a:off x="8856921" y="4074693"/>
            <a:ext cx="27219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 sz="2400"/>
              <a:t>Ваш вклад улучшает наше совместное время препровождение!</a:t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477" name="Google Shape;1477;p2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7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4"/>
          <p:cNvSpPr txBox="1"/>
          <p:nvPr>
            <p:ph type="title"/>
          </p:nvPr>
        </p:nvSpPr>
        <p:spPr>
          <a:xfrm>
            <a:off x="-8" y="5994664"/>
            <a:ext cx="9557246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-US" sz="4000"/>
              <a:t>Расскажите какую-нибудь историю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Добро пожаловать</a:t>
            </a:r>
            <a:endParaRPr/>
          </a:p>
        </p:txBody>
      </p:sp>
      <p:sp>
        <p:nvSpPr>
          <p:cNvPr id="1331" name="Google Shape;1331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Совет по чтению</a:t>
            </a:r>
            <a:endParaRPr/>
          </a:p>
        </p:txBody>
      </p:sp>
      <p:sp>
        <p:nvSpPr>
          <p:cNvPr id="1332" name="Google Shape;1332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Время практики</a:t>
            </a:r>
            <a:endParaRPr/>
          </a:p>
        </p:txBody>
      </p:sp>
      <p:sp>
        <p:nvSpPr>
          <p:cNvPr id="1333" name="Google Shape;1333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Повестка дня</a:t>
            </a:r>
            <a:endParaRPr/>
          </a:p>
        </p:txBody>
      </p:sp>
      <p:sp>
        <p:nvSpPr>
          <p:cNvPr id="1334" name="Google Shape;1334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Размышления и дополнения</a:t>
            </a:r>
            <a:endParaRPr/>
          </a:p>
        </p:txBody>
      </p:sp>
      <p:pic>
        <p:nvPicPr>
          <p:cNvPr id="1335" name="Google Shape;1335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339" name="Google Shape;1339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0" name="Google Shape;1340;p5"/>
          <p:cNvSpPr/>
          <p:nvPr/>
        </p:nvSpPr>
        <p:spPr>
          <a:xfrm>
            <a:off x="8872073" y="2983019"/>
            <a:ext cx="2742882" cy="18897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Я научилась атаковать трудные слова</a:t>
            </a:r>
            <a:r>
              <a:rPr b="0" i="0" lang="en-US" sz="14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! нападать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трудные слова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46" name="Google Shape;1346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47" name="Google Shape;1347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348" name="Google Shape;1348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49" name="Google Shape;1349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готовы.</a:t>
            </a:r>
            <a:endParaRPr sz="3600"/>
          </a:p>
        </p:txBody>
      </p:sp>
      <p:sp>
        <p:nvSpPr>
          <p:cNvPr id="1350" name="Google Shape;1350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Присутствуйте.</a:t>
            </a:r>
            <a:endParaRPr sz="3600"/>
          </a:p>
        </p:txBody>
      </p:sp>
      <p:sp>
        <p:nvSpPr>
          <p:cNvPr id="1351" name="Google Shape;1351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вежливы.</a:t>
            </a:r>
            <a:endParaRPr sz="3600"/>
          </a:p>
        </p:txBody>
      </p:sp>
      <p:sp>
        <p:nvSpPr>
          <p:cNvPr id="1352" name="Google Shape;1352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Задавайте вопросы.</a:t>
            </a:r>
            <a:endParaRPr sz="3600"/>
          </a:p>
        </p:txBody>
      </p:sp>
      <p:sp>
        <p:nvSpPr>
          <p:cNvPr id="1353" name="Google Shape;1353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Руководство по проведению семинаров</a:t>
            </a:r>
            <a:endParaRPr/>
          </a:p>
        </p:txBody>
      </p:sp>
      <p:pic>
        <p:nvPicPr>
          <p:cNvPr descr="Icon&#10;&#10;Description automatically generated" id="1354" name="Google Shape;13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55" name="Google Shape;13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56" name="Google Shape;13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57" name="Google Shape;135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rPr lang="en-US" sz="3600">
                <a:solidFill>
                  <a:srgbClr val="006FB6"/>
                </a:solidFill>
              </a:rPr>
              <a:t>Расскажите какую-нибудь историю</a:t>
            </a:r>
            <a:endParaRPr sz="3600"/>
          </a:p>
        </p:txBody>
      </p:sp>
      <p:sp>
        <p:nvSpPr>
          <p:cNvPr id="1363" name="Google Shape;1363;p11"/>
          <p:cNvSpPr txBox="1"/>
          <p:nvPr>
            <p:ph idx="1" type="body"/>
          </p:nvPr>
        </p:nvSpPr>
        <p:spPr>
          <a:xfrm>
            <a:off x="8950570" y="4566289"/>
            <a:ext cx="3094892" cy="203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Этот совет поможет вашему ребёнку понять, как устроены рассказы.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364" name="Google Shape;1364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0103" l="-802" r="-811" t="-28704"/>
          <a:stretch/>
        </p:blipFill>
        <p:spPr>
          <a:xfrm>
            <a:off x="9282749" y="1283634"/>
            <a:ext cx="2377441" cy="31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366" name="Google Shape;1366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367" name="Google Shape;1367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368" name="Google Shape;1368;p11"/>
          <p:cNvSpPr txBox="1"/>
          <p:nvPr>
            <p:ph idx="6" type="body"/>
          </p:nvPr>
        </p:nvSpPr>
        <p:spPr>
          <a:xfrm>
            <a:off x="1340850" y="1350300"/>
            <a:ext cx="7178896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Подумайте о какой-нибудь истории.</a:t>
            </a:r>
            <a:endParaRPr/>
          </a:p>
        </p:txBody>
      </p:sp>
      <p:sp>
        <p:nvSpPr>
          <p:cNvPr id="1369" name="Google Shape;1369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Расскажите  начало.</a:t>
            </a:r>
            <a:endParaRPr/>
          </a:p>
        </p:txBody>
      </p:sp>
      <p:sp>
        <p:nvSpPr>
          <p:cNvPr id="1370" name="Google Shape;1370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Расскажите середину.</a:t>
            </a:r>
            <a:endParaRPr/>
          </a:p>
        </p:txBody>
      </p:sp>
      <p:sp>
        <p:nvSpPr>
          <p:cNvPr id="1371" name="Google Shape;1371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Расскажите конец.</a:t>
            </a:r>
            <a:endParaRPr/>
          </a:p>
        </p:txBody>
      </p:sp>
      <p:sp>
        <p:nvSpPr>
          <p:cNvPr id="1372" name="Google Shape;1372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как построен текст. У истории есть начало, середина и конец.</a:t>
            </a:r>
            <a:endParaRPr/>
          </a:p>
        </p:txBody>
      </p:sp>
      <p:sp>
        <p:nvSpPr>
          <p:cNvPr id="1378" name="Google Shape;1378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последовательность событий в рассказе.</a:t>
            </a:r>
            <a:endParaRPr/>
          </a:p>
        </p:txBody>
      </p:sp>
      <p:sp>
        <p:nvSpPr>
          <p:cNvPr id="1379" name="Google Shape;1379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когда и где происходит действие сюжета.</a:t>
            </a:r>
            <a:endParaRPr/>
          </a:p>
        </p:txBody>
      </p:sp>
      <p:sp>
        <p:nvSpPr>
          <p:cNvPr id="1380" name="Google Shape;1380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1351"/>
              <a:buNone/>
            </a:pPr>
            <a:r>
              <a:rPr lang="en-US"/>
              <a:t>кто-то (или что-то), кто думает, чувствует, говорит и действует в рассказе.</a:t>
            </a:r>
            <a:endParaRPr/>
          </a:p>
        </p:txBody>
      </p:sp>
      <p:sp>
        <p:nvSpPr>
          <p:cNvPr id="1381" name="Google Shape;1381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Структура</a:t>
            </a:r>
            <a:endParaRPr b="1"/>
          </a:p>
        </p:txBody>
      </p:sp>
      <p:sp>
        <p:nvSpPr>
          <p:cNvPr id="1382" name="Google Shape;1382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Сюжет</a:t>
            </a:r>
            <a:endParaRPr b="1"/>
          </a:p>
        </p:txBody>
      </p:sp>
      <p:sp>
        <p:nvSpPr>
          <p:cNvPr id="1383" name="Google Shape;1383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/>
              <a:t>Обстановка</a:t>
            </a:r>
            <a:endParaRPr b="1"/>
          </a:p>
        </p:txBody>
      </p:sp>
      <p:sp>
        <p:nvSpPr>
          <p:cNvPr id="1384" name="Google Shape;1384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Персонаж</a:t>
            </a:r>
            <a:endParaRPr b="1"/>
          </a:p>
        </p:txBody>
      </p:sp>
      <p:sp>
        <p:nvSpPr>
          <p:cNvPr id="1385" name="Google Shape;1385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Проверка грамотности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 sz="4000">
                <a:solidFill>
                  <a:srgbClr val="006FB6"/>
                </a:solidFill>
              </a:rPr>
              <a:t>Вспомните какую-нибудь историю</a:t>
            </a:r>
            <a:endParaRPr sz="4000"/>
          </a:p>
        </p:txBody>
      </p:sp>
      <p:sp>
        <p:nvSpPr>
          <p:cNvPr id="1391" name="Google Shape;1391;p13"/>
          <p:cNvSpPr txBox="1"/>
          <p:nvPr>
            <p:ph idx="1" type="body"/>
          </p:nvPr>
        </p:nvSpPr>
        <p:spPr>
          <a:xfrm>
            <a:off x="330074" y="1251275"/>
            <a:ext cx="8013825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Попросите ребёнка вспомнить какую-нибудь историю.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300"/>
              <a:t>История может быть такой:</a:t>
            </a:r>
            <a:endParaRPr sz="33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200"/>
              <a:t>из жизни вашей семьи или культуры</a:t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200"/>
              <a:t>история, знакомая вам по книге, игре или фильму.</a:t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200"/>
              <a:t>выдуманная история о том, что им интересно, например, о динозаврах или любимом чучеле животного.</a:t>
            </a:r>
            <a:endParaRPr sz="3600"/>
          </a:p>
        </p:txBody>
      </p:sp>
      <p:sp>
        <p:nvSpPr>
          <p:cNvPr id="1392" name="Google Shape;1392;p13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200"/>
              <a:t>Придумайте историю. Будьте креативны!</a:t>
            </a:r>
            <a:endParaRPr/>
          </a:p>
        </p:txBody>
      </p:sp>
      <p:pic>
        <p:nvPicPr>
          <p:cNvPr descr="A picture containing person, child, laptop, indoor&#10;&#10;Description generated with very high confidence" id="1393" name="Google Shape;1393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Расскажите начало</a:t>
            </a:r>
            <a:endParaRPr/>
          </a:p>
        </p:txBody>
      </p:sp>
      <p:sp>
        <p:nvSpPr>
          <p:cNvPr id="1399" name="Google Shape;1399;p14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2800"/>
              <a:t>Когда и где происходит действие этой истории? Мы называем это </a:t>
            </a:r>
            <a:r>
              <a:rPr b="1" lang="en-US" sz="2800"/>
              <a:t>обстановкой</a:t>
            </a:r>
            <a:r>
              <a:rPr lang="en-US" sz="2800"/>
              <a:t>.</a:t>
            </a:r>
            <a:endParaRPr sz="28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16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2800"/>
              <a:t>Обязательно представьте </a:t>
            </a:r>
            <a:r>
              <a:rPr b="1" lang="en-US" sz="2800"/>
              <a:t>персонажа(ей) </a:t>
            </a:r>
            <a:r>
              <a:rPr lang="en-US" sz="2800"/>
              <a:t>или того, кто был вовлечен в эту историю.</a:t>
            </a:r>
            <a:endParaRPr sz="28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16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2800"/>
              <a:t>[Для детей постарше] Есть ли у истории </a:t>
            </a:r>
            <a:r>
              <a:rPr b="1" lang="en-US" sz="2800"/>
              <a:t>настроение</a:t>
            </a:r>
            <a:r>
              <a:rPr lang="en-US" sz="2800"/>
              <a:t>?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00" name="Google Shape;1400;p14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200"/>
              <a:t>Что происходит в начале истории?</a:t>
            </a:r>
            <a:endParaRPr/>
          </a:p>
        </p:txBody>
      </p:sp>
      <p:pic>
        <p:nvPicPr>
          <p:cNvPr descr="A picture containing person, child, laptop, indoor&#10;&#10;Description generated with very high confidence" id="1401" name="Google Shape;1401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Расскажите середину</a:t>
            </a:r>
            <a:endParaRPr/>
          </a:p>
        </p:txBody>
      </p:sp>
      <p:sp>
        <p:nvSpPr>
          <p:cNvPr id="1407" name="Google Shape;1407;p15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Дайте </a:t>
            </a:r>
            <a:r>
              <a:rPr b="1" lang="en-US" sz="3600"/>
              <a:t>подробную информацию </a:t>
            </a:r>
            <a:r>
              <a:rPr lang="en-US" sz="3600"/>
              <a:t>о том, что сделал персонаж или как он отреагировал на события в этой истории.</a:t>
            </a:r>
            <a:endParaRPr sz="36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Возможно, персонаж столкнулся с какими-то </a:t>
            </a:r>
            <a:r>
              <a:rPr b="1" lang="en-US" sz="3600"/>
              <a:t>трудностями</a:t>
            </a:r>
            <a:r>
              <a:rPr lang="en-US" sz="3600"/>
              <a:t>. Как они преодолели эти трудности?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08" name="Google Shape;1408;p15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200"/>
              <a:t>Что происходит в середине истории?</a:t>
            </a:r>
            <a:endParaRPr/>
          </a:p>
        </p:txBody>
      </p:sp>
      <p:pic>
        <p:nvPicPr>
          <p:cNvPr descr="A picture containing person, child, laptop, indoor&#10;&#10;Description generated with very high confidence" id="1409" name="Google Shape;1409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ML</dc:creator>
</cp:coreProperties>
</file>