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7" r:id="rId6"/>
    <p:sldMasterId id="2147483663" r:id="rId7"/>
    <p:sldMasterId id="2147483682" r:id="rId8"/>
    <p:sldMasterId id="2147483695" r:id="rId9"/>
    <p:sldMasterId id="2147483708" r:id="rId10"/>
    <p:sldMasterId id="2147483716" r:id="rId11"/>
    <p:sldMasterId id="2147483734" r:id="rId12"/>
    <p:sldMasterId id="2147483742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csZbom3pfWshHgUeyyuh+Bs6p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0" name="Google Shape;142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4" name="Google Shape;152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u="sng"/>
          </a:p>
        </p:txBody>
      </p:sp>
      <p:sp>
        <p:nvSpPr>
          <p:cNvPr id="1534" name="Google Shape;153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1ddb8c537c8_0_150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1ddb8c537c8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1f4e2ff5d3f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8" name="Google Shape;1568;g1f4e2ff5d3f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7" name="Google Shape;142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7" name="Google Shape;144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4" name="Google Shape;146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9" name="Google Shape;147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2" name="Google Shape;1492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0" name="Google Shape;150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8" name="Google Shape;150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8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3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3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3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1.jp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1.jp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jp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81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35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35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jpg"/><Relationship Id="rId3" Type="http://schemas.openxmlformats.org/officeDocument/2006/relationships/image" Target="../media/image28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31.jp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jp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83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6.png"/><Relationship Id="rId3" Type="http://schemas.openxmlformats.org/officeDocument/2006/relationships/image" Target="../media/image2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29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4" name="Google Shape;144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7" name="Google Shape;147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" name="Google Shape;14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4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3" name="Google Shape;153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6" name="Google Shape;156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7" name="Google Shape;15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65"/>
          <p:cNvCxnSpPr>
            <a:endCxn id="160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8" name="Google Shape;18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5" name="Google Shape;19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1" name="Google Shape;2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3" name="Google Shape;20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6" name="Google Shape;20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5" name="Google Shape;21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6" name="Google Shape;21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0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0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Google Shape;22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3" name="Google Shape;23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0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11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1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1" name="Google Shape;241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7" name="Google Shape;247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9" name="Google Shape;249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9" name="Google Shape;259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1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11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11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11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11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11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11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11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11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111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1" name="Google Shape;271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1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1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1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1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1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1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1" name="Google Shape;291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1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11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8" name="Google Shape;298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4" name="Google Shape;304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6" name="Google Shape;306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1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11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11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6" name="Google Shape;316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4" name="Google Shape;324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11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11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11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11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11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8" name="Google Shape;338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6" name="Google Shape;346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6" name="Google Shape;356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11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11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11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11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11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11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11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6" name="Google Shape;36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6" name="Google Shape;376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1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11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11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7" name="Google Shape;387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8" name="Google Shape;388;p11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1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1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8" name="Google Shape;398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0" name="Google Shape;400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1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3" name="Google Shape;41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11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11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2" name="Google Shape;422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12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12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2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12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12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12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12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4" name="Google Shape;444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12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5" name="Google Shape;455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6" name="Google Shape;456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12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12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2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2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1" name="Google Shape;47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5" name="Google Shape;4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5" name="Google Shape;485;p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8" name="Google Shape;48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9" name="Google Shape;48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5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5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5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5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5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5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5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6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5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04" name="Google Shape;504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57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7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7" name="Google Shape;517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0" name="Google Shape;52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1" name="Google Shape;52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7" name="Google Shape;527;p12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12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12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0" name="Google Shape;53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1" name="Google Shape;531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24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124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2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2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2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2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12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12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12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12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2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12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12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8" name="Google Shape;558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1" name="Google Shape;561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2" name="Google Shape;562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26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126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26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26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7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127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27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127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2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2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9" name="Google Shape;579;p12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2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12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3" name="Google Shape;583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2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p12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2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12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12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3" name="Google Shape;593;p13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13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13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7" name="Google Shape;597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30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130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130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130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130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130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130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30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3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131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1" name="Google Shape;611;p13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13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3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1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131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131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31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31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31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31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31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3" name="Google Shape;633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6" name="Google Shape;63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7" name="Google Shape;6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4" name="Google Shape;6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8" name="Google Shape;66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8" name="Google Shape;67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1" name="Google Shape;68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2" name="Google Shape;68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7" name="Google Shape;69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10" name="Google Shape;71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0" name="Google Shape;72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1" name="Google Shape;74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49" name="Google Shape;74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5" name="Google Shape;75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3" name="Google Shape;76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73" name="Google Shape;77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4" name="Google Shape;79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2" name="Google Shape;80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14" name="Google Shape;81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0" name="Google Shape;820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1" name="Google Shape;82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4" name="Google Shape;824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4" name="Google Shape;83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5" name="Google Shape;85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3" name="Google Shape;86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5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5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2" name="Google Shape;87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0" name="Google Shape;88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84" name="Google Shape;884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5" name="Google Shape;89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08" name="Google Shape;908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909" name="Google Shape;909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0" name="Google Shape;910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1" name="Google Shape;92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5" name="Google Shape;92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36" name="Google Shape;936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6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6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6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45" name="Google Shape;94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6" name="Google Shape;946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8" name="Google Shape;94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1" name="Google Shape;95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3" name="Google Shape;95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6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6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6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3" name="Google Shape;96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9" name="Google Shape;96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1" name="Google Shape;97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6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6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4" name="Google Shape;97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7" name="Google Shape;97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6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5" name="Google Shape;98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6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6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88" name="Google Shape;98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1" name="Google Shape;991;p6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6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3" name="Google Shape;99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1" name="Google Shape;100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2" name="Google Shape;101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3" name="Google Shape;1023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6" name="Google Shape;1026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7" name="Google Shape;102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5" name="Google Shape;1035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1" name="Google Shape;1041;p7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p7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5" name="Google Shape;104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3" name="Google Shape;105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0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7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7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7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7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7" name="Google Shape;106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8" name="Google Shape;106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3" name="Google Shape;1083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95" name="Google Shape;109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3" name="Google Shape;1103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5" name="Google Shape;110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p7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7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7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7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7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6" name="Google Shape;111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7" name="Google Shape;1117;p7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7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7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9" name="Google Shape;112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1" name="Google Shape;1131;p7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7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5" name="Google Shape;113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8" name="Google Shape;113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2" name="Google Shape;114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4" name="Google Shape;1144;p7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7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Google Shape;114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3" name="Google Shape;1153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5" name="Google Shape;1155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7" name="Google Shape;1157;p7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7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7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7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7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7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7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6" name="Google Shape;1166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9" name="Google Shape;116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0" name="Google Shape;1170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3" name="Google Shape;117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7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8" name="Google Shape;1178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1" name="Google Shape;118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2" name="Google Shape;1182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4" name="Google Shape;118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5" name="Google Shape;1185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7" name="Google Shape;1187;p8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p8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8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1" name="Google Shape;1191;p8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ddb8c537c8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9" name="Google Shape;1199;g1ddb8c537c8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db8c537c8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g1ddb8c537c8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2" name="Google Shape;1202;g1ddb8c537c8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3" name="Google Shape;1203;g1ddb8c537c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4" name="Google Shape;1204;g1ddb8c537c8_0_1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g1ddb8c537c8_0_1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g1ddb8c537c8_0_1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g1ddb8c537c8_0_1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g1ddb8c537c8_0_1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9" name="Google Shape;1209;g1ddb8c537c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g1ddb8c537c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1" name="Google Shape;1211;g1ddb8c537c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1ddb8c537c8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db8c537c8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g1ddb8c537c8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6" name="Google Shape;126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7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9" name="Google Shape;129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ddb8c537c8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1ddb8c537c8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g1ddb8c537c8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9" name="Google Shape;1219;g1ddb8c537c8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20" name="Google Shape;1220;g1ddb8c537c8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1" name="Google Shape;1221;g1ddb8c537c8_0_1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db8c537c8_0_1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db8c537c8_0_1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db8c537c8_0_1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ddb8c537c8_0_1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6" name="Google Shape;1226;g1ddb8c537c8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g1ddb8c537c8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8" name="Google Shape;1228;g1ddb8c537c8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db8c537c8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db8c537c8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db8c537c8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2" name="Google Shape;1232;g1ddb8c537c8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ddb8c537c8_0_1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db8c537c8_0_1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db8c537c8_0_1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db8c537c8_0_1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db8c537c8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db8c537c8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db8c537c8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db8c537c8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1ddb8c537c8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3" name="Google Shape;1243;g1ddb8c537c8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4" name="Google Shape;1244;g1ddb8c537c8_0_1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ddb8c537c8_0_1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1ddb8c537c8_0_1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ddb8c537c8_0_1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ddb8c537c8_0_1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9" name="Google Shape;1249;g1ddb8c537c8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1ddb8c537c8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1" name="Google Shape;1251;g1ddb8c537c8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ddb8c537c8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4" name="Google Shape;1254;g1ddb8c537c8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55" name="Google Shape;1255;g1ddb8c537c8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6" name="Google Shape;1256;g1ddb8c537c8_0_2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db8c537c8_0_2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1ddb8c537c8_0_2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ddb8c537c8_0_2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1ddb8c537c8_0_2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1" name="Google Shape;1261;g1ddb8c537c8_0_21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2" name="Google Shape;1262;g1ddb8c537c8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g1ddb8c537c8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g1ddb8c537c8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65" name="Google Shape;1265;g1ddb8c537c8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g1ddb8c537c8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1ddb8c537c8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1ddb8c537c8_0_2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1ddb8c537c8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1ddb8c537c8_0_2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g1ddb8c537c8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g1ddb8c537c8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g1ddb8c537c8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5" name="Google Shape;1275;g1ddb8c537c8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1ddb8c537c8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db8c537c8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db8c537c8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db8c537c8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ddb8c537c8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g1ddb8c537c8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db8c537c8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g1ddb8c537c8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4" name="Google Shape;1284;g1ddb8c537c8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g1ddb8c537c8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ddb8c537c8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g1ddb8c537c8_0_23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ddb8c537c8_0_23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1ddb8c537c8_0_23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1ddb8c537c8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2" name="Google Shape;1292;g1ddb8c537c8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1ddb8c537c8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4" name="Google Shape;1294;g1ddb8c537c8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295" name="Google Shape;1295;g1ddb8c537c8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6" name="Google Shape;1296;g1ddb8c537c8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1ddb8c537c8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9" name="Google Shape;1299;g1ddb8c537c8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db8c537c8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db8c537c8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db8c537c8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db8c537c8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ddb8c537c8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1ddb8c537c8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1ddb8c537c8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g1ddb8c537c8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db8c537c8_0_2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1ddb8c537c8_0_2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1ddb8c537c8_0_2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1ddb8c537c8_0_2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db8c537c8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db8c537c8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db8c537c8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1ddb8c537c8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1f4e2ff5d3f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3" name="Google Shape;1323;g1f4e2ff5d3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f4e2ff5d3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f4e2ff5d3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g1f4e2ff5d3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7" name="Google Shape;1327;g1f4e2ff5d3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g1f4e2ff5d3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4e2ff5d3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g1f4e2ff5d3f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1f4e2ff5d3f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2" name="Google Shape;1332;g1f4e2ff5d3f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f4e2ff5d3f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5" name="Google Shape;1335;g1f4e2ff5d3f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1f4e2ff5d3f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7" name="Google Shape;1337;g1f4e2ff5d3f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g1f4e2ff5d3f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g1f4e2ff5d3f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0" name="Google Shape;1340;g1f4e2ff5d3f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1" name="Google Shape;1341;g1f4e2ff5d3f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g1f4e2ff5d3f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g1f4e2ff5d3f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44" name="Google Shape;1344;g1f4e2ff5d3f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45" name="Google Shape;1345;g1f4e2ff5d3f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g1f4e2ff5d3f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g1f4e2ff5d3f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1f4e2ff5d3f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f4e2ff5d3f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f4e2ff5d3f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2" name="Google Shape;1352;g1f4e2ff5d3f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1f4e2ff5d3f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1f4e2ff5d3f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5" name="Google Shape;1355;g1f4e2ff5d3f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g1f4e2ff5d3f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7" name="Google Shape;1357;g1f4e2ff5d3f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8" name="Google Shape;1358;g1f4e2ff5d3f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9" name="Google Shape;1359;g1f4e2ff5d3f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g1f4e2ff5d3f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g1f4e2ff5d3f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g1f4e2ff5d3f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f4e2ff5d3f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f4e2ff5d3f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f4e2ff5d3f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f4e2ff5d3f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g1f4e2ff5d3f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f4e2ff5d3f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1f4e2ff5d3f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1" name="Google Shape;1371;g1f4e2ff5d3f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72" name="Google Shape;1372;g1f4e2ff5d3f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f4e2ff5d3f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f4e2ff5d3f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1f4e2ff5d3f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6" name="Google Shape;1376;g1f4e2ff5d3f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1f4e2ff5d3f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g1f4e2ff5d3f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35" name="Google Shape;135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8" name="Google Shape;138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f4e2ff5d3f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1" name="Google Shape;1381;g1f4e2ff5d3f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2" name="Google Shape;1382;g1f4e2ff5d3f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f4e2ff5d3f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f4e2ff5d3f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5" name="Google Shape;1385;g1f4e2ff5d3f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1f4e2ff5d3f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7" name="Google Shape;1387;g1f4e2ff5d3f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f4e2ff5d3f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0" name="Google Shape;1390;g1f4e2ff5d3f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g1f4e2ff5d3f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4e2ff5d3f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1f4e2ff5d3f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4" name="Google Shape;1394;g1f4e2ff5d3f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g1f4e2ff5d3f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2ff5d3f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f4e2ff5d3f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9" name="Google Shape;1399;g1f4e2ff5d3f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0" name="Google Shape;1400;g1f4e2ff5d3f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1" name="Google Shape;1401;g1f4e2ff5d3f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1f4e2ff5d3f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3" name="Google Shape;1403;g1f4e2ff5d3f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4" name="Google Shape;1404;g1f4e2ff5d3f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g1f4e2ff5d3f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1f4e2ff5d3f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8" name="Google Shape;1408;g1f4e2ff5d3f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1f4e2ff5d3f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1f4e2ff5d3f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f4e2ff5d3f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2" name="Google Shape;1412;g1f4e2ff5d3f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3" name="Google Shape;1413;g1f4e2ff5d3f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2ff5d3f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1f4e2ff5d3f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f4e2ff5d3f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17" name="Google Shape;1417;g1f4e2ff5d3f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9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f4e2ff5d3f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8" name="Google Shape;1318;g1f4e2ff5d3f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9" name="Google Shape;1319;g1f4e2ff5d3f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g1f4e2ff5d3f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0" name="Google Shape;120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" name="Google Shape;121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8" name="Google Shape;468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8" name="Google Shape;628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9" name="Google Shape;629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0" name="Google Shape;630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0" name="Google Shape;790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3" name="Google Shape;913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4" name="Google Shape;914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5" name="Google Shape;915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ddb8c537c8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5" name="Google Shape;1195;g1ddb8c537c8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6" name="Google Shape;1196;g1ddb8c537c8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9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9.png"/><Relationship Id="rId4" Type="http://schemas.openxmlformats.org/officeDocument/2006/relationships/image" Target="../media/image1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6.jpg"/><Relationship Id="rId4" Type="http://schemas.openxmlformats.org/officeDocument/2006/relationships/image" Target="../media/image92.jpg"/><Relationship Id="rId5" Type="http://schemas.openxmlformats.org/officeDocument/2006/relationships/image" Target="../media/image101.jpg"/><Relationship Id="rId6" Type="http://schemas.openxmlformats.org/officeDocument/2006/relationships/image" Target="../media/image86.jpg"/><Relationship Id="rId7" Type="http://schemas.openxmlformats.org/officeDocument/2006/relationships/image" Target="../media/image1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4.png"/><Relationship Id="rId4" Type="http://schemas.openxmlformats.org/officeDocument/2006/relationships/image" Target="../media/image100.png"/><Relationship Id="rId5" Type="http://schemas.openxmlformats.org/officeDocument/2006/relationships/image" Target="../media/image91.png"/><Relationship Id="rId6" Type="http://schemas.openxmlformats.org/officeDocument/2006/relationships/image" Target="../media/image9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23" name="Google Shape;142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24" name="Google Shape;142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শেষের কথা বলুন</a:t>
            </a:r>
            <a:endParaRPr/>
          </a:p>
        </p:txBody>
      </p:sp>
      <p:sp>
        <p:nvSpPr>
          <p:cNvPr id="1519" name="Google Shape;1519;p16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কীভাবে চ্যালেঞ্জটি সমাধান করা হয় এবং গল্পটি কীভাবে শেষ হয় তা বর্ণনা করুন।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গল্পে যা ঘটেছিল তা থেকে চরিত্রটি কি শিক্ষা নেয়? 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গল্প থেকে শ্রোতা কী শিক্ষা নিতে পারে? আমরা একে গল্পের </a:t>
            </a:r>
            <a:r>
              <a:rPr b="1" i="0" lang="en-US" sz="3600" u="none"/>
              <a:t>শিক্ষা</a:t>
            </a:r>
            <a:r>
              <a:rPr b="0" i="0" lang="en-US" sz="3600" u="none"/>
              <a:t> বলি।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0" name="Google Shape;1520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গল্পের শেষে কী হয়?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21" name="Google Shape;1521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পড়া = কথোপকথন (K-1)</a:t>
            </a:r>
            <a:endParaRPr/>
          </a:p>
        </p:txBody>
      </p:sp>
      <p:sp>
        <p:nvSpPr>
          <p:cNvPr id="1527" name="Google Shape;1527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গল্পে কোন চরিত্র আছে?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28" name="Google Shape;1528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চরিত্রটি কী চায়? তারা কি কোন সমস্যার সম্মুখীন হয়?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29" name="Google Shape;1529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ঘটনাটি কোথায় ঘটেছিল?</a:t>
            </a:r>
            <a:endParaRPr/>
          </a:p>
        </p:txBody>
      </p:sp>
      <p:sp>
        <p:nvSpPr>
          <p:cNvPr id="1530" name="Google Shape;1530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কী কারণে চরিত্রকে এমন সিদ্ধান্ত নিতে বাধ্য করেছে?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31" name="Google Shape;153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পড়া = কথোপকথন (2-3)</a:t>
            </a:r>
            <a:endParaRPr/>
          </a:p>
        </p:txBody>
      </p:sp>
      <p:sp>
        <p:nvSpPr>
          <p:cNvPr id="1537" name="Google Shape;1537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কেন চরিত্র(গুলি) নির্দিষ্ট চ্যালেঞ্জের সম্মুখীন হয়?</a:t>
            </a:r>
            <a:endParaRPr/>
          </a:p>
        </p:txBody>
      </p:sp>
      <p:sp>
        <p:nvSpPr>
          <p:cNvPr id="1538" name="Google Shape;1538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গল্পের বিন্যাস কি? চরিত্র(গুলি) কে কে?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9" name="Google Shape;1539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গল্পটি কীভাবে শেষ হয়? কীভাবে চরিত্র(গুলি) সমস্যা অতিক্রম করে?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40" name="Google Shape;15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1ddb8c537c8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বহুভাষিক পরিবার</a:t>
            </a:r>
            <a:endParaRPr/>
          </a:p>
        </p:txBody>
      </p:sp>
      <p:sp>
        <p:nvSpPr>
          <p:cNvPr id="1546" name="Google Shape;1546;g1ddb8c537c8_0_15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FB6"/>
                </a:solidFill>
              </a:rPr>
              <a:t>আপনার পারিবারিক জীবন বা সংস্কৃতি থেকে গল্প ব্যবহার করুন।</a:t>
            </a:r>
            <a:endParaRPr sz="4400">
              <a:solidFill>
                <a:srgbClr val="006FB6"/>
              </a:solidFill>
            </a:endParaRPr>
          </a:p>
        </p:txBody>
      </p:sp>
      <p:sp>
        <p:nvSpPr>
          <p:cNvPr id="1547" name="Google Shape;1547;g1ddb8c537c8_0_150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06FB6"/>
                </a:solidFill>
              </a:rPr>
              <a:t>অন্য যেকোনও ভাষার বইয়ের সাথে এটি মিলিয়ে দেখুন।</a:t>
            </a:r>
            <a:endParaRPr/>
          </a:p>
        </p:txBody>
      </p:sp>
      <p:pic>
        <p:nvPicPr>
          <p:cNvPr id="1548" name="Google Shape;1548;g1ddb8c537c8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g1ddb8c537c8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314960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অনুশীলনের সময়</a:t>
            </a:r>
            <a:endParaRPr/>
          </a:p>
        </p:txBody>
      </p:sp>
      <p:sp>
        <p:nvSpPr>
          <p:cNvPr id="1555" name="Google Shape;1555;p19"/>
          <p:cNvSpPr txBox="1"/>
          <p:nvPr/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556" name="Google Shape;1556;p19"/>
          <p:cNvSpPr txBox="1"/>
          <p:nvPr/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57" name="Google Shape;1557;p19"/>
          <p:cNvSpPr txBox="1"/>
          <p:nvPr/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58" name="Google Shape;1558;p19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যখনই কোন প্রশ্ন থাকে আমাকে ডাকুন!</a:t>
            </a:r>
            <a:endParaRPr b="0" i="0" sz="3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60" name="Google Shape;1560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9"/>
          <p:cNvSpPr txBox="1"/>
          <p:nvPr/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62" name="Google Shape;1562;p19"/>
          <p:cNvSpPr txBox="1"/>
          <p:nvPr/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একটা গল্প ভাবুন।</a:t>
            </a:r>
            <a:endParaRPr/>
          </a:p>
        </p:txBody>
      </p:sp>
      <p:sp>
        <p:nvSpPr>
          <p:cNvPr id="1563" name="Google Shape;1563;p19"/>
          <p:cNvSpPr txBox="1"/>
          <p:nvPr/>
        </p:nvSpPr>
        <p:spPr>
          <a:xfrm>
            <a:off x="1493250" y="2857429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শুরুটা বলুন।</a:t>
            </a:r>
            <a:endParaRPr/>
          </a:p>
        </p:txBody>
      </p:sp>
      <p:sp>
        <p:nvSpPr>
          <p:cNvPr id="1564" name="Google Shape;1564;p19"/>
          <p:cNvSpPr txBox="1"/>
          <p:nvPr/>
        </p:nvSpPr>
        <p:spPr>
          <a:xfrm>
            <a:off x="1493238" y="405585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মাঝের কথা বলুন।</a:t>
            </a:r>
            <a:endParaRPr/>
          </a:p>
        </p:txBody>
      </p:sp>
      <p:sp>
        <p:nvSpPr>
          <p:cNvPr id="1565" name="Google Shape;1565;p19"/>
          <p:cNvSpPr txBox="1"/>
          <p:nvPr/>
        </p:nvSpPr>
        <p:spPr>
          <a:xfrm>
            <a:off x="1493250" y="5163898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শেষের কথা বলুন।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f4e2ff5d3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চিন্তা করুন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g1f4e2ff5d3f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রিডিং টিপ সম্পর্কে কোন প্রশ্ন আছে?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ঘুরুন এবং আপনার শিশুর সঙ্গে কথা বলুন: আপনি কি বাড়িতে এই রিডিং টিপ চেষ্টা করার জন্য প্রস্তুত অনুভব করছেন?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আপনি বাড়িতে এটা কীভাবে ব্যবহার করবেন তা শেয়ার করুন।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g1f4e2ff5d3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আপনার প্রশ্ন রুমে অন্য কাউকে সহায়তা করবে!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573" name="Google Shape;1573;g1f4e2ff5d3f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দয়া করে ফিডব্যাক দিন</a:t>
            </a:r>
            <a:endParaRPr/>
          </a:p>
        </p:txBody>
      </p:sp>
      <p:pic>
        <p:nvPicPr>
          <p:cNvPr id="1579" name="Google Shape;157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2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3200"/>
              <a:t>আপনার তথ্য আমাদের সময়কে একত্রে উন্নত করে!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81" name="Google Shape;1581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আমাকে একটা গল্প বলুন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স্বাগতম</a:t>
            </a:r>
            <a:endParaRPr/>
          </a:p>
        </p:txBody>
      </p:sp>
      <p:sp>
        <p:nvSpPr>
          <p:cNvPr id="1435" name="Google Shape;1435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পড়ার কৌশল </a:t>
            </a:r>
            <a:endParaRPr/>
          </a:p>
        </p:txBody>
      </p:sp>
      <p:sp>
        <p:nvSpPr>
          <p:cNvPr id="1436" name="Google Shape;1436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অনুশীলনের সময় </a:t>
            </a:r>
            <a:endParaRPr/>
          </a:p>
        </p:txBody>
      </p:sp>
      <p:sp>
        <p:nvSpPr>
          <p:cNvPr id="1437" name="Google Shape;1437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আলোচ্যসূচি</a:t>
            </a:r>
            <a:endParaRPr/>
          </a:p>
        </p:txBody>
      </p:sp>
      <p:sp>
        <p:nvSpPr>
          <p:cNvPr id="1438" name="Google Shape;1438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প্রতিফলন এবং আপডেট</a:t>
            </a:r>
            <a:endParaRPr/>
          </a:p>
        </p:txBody>
      </p:sp>
      <p:pic>
        <p:nvPicPr>
          <p:cNvPr id="1439" name="Google Shape;143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3" name="Google Shape;144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4" name="Google Shape;1444;p5"/>
          <p:cNvSpPr/>
          <p:nvPr/>
        </p:nvSpPr>
        <p:spPr>
          <a:xfrm>
            <a:off x="9527206" y="3176994"/>
            <a:ext cx="1844431" cy="14067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“আমি শিখেছি কীভাবে শক্ত শব্দকে প্রতিহত করতে হয়”</a:t>
            </a:r>
            <a:endParaRPr b="0" i="0" sz="14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6"/>
          <p:cNvSpPr txBox="1"/>
          <p:nvPr>
            <p:ph idx="1" type="body"/>
          </p:nvPr>
        </p:nvSpPr>
        <p:spPr>
          <a:xfrm>
            <a:off x="4588042" y="1458806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0" name="Google Shape;1450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1" name="Google Shape;1451;p6"/>
          <p:cNvSpPr txBox="1"/>
          <p:nvPr>
            <p:ph idx="3" type="body"/>
          </p:nvPr>
        </p:nvSpPr>
        <p:spPr>
          <a:xfrm>
            <a:off x="4402063" y="395656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2" name="Google Shape;1452;p6"/>
          <p:cNvSpPr txBox="1"/>
          <p:nvPr>
            <p:ph idx="4" type="body"/>
          </p:nvPr>
        </p:nvSpPr>
        <p:spPr>
          <a:xfrm>
            <a:off x="440206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3" name="Google Shape;1453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প্রস্তুত হন। </a:t>
            </a:r>
            <a:endParaRPr/>
          </a:p>
        </p:txBody>
      </p:sp>
      <p:sp>
        <p:nvSpPr>
          <p:cNvPr id="1454" name="Google Shape;1454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উপস্থিত থাকুন। </a:t>
            </a:r>
            <a:endParaRPr/>
          </a:p>
        </p:txBody>
      </p:sp>
      <p:sp>
        <p:nvSpPr>
          <p:cNvPr id="1455" name="Google Shape;1455;p6"/>
          <p:cNvSpPr txBox="1"/>
          <p:nvPr>
            <p:ph idx="7" type="body"/>
          </p:nvPr>
        </p:nvSpPr>
        <p:spPr>
          <a:xfrm>
            <a:off x="842964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বিনয়ী হন।</a:t>
            </a:r>
            <a:endParaRPr/>
          </a:p>
        </p:txBody>
      </p:sp>
      <p:sp>
        <p:nvSpPr>
          <p:cNvPr id="1456" name="Google Shape;1456;p6"/>
          <p:cNvSpPr txBox="1"/>
          <p:nvPr>
            <p:ph idx="8" type="body"/>
          </p:nvPr>
        </p:nvSpPr>
        <p:spPr>
          <a:xfrm>
            <a:off x="842963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প্রশ্ন জিজ্ঞাসা করুন</a:t>
            </a:r>
            <a:endParaRPr/>
          </a:p>
        </p:txBody>
      </p:sp>
      <p:sp>
        <p:nvSpPr>
          <p:cNvPr id="1457" name="Google Shape;1457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800"/>
              <a:t>ওয়ার্কশপের নির্দেশনা</a:t>
            </a:r>
            <a:endParaRPr sz="4800"/>
          </a:p>
        </p:txBody>
      </p:sp>
      <p:pic>
        <p:nvPicPr>
          <p:cNvPr descr="Icon&#10;&#10;Description automatically generated" id="1458" name="Google Shape;14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9" name="Google Shape;14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0" name="Google Shape;146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1" name="Google Shape;146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আমাকে একটা গল্প বলুন</a:t>
            </a:r>
            <a:endParaRPr/>
          </a:p>
        </p:txBody>
      </p:sp>
      <p:sp>
        <p:nvSpPr>
          <p:cNvPr id="1467" name="Google Shape;1467;p11"/>
          <p:cNvSpPr txBox="1"/>
          <p:nvPr>
            <p:ph idx="1" type="body"/>
          </p:nvPr>
        </p:nvSpPr>
        <p:spPr>
          <a:xfrm>
            <a:off x="9222875" y="4566289"/>
            <a:ext cx="249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u="none"/>
              <a:t>এই পরামর্শটি আপনার সন্তানকে গল্পগুলি কীভাবে সাজানো হয় তা বুঝতে সাহায্য করে। 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68" name="Google Shape;146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470" name="Google Shape;1470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4</a:t>
            </a:r>
            <a:endParaRPr/>
          </a:p>
        </p:txBody>
      </p:sp>
      <p:sp>
        <p:nvSpPr>
          <p:cNvPr id="1471" name="Google Shape;147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3</a:t>
            </a:r>
            <a:endParaRPr/>
          </a:p>
        </p:txBody>
      </p:sp>
      <p:sp>
        <p:nvSpPr>
          <p:cNvPr id="1472" name="Google Shape;1472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একটা গল্প ভাবুন।</a:t>
            </a:r>
            <a:endParaRPr/>
          </a:p>
        </p:txBody>
      </p:sp>
      <p:sp>
        <p:nvSpPr>
          <p:cNvPr id="1473" name="Google Shape;147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শুরুটা বলুন।</a:t>
            </a:r>
            <a:endParaRPr/>
          </a:p>
        </p:txBody>
      </p:sp>
      <p:sp>
        <p:nvSpPr>
          <p:cNvPr id="1474" name="Google Shape;1474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মাঝের কথা বলুন।</a:t>
            </a:r>
            <a:endParaRPr/>
          </a:p>
        </p:txBody>
      </p:sp>
      <p:sp>
        <p:nvSpPr>
          <p:cNvPr id="1475" name="Google Shape;1475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শেষের কথা বলুন।</a:t>
            </a:r>
            <a:endParaRPr/>
          </a:p>
        </p:txBody>
      </p:sp>
      <p:sp>
        <p:nvSpPr>
          <p:cNvPr id="1476" name="Google Shape;147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কীভাবে একটি লেখা সংগঠিত হয়। একটি গল্পের শুরু, মধ্য এবং শেষ আছে।</a:t>
            </a:r>
            <a:endParaRPr/>
          </a:p>
        </p:txBody>
      </p:sp>
      <p:sp>
        <p:nvSpPr>
          <p:cNvPr id="1482" name="Google Shape;148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একটি গল্পের ঘটনার ক্রম।</a:t>
            </a:r>
            <a:endParaRPr/>
          </a:p>
        </p:txBody>
      </p:sp>
      <p:sp>
        <p:nvSpPr>
          <p:cNvPr id="1483" name="Google Shape;148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কখন এবং কোথায় একটি গল্প সঞ্চালিত হয়।</a:t>
            </a:r>
            <a:endParaRPr/>
          </a:p>
        </p:txBody>
      </p:sp>
      <p:sp>
        <p:nvSpPr>
          <p:cNvPr id="1484" name="Google Shape;148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কেউ (বা কিছু) যে গল্পে ভাবছে, অনুভব করছে, কথা বলছে এবং অভিনয় করছে।</a:t>
            </a:r>
            <a:endParaRPr/>
          </a:p>
        </p:txBody>
      </p:sp>
      <p:sp>
        <p:nvSpPr>
          <p:cNvPr id="1485" name="Google Shape;148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কাঠামো</a:t>
            </a:r>
            <a:endParaRPr b="1"/>
          </a:p>
        </p:txBody>
      </p:sp>
      <p:sp>
        <p:nvSpPr>
          <p:cNvPr id="1486" name="Google Shape;148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প্লট</a:t>
            </a:r>
            <a:endParaRPr b="1"/>
          </a:p>
        </p:txBody>
      </p:sp>
      <p:sp>
        <p:nvSpPr>
          <p:cNvPr id="1487" name="Google Shape;148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u="none"/>
              <a:t>সেটিং</a:t>
            </a:r>
            <a:endParaRPr b="1"/>
          </a:p>
        </p:txBody>
      </p:sp>
      <p:sp>
        <p:nvSpPr>
          <p:cNvPr id="1488" name="Google Shape;148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চরিত্র</a:t>
            </a:r>
            <a:endParaRPr b="1"/>
          </a:p>
        </p:txBody>
      </p:sp>
      <p:sp>
        <p:nvSpPr>
          <p:cNvPr id="1489" name="Google Shape;148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সাহিত্যিক টার্ম দেখুন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একটা গল্প ভাবুন।</a:t>
            </a:r>
            <a:endParaRPr/>
          </a:p>
        </p:txBody>
      </p:sp>
      <p:sp>
        <p:nvSpPr>
          <p:cNvPr id="1495" name="Google Shape;1495;p13"/>
          <p:cNvSpPr txBox="1"/>
          <p:nvPr>
            <p:ph idx="1" type="body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3300" u="none"/>
              <a:t>আপনার সন্তানকে একটি গল্প ভাবতে বলুন। </a:t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3300" u="none"/>
              <a:t>গল্পটি হতে পারে:</a:t>
            </a:r>
            <a:endParaRPr sz="33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0" i="0" lang="en-US" sz="3300" u="none"/>
              <a:t>আপনার পারিবারিক জীবন বা সংস্কৃতি থেকে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b="0" i="0" lang="en-US" sz="3300" u="none"/>
              <a:t>একটি গল্প যা আপনি একটি বই, গেম বা চলচ্চিত্র থেকে জানেন।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b="0" i="0" lang="en-US" sz="3300" u="none"/>
              <a:t>ডাইনোসর বা একটি প্রিয় স্টাফড প্রাণীর মতো তারা আগ্রহী এমন কিছু সম্পর্কে একটি তৈরি গল্প।</a:t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6" name="Google Shape;1496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একটা গল্প ভাবুন। সৃজনশীল হন!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497" name="Google Shape;149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আমাকে শুরুটা বলুন</a:t>
            </a:r>
            <a:endParaRPr/>
          </a:p>
        </p:txBody>
      </p:sp>
      <p:sp>
        <p:nvSpPr>
          <p:cNvPr id="1503" name="Google Shape;1503;p14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কখন এবং কোথায় এই গল্পটি সঞ্চালিত হয়। আমরা সেটাকে </a:t>
            </a:r>
            <a:r>
              <a:rPr b="1" i="0" lang="en-US" sz="3600" u="none"/>
              <a:t>সেটিং </a:t>
            </a:r>
            <a:r>
              <a:rPr b="0" i="0" lang="en-US" sz="3600" u="none"/>
              <a:t>বলি। 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1" i="0" lang="en-US" sz="3600" u="none"/>
              <a:t>চরিত্র(গুলি)</a:t>
            </a:r>
            <a:r>
              <a:rPr b="0" i="0" lang="en-US" sz="3600" u="none"/>
              <a:t> বা যারা গল্পের সাথে জড়িত ছিল তাদের পরিচয় করিয়ে দিতে ভুলবেন না।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[বাচ্চাদের জন্য] গল্পের কি </a:t>
            </a:r>
            <a:r>
              <a:rPr b="1" i="0" lang="en-US" sz="3600" u="none"/>
              <a:t>ভাব</a:t>
            </a:r>
            <a:r>
              <a:rPr b="0" i="0" lang="en-US" sz="3600" u="none"/>
              <a:t> আছে?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04" name="Google Shape;1504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গল্পের শুরুতে কি হয়?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05" name="Google Shape;1505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আমাকে মাঝের কথা বলুন।</a:t>
            </a:r>
            <a:endParaRPr/>
          </a:p>
        </p:txBody>
      </p:sp>
      <p:sp>
        <p:nvSpPr>
          <p:cNvPr id="1511" name="Google Shape;1511;p15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চরিত্রটি কী করেছে বা গল্পের ঘটনাগুলিতে তারা কীভাবে প্রতিক্রিয়া জানিয়েছে সে সম্পর্কে </a:t>
            </a:r>
            <a:r>
              <a:rPr b="1" i="0" lang="en-US" sz="3600" u="none"/>
              <a:t>বিশদ বিবরণ</a:t>
            </a:r>
            <a:r>
              <a:rPr b="0" i="0" lang="en-US" sz="3600" u="none"/>
              <a:t> দিন। 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হয়তো চরিত্রটি কিছু </a:t>
            </a:r>
            <a:r>
              <a:rPr b="1" i="0" lang="en-US" sz="3600" u="none"/>
              <a:t>চ্যালেঞ্জের</a:t>
            </a:r>
            <a:r>
              <a:rPr b="0" i="0" lang="en-US" sz="3600" u="none"/>
              <a:t> মুখোমুখি হয়েছিল। কীভাবে তারা সেই চ্যালেঞ্জগুলো অতিক্রম করেছিল?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2" name="Google Shape;1512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গল্পের মাঝখানে কি হয়?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13" name="Google Shape;151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