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1"/>
    <p:sldMasterId id="2147483754" r:id="rId2"/>
    <p:sldMasterId id="2147483755" r:id="rId3"/>
    <p:sldMasterId id="2147483757" r:id="rId4"/>
    <p:sldMasterId id="2147483758" r:id="rId5"/>
    <p:sldMasterId id="2147483759" r:id="rId6"/>
    <p:sldMasterId id="2147483760" r:id="rId7"/>
    <p:sldMasterId id="2147483761" r:id="rId8"/>
    <p:sldMasterId id="2147483762"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BBED70-310F-4213-AD8A-0F53AB017270}">
  <a:tblStyle styleId="{1FBBED70-310F-4213-AD8A-0F53AB01727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b="1"/>
              <a:t>Overview and rationale: </a:t>
            </a:r>
            <a:endParaRPr b="1"/>
          </a:p>
          <a:p>
            <a:pPr marL="0" lvl="0" indent="0" algn="l" rtl="0">
              <a:lnSpc>
                <a:spcPct val="100000"/>
              </a:lnSpc>
              <a:spcBef>
                <a:spcPts val="0"/>
              </a:spcBef>
              <a:spcAft>
                <a:spcPts val="0"/>
              </a:spcAft>
              <a:buClr>
                <a:schemeClr val="dk1"/>
              </a:buClr>
              <a:buSzPts val="1400"/>
              <a:buFont typeface="Arial"/>
              <a:buNone/>
            </a:pPr>
            <a:r>
              <a:rPr lang="en-US"/>
              <a:t>This is an </a:t>
            </a:r>
            <a:r>
              <a:rPr lang="en-US" b="1"/>
              <a:t>understand the story </a:t>
            </a:r>
            <a:r>
              <a:rPr lang="en-US"/>
              <a:t>workshop.</a:t>
            </a:r>
            <a:r>
              <a:rPr lang="en-US" i="1"/>
              <a:t> </a:t>
            </a:r>
            <a:r>
              <a:rPr lang="en-US"/>
              <a:t>When students better understand the characters they read about, reading becomes more fun. When reading fiction stories, it’s important to understand the character(s) and who they are to better understand the whole story. This workshop gives families questions they can use to help their child examine character traits and give textual evidence to better understand the story. </a:t>
            </a:r>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workshop works best with fiction.</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98450" algn="l" rtl="0">
              <a:lnSpc>
                <a:spcPct val="100000"/>
              </a:lnSpc>
              <a:spcBef>
                <a:spcPts val="0"/>
              </a:spcBef>
              <a:spcAft>
                <a:spcPts val="0"/>
              </a:spcAft>
              <a:buClr>
                <a:schemeClr val="dk1"/>
              </a:buClr>
              <a:buSzPts val="1100"/>
              <a:buFont typeface="Calibri"/>
              <a:buChar char="•"/>
            </a:pPr>
            <a:r>
              <a:rPr lang="en-US"/>
              <a:t>In this workshop, you will model how to identify character traits. </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finding textual evidence to identify character traits.</a:t>
            </a:r>
            <a:endParaRPr/>
          </a:p>
          <a:p>
            <a:pPr marL="628650" lvl="1" indent="-171450" algn="l" rtl="0">
              <a:lnSpc>
                <a:spcPct val="100000"/>
              </a:lnSpc>
              <a:spcBef>
                <a:spcPts val="0"/>
              </a:spcBef>
              <a:spcAft>
                <a:spcPts val="0"/>
              </a:spcAft>
              <a:buClr>
                <a:schemeClr val="dk1"/>
              </a:buClr>
              <a:buSzPts val="1400"/>
              <a:buChar char="•"/>
            </a:pPr>
            <a:r>
              <a:rPr lang="en-US"/>
              <a:t>Consider using a short read aloud text that your students are familiar with instead of/in addition to the model on the slide.</a:t>
            </a:r>
            <a:endParaRPr b="1"/>
          </a:p>
          <a:p>
            <a:pPr marL="171450" lvl="0" indent="-8255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317500" algn="l" rtl="0">
              <a:lnSpc>
                <a:spcPct val="100000"/>
              </a:lnSpc>
              <a:spcBef>
                <a:spcPts val="0"/>
              </a:spcBef>
              <a:spcAft>
                <a:spcPts val="0"/>
              </a:spcAft>
              <a:buClr>
                <a:schemeClr val="dk1"/>
              </a:buClr>
              <a:buSzPts val="1400"/>
              <a:buChar char="•"/>
            </a:pPr>
            <a:r>
              <a:rPr lang="en-US"/>
              <a:t>Consider changing the passages on the slides to be more appropriately matched to the level of your students.</a:t>
            </a:r>
            <a:endParaRPr/>
          </a:p>
          <a:p>
            <a:pPr marL="457200" lvl="0" indent="-298450" algn="l" rtl="0">
              <a:lnSpc>
                <a:spcPct val="100000"/>
              </a:lnSpc>
              <a:spcBef>
                <a:spcPts val="0"/>
              </a:spcBef>
              <a:spcAft>
                <a:spcPts val="0"/>
              </a:spcAft>
              <a:buClr>
                <a:schemeClr val="dk1"/>
              </a:buClr>
              <a:buSzPts val="1100"/>
              <a:buFont typeface="Calibri"/>
              <a:buChar char="•"/>
            </a:pPr>
            <a:r>
              <a:rPr lang="en-US"/>
              <a:t>Preview “Check in on literacy terms”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Encourage families to do this with read aloud books.</a:t>
            </a:r>
            <a:endParaRPr/>
          </a:p>
          <a:p>
            <a:pPr marL="914400" lvl="1" indent="-317500" algn="l" rtl="0">
              <a:lnSpc>
                <a:spcPct val="100000"/>
              </a:lnSpc>
              <a:spcBef>
                <a:spcPts val="0"/>
              </a:spcBef>
              <a:spcAft>
                <a:spcPts val="0"/>
              </a:spcAft>
              <a:buClr>
                <a:schemeClr val="dk1"/>
              </a:buClr>
              <a:buSzPts val="1400"/>
              <a:buChar char="•"/>
            </a:pPr>
            <a:r>
              <a:rPr lang="en-US"/>
              <a:t>Edit the list of common character traits to be smaller and more focused. Edit the model on the slide.</a:t>
            </a:r>
            <a:endParaRPr/>
          </a:p>
          <a:p>
            <a:pPr marL="914400" lvl="1" indent="-317500" algn="l" rtl="0">
              <a:lnSpc>
                <a:spcPct val="100000"/>
              </a:lnSpc>
              <a:spcBef>
                <a:spcPts val="0"/>
              </a:spcBef>
              <a:spcAft>
                <a:spcPts val="0"/>
              </a:spcAft>
              <a:buClr>
                <a:schemeClr val="dk1"/>
              </a:buClr>
              <a:buSzPts val="1400"/>
              <a:buChar char="•"/>
            </a:pPr>
            <a:r>
              <a:rPr lang="en-US"/>
              <a:t>Remind families that easier books have less complex characters which will likely only have one character trait. </a:t>
            </a:r>
            <a:endParaRPr/>
          </a:p>
          <a:p>
            <a:pPr marL="914400" lvl="1" indent="-317500" algn="l" rtl="0">
              <a:lnSpc>
                <a:spcPct val="100000"/>
              </a:lnSpc>
              <a:spcBef>
                <a:spcPts val="0"/>
              </a:spcBef>
              <a:spcAft>
                <a:spcPts val="0"/>
              </a:spcAft>
              <a:buClr>
                <a:schemeClr val="dk1"/>
              </a:buClr>
              <a:buSzPts val="1400"/>
              <a:buChar char="•"/>
            </a:pPr>
            <a:r>
              <a:rPr lang="en-US"/>
              <a:t>Be sure to name the difference between physical characteristics and character traits. </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Remind families that they can discuss character traits after a chapter or smaller section of a book. Also, multiple books in a series are a good opportunity to identify and find evidence for character traits. </a:t>
            </a:r>
            <a:endParaRPr/>
          </a:p>
          <a:p>
            <a:pPr marL="914400" lvl="1" indent="-317500" algn="l" rtl="0">
              <a:lnSpc>
                <a:spcPct val="100000"/>
              </a:lnSpc>
              <a:spcBef>
                <a:spcPts val="0"/>
              </a:spcBef>
              <a:spcAft>
                <a:spcPts val="0"/>
              </a:spcAft>
              <a:buClr>
                <a:schemeClr val="dk1"/>
              </a:buClr>
              <a:buSzPts val="1400"/>
              <a:buChar char="•"/>
            </a:pPr>
            <a:r>
              <a:rPr lang="en-US"/>
              <a:t>Encourage children to use a note-catcher to find specific words and phrases as textual evidence. </a:t>
            </a:r>
            <a:endParaRPr/>
          </a:p>
          <a:p>
            <a:pPr marL="914400" lvl="1" indent="-317500" algn="l" rtl="0">
              <a:lnSpc>
                <a:spcPct val="100000"/>
              </a:lnSpc>
              <a:spcBef>
                <a:spcPts val="0"/>
              </a:spcBef>
              <a:spcAft>
                <a:spcPts val="0"/>
              </a:spcAft>
              <a:buClr>
                <a:schemeClr val="dk1"/>
              </a:buClr>
              <a:buSzPts val="1400"/>
              <a:buChar char="•"/>
            </a:pPr>
            <a:r>
              <a:rPr lang="en-US"/>
              <a:t>Some characters’ traits change by the end of the story/text because of an event or lesson learned.  </a:t>
            </a:r>
            <a:endParaRPr/>
          </a:p>
          <a:p>
            <a:pPr marL="914400" lvl="1" indent="-317500" algn="l" rtl="0">
              <a:lnSpc>
                <a:spcPct val="100000"/>
              </a:lnSpc>
              <a:spcBef>
                <a:spcPts val="0"/>
              </a:spcBef>
              <a:spcAft>
                <a:spcPts val="0"/>
              </a:spcAft>
              <a:buClr>
                <a:schemeClr val="dk1"/>
              </a:buClr>
              <a:buSzPts val="1400"/>
              <a:buChar char="•"/>
            </a:pPr>
            <a:r>
              <a:rPr lang="en-US"/>
              <a:t>Support students thinking by helping them to notice  the characters’ behavior, thoughts, and dialogue that reveal their traits.</a:t>
            </a:r>
            <a:endParaRPr/>
          </a:p>
          <a:p>
            <a:pPr marL="914400" lvl="1" indent="-317500" algn="l" rtl="0">
              <a:lnSpc>
                <a:spcPct val="100000"/>
              </a:lnSpc>
              <a:spcBef>
                <a:spcPts val="0"/>
              </a:spcBef>
              <a:spcAft>
                <a:spcPts val="0"/>
              </a:spcAft>
              <a:buClr>
                <a:schemeClr val="dk1"/>
              </a:buClr>
              <a:buSzPts val="1400"/>
              <a:buChar char="•"/>
            </a:pPr>
            <a:r>
              <a:rPr lang="en-US"/>
              <a:t>If teaching this workshop to</a:t>
            </a:r>
            <a:r>
              <a:rPr lang="en-US" b="1"/>
              <a:t> Multilingual families</a:t>
            </a:r>
            <a:r>
              <a:rPr lang="en-US"/>
              <a:t>:</a:t>
            </a:r>
            <a:endParaRPr/>
          </a:p>
          <a:p>
            <a:pPr marL="1371600" lvl="2" indent="-317500" algn="l" rtl="0">
              <a:lnSpc>
                <a:spcPct val="100000"/>
              </a:lnSpc>
              <a:spcBef>
                <a:spcPts val="0"/>
              </a:spcBef>
              <a:spcAft>
                <a:spcPts val="0"/>
              </a:spcAft>
              <a:buClr>
                <a:schemeClr val="dk1"/>
              </a:buClr>
              <a:buSzPts val="1400"/>
              <a:buChar char="•"/>
            </a:pPr>
            <a:r>
              <a:rPr lang="en-US"/>
              <a:t>Remind families that as a coach their role is to remind children to practice the strategy. Even if they aren’t sure what the book is about or what the characters did, they can remind their child to give evidence to back up their thinking.</a:t>
            </a:r>
            <a:endParaRPr/>
          </a:p>
          <a:p>
            <a:pPr marL="1371600" lvl="2" indent="-317500" algn="l" rtl="0">
              <a:lnSpc>
                <a:spcPct val="100000"/>
              </a:lnSpc>
              <a:spcBef>
                <a:spcPts val="0"/>
              </a:spcBef>
              <a:spcAft>
                <a:spcPts val="0"/>
              </a:spcAft>
              <a:buClr>
                <a:schemeClr val="dk1"/>
              </a:buClr>
              <a:buSzPts val="1400"/>
              <a:buChar char="•"/>
            </a:pPr>
            <a:r>
              <a:rPr lang="en-US"/>
              <a:t> A way to check their child’s thinking is to ask them to identify words or phrases in the text that helped them identify the character traits and then ask them to explain why it proves their thinking.</a:t>
            </a:r>
            <a:endParaRPr/>
          </a:p>
          <a:p>
            <a:pPr marL="1371600" lvl="2" indent="-317500" algn="l" rtl="0">
              <a:lnSpc>
                <a:spcPct val="100000"/>
              </a:lnSpc>
              <a:spcBef>
                <a:spcPts val="0"/>
              </a:spcBef>
              <a:spcAft>
                <a:spcPts val="0"/>
              </a:spcAft>
              <a:buClr>
                <a:schemeClr val="dk1"/>
              </a:buClr>
              <a:buSzPts val="1400"/>
              <a:buChar char="•"/>
            </a:pPr>
            <a:r>
              <a:rPr lang="en-US"/>
              <a:t>Encourage families to practice this strategy with stories or movies that they are familiar with. </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b="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400"/>
              <a:buFont typeface="Arial"/>
              <a:buNone/>
            </a:pPr>
            <a:r>
              <a:rPr lang="en-US"/>
              <a:t>Welcome: 10 mins</a:t>
            </a:r>
            <a:endParaRPr/>
          </a:p>
          <a:p>
            <a:pPr marL="0" lvl="0" indent="0" algn="l" rtl="0">
              <a:lnSpc>
                <a:spcPct val="100000"/>
              </a:lnSpc>
              <a:spcBef>
                <a:spcPts val="0"/>
              </a:spcBef>
              <a:spcAft>
                <a:spcPts val="0"/>
              </a:spcAft>
              <a:buClr>
                <a:schemeClr val="dk1"/>
              </a:buClr>
              <a:buSzPts val="1400"/>
              <a:buFont typeface="Arial"/>
              <a:buNone/>
            </a:pPr>
            <a:r>
              <a:rPr lang="en-US"/>
              <a:t>Reading tip: 15-20 mins</a:t>
            </a:r>
            <a:endParaRPr/>
          </a:p>
          <a:p>
            <a:pPr marL="0" lvl="0" indent="0" algn="l" rtl="0">
              <a:lnSpc>
                <a:spcPct val="100000"/>
              </a:lnSpc>
              <a:spcBef>
                <a:spcPts val="0"/>
              </a:spcBef>
              <a:spcAft>
                <a:spcPts val="0"/>
              </a:spcAft>
              <a:buClr>
                <a:schemeClr val="dk1"/>
              </a:buClr>
              <a:buSzPts val="1400"/>
              <a:buFont typeface="Arial"/>
              <a:buNone/>
            </a:pPr>
            <a:r>
              <a:rPr lang="en-US"/>
              <a:t>Practice: 15-20 mins</a:t>
            </a:r>
            <a:endParaRPr/>
          </a:p>
          <a:p>
            <a:pPr marL="0" lvl="0" indent="0" algn="l" rtl="0">
              <a:lnSpc>
                <a:spcPct val="100000"/>
              </a:lnSpc>
              <a:spcBef>
                <a:spcPts val="0"/>
              </a:spcBef>
              <a:spcAft>
                <a:spcPts val="0"/>
              </a:spcAft>
              <a:buClr>
                <a:schemeClr val="dk1"/>
              </a:buClr>
              <a:buSzPts val="1400"/>
              <a:buFont typeface="Arial"/>
              <a:buNone/>
            </a:pPr>
            <a:r>
              <a:rPr lang="en-US"/>
              <a:t>Reflection and updates: 10 mins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p:txBody>
      </p:sp>
      <p:sp>
        <p:nvSpPr>
          <p:cNvPr id="1405" name="Google Shape;1405;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10: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SzPts val="800"/>
              <a:buChar char="●"/>
            </a:pPr>
            <a:r>
              <a:rPr lang="en-US" b="1"/>
              <a:t>Read the pages aloud </a:t>
            </a:r>
            <a:r>
              <a:rPr lang="en-US"/>
              <a:t>(or invite a volunteer to read them)</a:t>
            </a:r>
            <a:endParaRPr/>
          </a:p>
          <a:p>
            <a:pPr marL="914400" marR="0" lvl="1" indent="-279400" algn="l" rtl="0">
              <a:lnSpc>
                <a:spcPct val="100000"/>
              </a:lnSpc>
              <a:spcBef>
                <a:spcPts val="0"/>
              </a:spcBef>
              <a:spcAft>
                <a:spcPts val="0"/>
              </a:spcAft>
              <a:buSzPts val="800"/>
              <a:buFont typeface="Calibri"/>
              <a:buChar char="●"/>
            </a:pPr>
            <a:r>
              <a:rPr lang="en-US" sz="1200" i="0"/>
              <a:t>Set the purpose for families before reading. Explain that while you’re reading the pages, they should be thinking about the personality or character trait of the main character (the boy, in this case).</a:t>
            </a:r>
            <a:endParaRPr/>
          </a:p>
          <a:p>
            <a:pPr marL="914400" marR="0" lvl="1" indent="-279400" algn="l" rtl="0">
              <a:lnSpc>
                <a:spcPct val="100000"/>
              </a:lnSpc>
              <a:spcBef>
                <a:spcPts val="0"/>
              </a:spcBef>
              <a:spcAft>
                <a:spcPts val="0"/>
              </a:spcAft>
              <a:buSzPts val="800"/>
              <a:buFont typeface="Calibri"/>
              <a:buChar char="●"/>
            </a:pPr>
            <a:r>
              <a:rPr lang="en-US" sz="1200" i="0"/>
              <a:t>You may also choose to read a book from your classroom.</a:t>
            </a:r>
            <a:endParaRPr sz="1200" i="0"/>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1: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sz="1200" b="1"/>
              <a:t>Invite families to discuss questions </a:t>
            </a:r>
            <a:r>
              <a:rPr lang="en-US" sz="1200"/>
              <a:t>in pairs or small groups.</a:t>
            </a:r>
            <a:endParaRPr/>
          </a:p>
          <a:p>
            <a:pPr marL="914400" marR="0" lvl="1" indent="-279400" algn="l" rtl="0">
              <a:lnSpc>
                <a:spcPct val="100000"/>
              </a:lnSpc>
              <a:spcBef>
                <a:spcPts val="0"/>
              </a:spcBef>
              <a:spcAft>
                <a:spcPts val="0"/>
              </a:spcAft>
              <a:buSzPts val="800"/>
              <a:buChar char="●"/>
            </a:pPr>
            <a:r>
              <a:rPr lang="en-US"/>
              <a:t>Circulate to support</a:t>
            </a:r>
            <a:endParaRPr/>
          </a:p>
          <a:p>
            <a:pPr marL="914400" marR="0" lvl="1" indent="-279400" algn="l" rtl="0">
              <a:lnSpc>
                <a:spcPct val="100000"/>
              </a:lnSpc>
              <a:spcBef>
                <a:spcPts val="0"/>
              </a:spcBef>
              <a:spcAft>
                <a:spcPts val="0"/>
              </a:spcAft>
              <a:buSzPts val="800"/>
              <a:buChar char="●"/>
            </a:pPr>
            <a:r>
              <a:rPr lang="en-US"/>
              <a:t>Remind families that a character trait is not an action. It's the personal quality behind the action.</a:t>
            </a:r>
            <a:endParaRPr sz="1200"/>
          </a:p>
          <a:p>
            <a:pPr marL="457200" marR="0" lvl="0" indent="-279400" algn="l" rtl="0">
              <a:lnSpc>
                <a:spcPct val="100000"/>
              </a:lnSpc>
              <a:spcBef>
                <a:spcPts val="0"/>
              </a:spcBef>
              <a:spcAft>
                <a:spcPts val="0"/>
              </a:spcAft>
              <a:buSzPts val="800"/>
              <a:buChar char="●"/>
            </a:pPr>
            <a:r>
              <a:rPr lang="en-US" sz="1200"/>
              <a:t>Invite participants to </a:t>
            </a:r>
            <a:r>
              <a:rPr lang="en-US" sz="1200" b="1"/>
              <a:t>share out.</a:t>
            </a:r>
            <a:endParaRPr/>
          </a:p>
          <a:p>
            <a:pPr marL="914400" marR="0" lvl="1" indent="-279400" algn="l" rtl="0">
              <a:lnSpc>
                <a:spcPct val="100000"/>
              </a:lnSpc>
              <a:spcBef>
                <a:spcPts val="0"/>
              </a:spcBef>
              <a:spcAft>
                <a:spcPts val="0"/>
              </a:spcAft>
              <a:buSzPts val="800"/>
              <a:buChar char="●"/>
            </a:pPr>
            <a:r>
              <a:rPr lang="en-US" sz="1200"/>
              <a:t>Families should pinpoint that the character (little boy) is kind, generous, thoughtful because of his actions of giving things away to others in need. </a:t>
            </a:r>
            <a:endParaRPr sz="1200" i="0"/>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15" name="Google Shape;1515;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u="sng"/>
          </a:p>
          <a:p>
            <a:pPr marL="457200" lvl="0" indent="-228600" algn="l" rtl="0">
              <a:lnSpc>
                <a:spcPct val="100000"/>
              </a:lnSpc>
              <a:spcBef>
                <a:spcPts val="0"/>
              </a:spcBef>
              <a:spcAft>
                <a:spcPts val="0"/>
              </a:spcAft>
              <a:buSzPts val="1400"/>
              <a:buNone/>
            </a:pPr>
            <a:endParaRPr/>
          </a:p>
        </p:txBody>
      </p:sp>
      <p:sp>
        <p:nvSpPr>
          <p:cNvPr id="1525" name="Google Shape;1525;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4: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1" indent="0" algn="l" rtl="0">
              <a:lnSpc>
                <a:spcPct val="100000"/>
              </a:lnSpc>
              <a:spcBef>
                <a:spcPts val="0"/>
              </a:spcBef>
              <a:spcAft>
                <a:spcPts val="0"/>
              </a:spcAft>
              <a:buSzPts val="1400"/>
              <a:buNone/>
            </a:pP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3" name="Google Shape;1543;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57" name="Google Shape;1557;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65" name="Google Shape;1565;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12" name="Google Shape;1412;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17" name="Google Shape;1417;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38" name="Google Shape;1438;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SzPts val="1400"/>
              <a:buNone/>
            </a:pPr>
            <a:r>
              <a:rPr lang="en-US"/>
              <a:t> </a:t>
            </a: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Here are the steps of the reading tip for today.</a:t>
            </a:r>
            <a:endParaRPr i="1"/>
          </a:p>
          <a:p>
            <a:pPr marL="457200" lvl="0" indent="-279400" algn="l" rtl="0">
              <a:lnSpc>
                <a:spcPct val="100000"/>
              </a:lnSpc>
              <a:spcBef>
                <a:spcPts val="0"/>
              </a:spcBef>
              <a:spcAft>
                <a:spcPts val="0"/>
              </a:spcAft>
              <a:buSzPts val="800"/>
              <a:buChar char="●"/>
            </a:pPr>
            <a:r>
              <a:rPr lang="en-US" i="1"/>
              <a:t>First, we’ll review character traits</a:t>
            </a:r>
            <a:endParaRPr i="1"/>
          </a:p>
          <a:p>
            <a:pPr marL="457200" lvl="0" indent="-279400" algn="l" rtl="0">
              <a:lnSpc>
                <a:spcPct val="100000"/>
              </a:lnSpc>
              <a:spcBef>
                <a:spcPts val="0"/>
              </a:spcBef>
              <a:spcAft>
                <a:spcPts val="0"/>
              </a:spcAft>
              <a:buSzPts val="800"/>
              <a:buChar char="●"/>
            </a:pPr>
            <a:r>
              <a:rPr lang="en-US" i="1"/>
              <a:t>Then we’ll practice identifying character traits and giving examples of what the character says or does that back up our thinking. </a:t>
            </a:r>
            <a:endParaRPr i="1"/>
          </a:p>
          <a:p>
            <a:pPr marL="457200" lvl="0" indent="-279400" algn="l" rtl="0">
              <a:lnSpc>
                <a:spcPct val="100000"/>
              </a:lnSpc>
              <a:spcBef>
                <a:spcPts val="0"/>
              </a:spcBef>
              <a:spcAft>
                <a:spcPts val="0"/>
              </a:spcAft>
              <a:buSzPts val="800"/>
              <a:buChar char="●"/>
            </a:pPr>
            <a:r>
              <a:rPr lang="en-US" i="1"/>
              <a:t>For example, if we take a classic fairy tale story like Little Red Riding Hood, I could say Little Red Riding Hood was kind (step 2) because she set off into the forest to deliver a basket of food for her grandmother. That’s an example of something the character did which is step 3. </a:t>
            </a:r>
            <a:endParaRPr i="1"/>
          </a:p>
          <a:p>
            <a:pPr marL="0" lvl="0" indent="0" algn="l" rtl="0">
              <a:lnSpc>
                <a:spcPct val="100000"/>
              </a:lnSpc>
              <a:spcBef>
                <a:spcPts val="0"/>
              </a:spcBef>
              <a:spcAft>
                <a:spcPts val="0"/>
              </a:spcAft>
              <a:buClr>
                <a:schemeClr val="dk1"/>
              </a:buClr>
              <a:buSzPts val="1100"/>
              <a:buFont typeface="Arial"/>
              <a:buNone/>
            </a:pPr>
            <a:r>
              <a:rPr lang="en-US" i="1"/>
              <a:t>Why do we do this reading tip?</a:t>
            </a:r>
            <a:endParaRPr i="1"/>
          </a:p>
          <a:p>
            <a:pPr marL="0" lvl="0" indent="0" algn="l" rtl="0">
              <a:lnSpc>
                <a:spcPct val="100000"/>
              </a:lnSpc>
              <a:spcBef>
                <a:spcPts val="0"/>
              </a:spcBef>
              <a:spcAft>
                <a:spcPts val="0"/>
              </a:spcAft>
              <a:buClr>
                <a:schemeClr val="dk1"/>
              </a:buClr>
              <a:buSzPts val="1100"/>
              <a:buFont typeface="Arial"/>
              <a:buNone/>
            </a:pPr>
            <a:r>
              <a:rPr lang="en-US" i="1"/>
              <a:t>Talking about character traits is one way to help your child understand the story better.</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 </a:t>
            </a:r>
            <a:endParaRPr u="sng"/>
          </a:p>
          <a:p>
            <a:pPr marL="0" lvl="0" indent="0" algn="l" rtl="0">
              <a:lnSpc>
                <a:spcPct val="100000"/>
              </a:lnSpc>
              <a:spcBef>
                <a:spcPts val="0"/>
              </a:spcBef>
              <a:spcAft>
                <a:spcPts val="0"/>
              </a:spcAft>
              <a:buClr>
                <a:schemeClr val="dk1"/>
              </a:buClr>
              <a:buSzPts val="1100"/>
              <a:buFont typeface="Arial"/>
              <a:buNone/>
            </a:pPr>
            <a:r>
              <a:rPr lang="en-US" i="1"/>
              <a:t>Aquí están los pasos del consejo de lectura de hoy. </a:t>
            </a:r>
            <a:endParaRPr i="1"/>
          </a:p>
          <a:p>
            <a:pPr marL="457200" lvl="0" indent="-279400" algn="l" rtl="0">
              <a:lnSpc>
                <a:spcPct val="100000"/>
              </a:lnSpc>
              <a:spcBef>
                <a:spcPts val="0"/>
              </a:spcBef>
              <a:spcAft>
                <a:spcPts val="0"/>
              </a:spcAft>
              <a:buSzPts val="800"/>
              <a:buChar char="●"/>
            </a:pPr>
            <a:r>
              <a:rPr lang="en-US" i="1"/>
              <a:t>Primero, vamos a repasar algunos rasgos de carácter </a:t>
            </a:r>
            <a:endParaRPr i="1"/>
          </a:p>
          <a:p>
            <a:pPr marL="457200" lvl="0" indent="-279400" algn="l" rtl="0">
              <a:lnSpc>
                <a:spcPct val="100000"/>
              </a:lnSpc>
              <a:spcBef>
                <a:spcPts val="0"/>
              </a:spcBef>
              <a:spcAft>
                <a:spcPts val="0"/>
              </a:spcAft>
              <a:buSzPts val="800"/>
              <a:buChar char="●"/>
            </a:pPr>
            <a:r>
              <a:rPr lang="en-US" i="1"/>
              <a:t>Luego vamos a practicar cómo identificar los rasgos de carácter y dar ejemplos de lo que un personaje dice o hace que respalda lo que estamos pensando. </a:t>
            </a:r>
            <a:endParaRPr i="1"/>
          </a:p>
          <a:p>
            <a:pPr marL="457200" lvl="0" indent="-279400" algn="l" rtl="0">
              <a:lnSpc>
                <a:spcPct val="100000"/>
              </a:lnSpc>
              <a:spcBef>
                <a:spcPts val="0"/>
              </a:spcBef>
              <a:spcAft>
                <a:spcPts val="0"/>
              </a:spcAft>
              <a:buSzPts val="800"/>
              <a:buChar char="●"/>
            </a:pPr>
            <a:r>
              <a:rPr lang="en-US" i="1"/>
              <a:t>Por ejemplo, si pensamos en el cuento de hadas “La Caperucita Roja”, yo podría decir que ella es simpatica (paso 2) porque ella anduvo por el bosque para entregar una canasta de comida a su abuelita (el paso 3 - dar un ejemplo de algo que el personaje hizo.)</a:t>
            </a:r>
            <a:endParaRPr i="1"/>
          </a:p>
          <a:p>
            <a:pPr marL="0" lvl="0" indent="0" algn="l" rtl="0">
              <a:lnSpc>
                <a:spcPct val="100000"/>
              </a:lnSpc>
              <a:spcBef>
                <a:spcPts val="0"/>
              </a:spcBef>
              <a:spcAft>
                <a:spcPts val="0"/>
              </a:spcAft>
              <a:buClr>
                <a:schemeClr val="dk1"/>
              </a:buClr>
              <a:buSzPts val="1100"/>
              <a:buFont typeface="Arial"/>
              <a:buNone/>
            </a:pPr>
            <a:r>
              <a:rPr lang="en-US" i="1"/>
              <a:t>¿Por qué este consejo de lectura es importante?</a:t>
            </a:r>
            <a:endParaRPr i="1"/>
          </a:p>
          <a:p>
            <a:pPr marL="0" lvl="0" indent="0" algn="l" rtl="0">
              <a:lnSpc>
                <a:spcPct val="100000"/>
              </a:lnSpc>
              <a:spcBef>
                <a:spcPts val="0"/>
              </a:spcBef>
              <a:spcAft>
                <a:spcPts val="0"/>
              </a:spcAft>
              <a:buClr>
                <a:schemeClr val="dk1"/>
              </a:buClr>
              <a:buSzPts val="1100"/>
              <a:buFont typeface="Arial"/>
              <a:buNone/>
            </a:pPr>
            <a:r>
              <a:rPr lang="en-US" i="1"/>
              <a:t>Hablar sobre los rasgos de carácter es una manera de ayudarle a su hijo para mejor entender el cuento.</a:t>
            </a:r>
            <a:r>
              <a:rPr lang="en-US"/>
              <a:t>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455" name="Google Shape;1455;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8" name="Google Shape;146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Font typeface="Calibri"/>
              <a:buChar char="●"/>
            </a:pPr>
            <a:r>
              <a:rPr lang="en-US"/>
              <a:t>To make sure everyone has a common understanding, </a:t>
            </a:r>
            <a:r>
              <a:rPr lang="en-US" b="1"/>
              <a:t>define some literacy terms</a:t>
            </a:r>
            <a:r>
              <a:rPr lang="en-US"/>
              <a:t> as needed.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8: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1" name="Google Shape;1481;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Font typeface="Calibri"/>
              <a:buChar char="●"/>
            </a:pPr>
            <a:r>
              <a:rPr lang="en-US" sz="1200" i="0"/>
              <a:t>Note: The slide is animated to list the words one by one.</a:t>
            </a:r>
            <a:endParaRPr/>
          </a:p>
          <a:p>
            <a:pPr marL="457200" lvl="0" indent="-279400" algn="l" rtl="0">
              <a:lnSpc>
                <a:spcPct val="100000"/>
              </a:lnSpc>
              <a:spcBef>
                <a:spcPts val="0"/>
              </a:spcBef>
              <a:spcAft>
                <a:spcPts val="0"/>
              </a:spcAft>
              <a:buSzPts val="800"/>
              <a:buChar char="●"/>
            </a:pPr>
            <a:r>
              <a:rPr lang="en-US" sz="1200" b="1" i="0"/>
              <a:t>Read and go over each word as they appear</a:t>
            </a:r>
            <a:r>
              <a:rPr lang="en-US" sz="1200" i="0"/>
              <a:t>. </a:t>
            </a:r>
            <a:endParaRPr/>
          </a:p>
          <a:p>
            <a:pPr marL="914400" lvl="1" indent="-279400" algn="l" rtl="0">
              <a:lnSpc>
                <a:spcPct val="100000"/>
              </a:lnSpc>
              <a:spcBef>
                <a:spcPts val="0"/>
              </a:spcBef>
              <a:spcAft>
                <a:spcPts val="0"/>
              </a:spcAft>
              <a:buSzPts val="800"/>
              <a:buFont typeface="Calibri"/>
              <a:buChar char="●"/>
            </a:pPr>
            <a:r>
              <a:rPr lang="en-US" sz="1200" i="0"/>
              <a:t>Involve families by having them read it/shout it out as they appear. </a:t>
            </a:r>
            <a:endParaRPr/>
          </a:p>
          <a:p>
            <a:pPr marL="914400" lvl="1" indent="-279400" algn="l" rtl="0">
              <a:lnSpc>
                <a:spcPct val="100000"/>
              </a:lnSpc>
              <a:spcBef>
                <a:spcPts val="0"/>
              </a:spcBef>
              <a:spcAft>
                <a:spcPts val="0"/>
              </a:spcAft>
              <a:buSzPts val="800"/>
              <a:buFont typeface="Calibri"/>
              <a:buChar char="●"/>
            </a:pPr>
            <a:r>
              <a:rPr lang="en-US" sz="1200" i="0"/>
              <a:t>Spend about 20 seconds on each one but summarizing their meaning. </a:t>
            </a:r>
            <a:endParaRPr/>
          </a:p>
          <a:p>
            <a:pPr marL="914400" lvl="1" indent="-279400" algn="l" rtl="0">
              <a:lnSpc>
                <a:spcPct val="100000"/>
              </a:lnSpc>
              <a:spcBef>
                <a:spcPts val="0"/>
              </a:spcBef>
              <a:spcAft>
                <a:spcPts val="0"/>
              </a:spcAft>
              <a:buSzPts val="800"/>
              <a:buFont typeface="Calibri"/>
              <a:buChar char="●"/>
            </a:pPr>
            <a:r>
              <a:rPr lang="en-US"/>
              <a:t>Remind families that a character trait is not what someone does or likes. It's a personal quality. </a:t>
            </a:r>
            <a:endParaRPr sz="1200" i="0"/>
          </a:p>
          <a:p>
            <a:pPr marL="0" marR="0" lvl="1" indent="0" algn="l" rtl="0">
              <a:lnSpc>
                <a:spcPct val="100000"/>
              </a:lnSpc>
              <a:spcBef>
                <a:spcPts val="0"/>
              </a:spcBef>
              <a:spcAft>
                <a:spcPts val="0"/>
              </a:spcAft>
              <a:buClr>
                <a:schemeClr val="dk1"/>
              </a:buClr>
              <a:buSzPts val="1200"/>
              <a:buFont typeface="Arial"/>
              <a:buNone/>
            </a:pPr>
            <a:endParaRPr i="1"/>
          </a:p>
          <a:p>
            <a:pPr marL="0" marR="0" lvl="1" indent="0" algn="l" rtl="0">
              <a:lnSpc>
                <a:spcPct val="100000"/>
              </a:lnSpc>
              <a:spcBef>
                <a:spcPts val="0"/>
              </a:spcBef>
              <a:spcAft>
                <a:spcPts val="0"/>
              </a:spcAft>
              <a:buClr>
                <a:schemeClr val="dk1"/>
              </a:buClr>
              <a:buSzPts val="1200"/>
              <a:buFont typeface="Arial"/>
              <a:buNone/>
            </a:pPr>
            <a:r>
              <a:rPr lang="en-US" sz="1200" i="1"/>
              <a:t>Example discussion points:</a:t>
            </a:r>
            <a:endParaRPr/>
          </a:p>
          <a:p>
            <a:pPr marL="0" marR="0" lvl="1" indent="0" algn="l" rtl="0">
              <a:lnSpc>
                <a:spcPct val="100000"/>
              </a:lnSpc>
              <a:spcBef>
                <a:spcPts val="0"/>
              </a:spcBef>
              <a:spcAft>
                <a:spcPts val="0"/>
              </a:spcAft>
              <a:buClr>
                <a:schemeClr val="dk1"/>
              </a:buClr>
              <a:buSzPts val="1200"/>
              <a:buFont typeface="Arial"/>
              <a:buNone/>
            </a:pPr>
            <a:r>
              <a:rPr lang="en-US" sz="1200" i="0"/>
              <a:t>Brave – shows courage, ready to face danger </a:t>
            </a:r>
            <a:endParaRPr/>
          </a:p>
          <a:p>
            <a:pPr marL="0" marR="0" lvl="1" indent="0" algn="l" rtl="0">
              <a:lnSpc>
                <a:spcPct val="100000"/>
              </a:lnSpc>
              <a:spcBef>
                <a:spcPts val="0"/>
              </a:spcBef>
              <a:spcAft>
                <a:spcPts val="0"/>
              </a:spcAft>
              <a:buClr>
                <a:schemeClr val="dk1"/>
              </a:buClr>
              <a:buSzPts val="1200"/>
              <a:buFont typeface="Arial"/>
              <a:buNone/>
            </a:pPr>
            <a:r>
              <a:rPr lang="en-US" sz="1200" i="0"/>
              <a:t>Grumpy – a little angry, mopey, not very nice or friendly, sees the negative side of most things</a:t>
            </a:r>
            <a:endParaRPr/>
          </a:p>
          <a:p>
            <a:pPr marL="0" marR="0" lvl="1" indent="0" algn="l" rtl="0">
              <a:lnSpc>
                <a:spcPct val="100000"/>
              </a:lnSpc>
              <a:spcBef>
                <a:spcPts val="0"/>
              </a:spcBef>
              <a:spcAft>
                <a:spcPts val="0"/>
              </a:spcAft>
              <a:buClr>
                <a:schemeClr val="dk1"/>
              </a:buClr>
              <a:buSzPts val="1200"/>
              <a:buFont typeface="Arial"/>
              <a:buNone/>
            </a:pPr>
            <a:r>
              <a:rPr lang="en-US" sz="1200" i="0"/>
              <a:t>Mischievous – causing or showing a fondness/linking for causing trouble in a playful way </a:t>
            </a:r>
            <a:endParaRPr/>
          </a:p>
          <a:p>
            <a:pPr marL="0" marR="0" lvl="1" indent="0" algn="l" rtl="0">
              <a:lnSpc>
                <a:spcPct val="100000"/>
              </a:lnSpc>
              <a:spcBef>
                <a:spcPts val="0"/>
              </a:spcBef>
              <a:spcAft>
                <a:spcPts val="0"/>
              </a:spcAft>
              <a:buClr>
                <a:schemeClr val="dk1"/>
              </a:buClr>
              <a:buSzPts val="1200"/>
              <a:buFont typeface="Arial"/>
              <a:buNone/>
            </a:pPr>
            <a:r>
              <a:rPr lang="en-US" sz="1200" i="0"/>
              <a:t>Stubborn – doesn’t like to change and sticks to one stance on something </a:t>
            </a:r>
            <a:endParaRPr/>
          </a:p>
          <a:p>
            <a:pPr marL="0" marR="0" lvl="1" indent="0" algn="l" rtl="0">
              <a:lnSpc>
                <a:spcPct val="100000"/>
              </a:lnSpc>
              <a:spcBef>
                <a:spcPts val="0"/>
              </a:spcBef>
              <a:spcAft>
                <a:spcPts val="0"/>
              </a:spcAft>
              <a:buClr>
                <a:schemeClr val="dk1"/>
              </a:buClr>
              <a:buSzPts val="1200"/>
              <a:buFont typeface="Arial"/>
              <a:buNone/>
            </a:pPr>
            <a:r>
              <a:rPr lang="en-US" sz="1200" i="0"/>
              <a:t>Fearful – afraid of things, nervous </a:t>
            </a:r>
            <a:endParaRPr/>
          </a:p>
          <a:p>
            <a:pPr marL="0" marR="0" lvl="1" indent="0" algn="l" rtl="0">
              <a:lnSpc>
                <a:spcPct val="100000"/>
              </a:lnSpc>
              <a:spcBef>
                <a:spcPts val="0"/>
              </a:spcBef>
              <a:spcAft>
                <a:spcPts val="0"/>
              </a:spcAft>
              <a:buClr>
                <a:schemeClr val="dk1"/>
              </a:buClr>
              <a:buSzPts val="1200"/>
              <a:buFont typeface="Arial"/>
              <a:buNone/>
            </a:pPr>
            <a:r>
              <a:rPr lang="en-US" sz="1200" i="0"/>
              <a:t>Creative – creating things with unique imagination or original ideas </a:t>
            </a:r>
            <a:endParaRPr/>
          </a:p>
          <a:p>
            <a:pPr marL="0" marR="0" lvl="1" indent="0" algn="l" rtl="0">
              <a:lnSpc>
                <a:spcPct val="100000"/>
              </a:lnSpc>
              <a:spcBef>
                <a:spcPts val="0"/>
              </a:spcBef>
              <a:spcAft>
                <a:spcPts val="0"/>
              </a:spcAft>
              <a:buClr>
                <a:schemeClr val="dk1"/>
              </a:buClr>
              <a:buSzPts val="1200"/>
              <a:buFont typeface="Arial"/>
              <a:buNone/>
            </a:pPr>
            <a:r>
              <a:rPr lang="en-US" sz="1200" i="0"/>
              <a:t>Lazy – unwilling to work or use energy </a:t>
            </a:r>
            <a:endParaRPr/>
          </a:p>
          <a:p>
            <a:pPr marL="0" marR="0" lvl="1" indent="0" algn="l" rtl="0">
              <a:lnSpc>
                <a:spcPct val="100000"/>
              </a:lnSpc>
              <a:spcBef>
                <a:spcPts val="0"/>
              </a:spcBef>
              <a:spcAft>
                <a:spcPts val="0"/>
              </a:spcAft>
              <a:buClr>
                <a:schemeClr val="dk1"/>
              </a:buClr>
              <a:buSzPts val="1200"/>
              <a:buFont typeface="Arial"/>
              <a:buNone/>
            </a:pPr>
            <a:r>
              <a:rPr lang="en-US" sz="1200" i="0"/>
              <a:t>Shy – bashful or easily embarrassed </a:t>
            </a:r>
            <a:endParaRPr/>
          </a:p>
          <a:p>
            <a:pPr marL="0" marR="0" lvl="1" indent="0" algn="l" rtl="0">
              <a:lnSpc>
                <a:spcPct val="100000"/>
              </a:lnSpc>
              <a:spcBef>
                <a:spcPts val="0"/>
              </a:spcBef>
              <a:spcAft>
                <a:spcPts val="0"/>
              </a:spcAft>
              <a:buClr>
                <a:schemeClr val="dk1"/>
              </a:buClr>
              <a:buSzPts val="1200"/>
              <a:buFont typeface="Arial"/>
              <a:buNone/>
            </a:pPr>
            <a:r>
              <a:rPr lang="en-US" sz="1200" i="0"/>
              <a:t>Hardworking – works hard on most things, doesn’t give up, keeps going until something is finished, dedicated </a:t>
            </a:r>
            <a:endParaRPr/>
          </a:p>
          <a:p>
            <a:pPr marL="0" marR="0" lvl="1" indent="0" algn="l" rtl="0">
              <a:lnSpc>
                <a:spcPct val="100000"/>
              </a:lnSpc>
              <a:spcBef>
                <a:spcPts val="0"/>
              </a:spcBef>
              <a:spcAft>
                <a:spcPts val="0"/>
              </a:spcAft>
              <a:buClr>
                <a:schemeClr val="dk1"/>
              </a:buClr>
              <a:buSzPts val="1200"/>
              <a:buFont typeface="Arial"/>
              <a:buNone/>
            </a:pPr>
            <a:r>
              <a:rPr lang="en-US" sz="1200" i="0"/>
              <a:t>Responsible – care for someone or something, gets the job done, shows up and meets commitments </a:t>
            </a:r>
            <a:endParaRPr/>
          </a:p>
          <a:p>
            <a:pPr marL="0" marR="0" lvl="1" indent="0" algn="l" rtl="0">
              <a:lnSpc>
                <a:spcPct val="100000"/>
              </a:lnSpc>
              <a:spcBef>
                <a:spcPts val="0"/>
              </a:spcBef>
              <a:spcAft>
                <a:spcPts val="0"/>
              </a:spcAft>
              <a:buClr>
                <a:schemeClr val="dk1"/>
              </a:buClr>
              <a:buSzPts val="1200"/>
              <a:buFont typeface="Arial"/>
              <a:buNone/>
            </a:pPr>
            <a:r>
              <a:rPr lang="en-US" sz="1200" i="0"/>
              <a:t>Patient – waits calmly for things, accepts delays or problems without suffering or getting annoyed </a:t>
            </a:r>
            <a:endParaRPr/>
          </a:p>
          <a:p>
            <a:pPr marL="0" marR="0" lvl="1" indent="0" algn="l" rtl="0">
              <a:lnSpc>
                <a:spcPct val="100000"/>
              </a:lnSpc>
              <a:spcBef>
                <a:spcPts val="0"/>
              </a:spcBef>
              <a:spcAft>
                <a:spcPts val="0"/>
              </a:spcAft>
              <a:buClr>
                <a:schemeClr val="dk1"/>
              </a:buClr>
              <a:buSzPts val="1200"/>
              <a:buFont typeface="Arial"/>
              <a:buNone/>
            </a:pPr>
            <a:r>
              <a:rPr lang="en-US" sz="1200" i="0"/>
              <a:t>Careless – makes mistakes easily, doesn’t think things through </a:t>
            </a:r>
            <a:endParaRPr/>
          </a:p>
          <a:p>
            <a:pPr marL="0" marR="0" lvl="1" indent="0" algn="l" rtl="0">
              <a:lnSpc>
                <a:spcPct val="100000"/>
              </a:lnSpc>
              <a:spcBef>
                <a:spcPts val="0"/>
              </a:spcBef>
              <a:spcAft>
                <a:spcPts val="0"/>
              </a:spcAft>
              <a:buClr>
                <a:schemeClr val="dk1"/>
              </a:buClr>
              <a:buSzPts val="1200"/>
              <a:buFont typeface="Arial"/>
              <a:buNone/>
            </a:pPr>
            <a:r>
              <a:rPr lang="en-US" sz="1200" i="0"/>
              <a:t>Kind – friendly and considerate to others </a:t>
            </a:r>
            <a:endParaRPr/>
          </a:p>
          <a:p>
            <a:pPr marL="0" marR="0" lvl="1" indent="0" algn="l" rtl="0">
              <a:lnSpc>
                <a:spcPct val="100000"/>
              </a:lnSpc>
              <a:spcBef>
                <a:spcPts val="0"/>
              </a:spcBef>
              <a:spcAft>
                <a:spcPts val="0"/>
              </a:spcAft>
              <a:buClr>
                <a:schemeClr val="dk1"/>
              </a:buClr>
              <a:buSzPts val="1200"/>
              <a:buFont typeface="Arial"/>
              <a:buNone/>
            </a:pPr>
            <a:r>
              <a:rPr lang="en-US" sz="1200" i="0"/>
              <a:t>Cheerful – happy or optimistic </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9: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0" name="Google Shape;1490;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marR="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Char char="●"/>
            </a:pPr>
            <a:r>
              <a:rPr lang="en-US" sz="1200" b="1" i="0"/>
              <a:t>Explain that children often need help being precise when they identify a character trait. </a:t>
            </a:r>
            <a:r>
              <a:rPr lang="en-US" sz="1200" i="0"/>
              <a:t>Here are two examples of common general traits that children may identify.</a:t>
            </a:r>
            <a:endParaRPr/>
          </a:p>
          <a:p>
            <a:pPr marL="914400" lvl="1" indent="-279400" algn="l" rtl="0">
              <a:lnSpc>
                <a:spcPct val="100000"/>
              </a:lnSpc>
              <a:spcBef>
                <a:spcPts val="0"/>
              </a:spcBef>
              <a:spcAft>
                <a:spcPts val="0"/>
              </a:spcAft>
              <a:buSzPts val="800"/>
              <a:buChar char="●"/>
            </a:pPr>
            <a:r>
              <a:rPr lang="en-US" sz="1200" i="0"/>
              <a:t>The chart shows some different ways to describe “nice” and ”mean.” When we identify character traits we want to go beyond general terms like “nice” and ”mean” and help our child be more precise.</a:t>
            </a:r>
            <a:endParaRPr/>
          </a:p>
          <a:p>
            <a:pPr marL="914400" lvl="1" indent="-279400" algn="l" rtl="0">
              <a:lnSpc>
                <a:spcPct val="100000"/>
              </a:lnSpc>
              <a:spcBef>
                <a:spcPts val="0"/>
              </a:spcBef>
              <a:spcAft>
                <a:spcPts val="0"/>
              </a:spcAft>
              <a:buSzPts val="800"/>
              <a:buChar char="●"/>
            </a:pPr>
            <a:r>
              <a:rPr lang="en-US" sz="1200" i="0"/>
              <a:t>Explain that text-based evidence can help here. For example, if the child says the character was nice, we might ask them to give an example. If they say that the character smiled and asked the new kid to sit with them at lunch then we can point them to a word like “friendly.” Then we might be able to find more examples of the character being “friendly.” </a:t>
            </a:r>
            <a:endParaRPr/>
          </a:p>
          <a:p>
            <a:pPr marL="914400" lvl="1" indent="-279400" algn="l" rtl="0">
              <a:lnSpc>
                <a:spcPct val="100000"/>
              </a:lnSpc>
              <a:spcBef>
                <a:spcPts val="0"/>
              </a:spcBef>
              <a:spcAft>
                <a:spcPts val="0"/>
              </a:spcAft>
              <a:buSzPts val="800"/>
              <a:buChar char="●"/>
            </a:pPr>
            <a:r>
              <a:rPr lang="en-US" sz="1200" i="0"/>
              <a:t>Ask families to give examples of the different traits on the chart.</a:t>
            </a:r>
            <a:r>
              <a:rPr lang="en-US"/>
              <a:t> multilingual </a:t>
            </a:r>
            <a:r>
              <a:rPr lang="en-US" sz="1200" i="0"/>
              <a:t>families may want to translate or compare terms to another language.</a:t>
            </a:r>
            <a:endParaRPr/>
          </a:p>
          <a:p>
            <a:pPr marL="914400" lvl="1" indent="-279400" algn="l" rtl="0">
              <a:lnSpc>
                <a:spcPct val="100000"/>
              </a:lnSpc>
              <a:spcBef>
                <a:spcPts val="0"/>
              </a:spcBef>
              <a:spcAft>
                <a:spcPts val="0"/>
              </a:spcAft>
              <a:buSzPts val="800"/>
              <a:buChar char="●"/>
            </a:pPr>
            <a:r>
              <a:rPr lang="en-US"/>
              <a:t>Remind families that a character trait is not what someone does or likes or an emotion. It's a personal quality. What the character does can help us determine their traits.</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239747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33" name="Google Shape;433;p4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34" name="Google Shape;434;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8" name="Google Shape;438;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39" name="Google Shape;439;p4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0" name="Google Shape;440;p4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41" name="Google Shape;441;p4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42" name="Google Shape;442;p4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3" name="Google Shape;443;p4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44" name="Google Shape;444;p4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5" name="Google Shape;445;p4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6" name="Google Shape;446;p4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4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4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4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0"/>
        <p:cNvGrpSpPr/>
        <p:nvPr/>
      </p:nvGrpSpPr>
      <p:grpSpPr>
        <a:xfrm>
          <a:off x="0" y="0"/>
          <a:ext cx="0" cy="0"/>
          <a:chOff x="0" y="0"/>
          <a:chExt cx="0" cy="0"/>
        </a:xfrm>
      </p:grpSpPr>
      <p:pic>
        <p:nvPicPr>
          <p:cNvPr id="451" name="Google Shape;451;p44"/>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52" name="Google Shape;452;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3" name="Google Shape;453;p44"/>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54" name="Google Shape;454;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5" name="Google Shape;455;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68"/>
        <p:cNvGrpSpPr/>
        <p:nvPr/>
      </p:nvGrpSpPr>
      <p:grpSpPr>
        <a:xfrm>
          <a:off x="0" y="0"/>
          <a:ext cx="0" cy="0"/>
          <a:chOff x="0" y="0"/>
          <a:chExt cx="0" cy="0"/>
        </a:xfrm>
      </p:grpSpPr>
      <p:sp>
        <p:nvSpPr>
          <p:cNvPr id="469" name="Google Shape;469;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0" name="Google Shape;470;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1" name="Google Shape;471;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2" name="Google Shape;472;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4" name="Google Shape;474;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6" name="Google Shape;476;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7" name="Google Shape;477;p4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78" name="Google Shape;478;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9" name="Google Shape;479;p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0" name="Google Shape;480;p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1" name="Google Shape;481;p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2" name="Google Shape;482;p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3" name="Google Shape;483;p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6" name="Google Shape;486;p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p:cSld name="3_Reading tip 2">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txBox="1">
            <a:spLocks noGrp="1"/>
          </p:cNvSpPr>
          <p:nvPr>
            <p:ph type="body" idx="1"/>
          </p:nvPr>
        </p:nvSpPr>
        <p:spPr>
          <a:xfrm>
            <a:off x="345240" y="1613199"/>
            <a:ext cx="40341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4" name="Google Shape;564;p51"/>
          <p:cNvSpPr>
            <a:spLocks noGrp="1"/>
          </p:cNvSpPr>
          <p:nvPr>
            <p:ph type="pic" idx="2"/>
          </p:nvPr>
        </p:nvSpPr>
        <p:spPr>
          <a:xfrm>
            <a:off x="9282272" y="1586830"/>
            <a:ext cx="2377500" cy="3173100"/>
          </a:xfrm>
          <a:prstGeom prst="rect">
            <a:avLst/>
          </a:prstGeom>
          <a:noFill/>
          <a:ln>
            <a:noFill/>
          </a:ln>
        </p:spPr>
      </p:sp>
      <p:sp>
        <p:nvSpPr>
          <p:cNvPr id="565" name="Google Shape;565;p51"/>
          <p:cNvSpPr txBox="1">
            <a:spLocks noGrp="1"/>
          </p:cNvSpPr>
          <p:nvPr>
            <p:ph type="body" idx="3"/>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6" name="Google Shape;566;p51"/>
          <p:cNvSpPr txBox="1">
            <a:spLocks noGrp="1"/>
          </p:cNvSpPr>
          <p:nvPr>
            <p:ph type="body" idx="4"/>
          </p:nvPr>
        </p:nvSpPr>
        <p:spPr>
          <a:xfrm>
            <a:off x="4429885" y="1613198"/>
            <a:ext cx="40341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1">
  <p:cSld name="3_Reading tip 3">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69" name="Google Shape;569;p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0" name="Google Shape;570;p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3" name="Google Shape;573;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5" name="Google Shape;575;p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76" name="Google Shape;576;p52"/>
          <p:cNvSpPr>
            <a:spLocks noGrp="1"/>
          </p:cNvSpPr>
          <p:nvPr>
            <p:ph type="pic" idx="2"/>
          </p:nvPr>
        </p:nvSpPr>
        <p:spPr>
          <a:xfrm>
            <a:off x="9282272" y="1586830"/>
            <a:ext cx="2377500" cy="3173100"/>
          </a:xfrm>
          <a:prstGeom prst="rect">
            <a:avLst/>
          </a:prstGeom>
          <a:noFill/>
          <a:ln>
            <a:noFill/>
          </a:ln>
        </p:spPr>
      </p:sp>
      <p:sp>
        <p:nvSpPr>
          <p:cNvPr id="577" name="Google Shape;577;p52"/>
          <p:cNvSpPr txBox="1">
            <a:spLocks noGrp="1"/>
          </p:cNvSpPr>
          <p:nvPr>
            <p:ph type="body" idx="1"/>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8" name="Google Shape;578;p52"/>
          <p:cNvSpPr>
            <a:spLocks noGrp="1"/>
          </p:cNvSpPr>
          <p:nvPr>
            <p:ph type="tbl" idx="3"/>
          </p:nvPr>
        </p:nvSpPr>
        <p:spPr>
          <a:xfrm>
            <a:off x="2081358" y="1514914"/>
            <a:ext cx="3935400" cy="3255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79"/>
        <p:cNvGrpSpPr/>
        <p:nvPr/>
      </p:nvGrpSpPr>
      <p:grpSpPr>
        <a:xfrm>
          <a:off x="0" y="0"/>
          <a:ext cx="0" cy="0"/>
          <a:chOff x="0" y="0"/>
          <a:chExt cx="0" cy="0"/>
        </a:xfrm>
      </p:grpSpPr>
      <p:sp>
        <p:nvSpPr>
          <p:cNvPr id="580" name="Google Shape;580;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1" name="Google Shape;581;p53"/>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82" name="Google Shape;582;p53"/>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5" name="Google Shape;585;p53"/>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86" name="Google Shape;586;p53"/>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87" name="Google Shape;587;p53"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88" name="Google Shape;588;p53"/>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53"/>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53"/>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5" name="Google Shape;595;p5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6" name="Google Shape;596;p5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7" name="Google Shape;597;p5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98" name="Google Shape;598;p5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99" name="Google Shape;599;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0" name="Google Shape;600;p5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01" name="Google Shape;601;p5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02" name="Google Shape;602;p54"/>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3" name="Google Shape;603;p54"/>
          <p:cNvSpPr>
            <a:spLocks noGrp="1"/>
          </p:cNvSpPr>
          <p:nvPr>
            <p:ph type="pic" idx="2"/>
          </p:nvPr>
        </p:nvSpPr>
        <p:spPr>
          <a:xfrm>
            <a:off x="8832388" y="1251284"/>
            <a:ext cx="3251581" cy="2498913"/>
          </a:xfrm>
          <a:prstGeom prst="rect">
            <a:avLst/>
          </a:prstGeom>
          <a:noFill/>
          <a:ln>
            <a:noFill/>
          </a:ln>
        </p:spPr>
      </p:sp>
      <p:sp>
        <p:nvSpPr>
          <p:cNvPr id="604" name="Google Shape;604;p54"/>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605"/>
        <p:cNvGrpSpPr/>
        <p:nvPr/>
      </p:nvGrpSpPr>
      <p:grpSpPr>
        <a:xfrm>
          <a:off x="0" y="0"/>
          <a:ext cx="0" cy="0"/>
          <a:chOff x="0" y="0"/>
          <a:chExt cx="0" cy="0"/>
        </a:xfrm>
      </p:grpSpPr>
      <p:sp>
        <p:nvSpPr>
          <p:cNvPr id="606" name="Google Shape;606;p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7" name="Google Shape;607;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8" name="Google Shape;608;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9" name="Google Shape;609;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0" name="Google Shape;610;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1" name="Google Shape;611;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2" name="Google Shape;612;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13" name="Google Shape;613;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14" name="Google Shape;614;p55"/>
          <p:cNvSpPr>
            <a:spLocks noGrp="1"/>
          </p:cNvSpPr>
          <p:nvPr>
            <p:ph type="pic" idx="2"/>
          </p:nvPr>
        </p:nvSpPr>
        <p:spPr>
          <a:xfrm>
            <a:off x="9093038" y="1058781"/>
            <a:ext cx="2715768" cy="2715768"/>
          </a:xfrm>
          <a:prstGeom prst="rect">
            <a:avLst/>
          </a:prstGeom>
          <a:noFill/>
          <a:ln>
            <a:noFill/>
          </a:ln>
        </p:spPr>
      </p:sp>
      <p:sp>
        <p:nvSpPr>
          <p:cNvPr id="615" name="Google Shape;615;p55"/>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55"/>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55"/>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8" name="Google Shape;618;p55"/>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55"/>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55"/>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1" name="Google Shape;621;p55"/>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56"/>
          <p:cNvSpPr>
            <a:spLocks noGrp="1"/>
          </p:cNvSpPr>
          <p:nvPr>
            <p:ph type="pic" idx="2"/>
          </p:nvPr>
        </p:nvSpPr>
        <p:spPr>
          <a:xfrm>
            <a:off x="8953152" y="1444919"/>
            <a:ext cx="2916936" cy="2596896"/>
          </a:xfrm>
          <a:prstGeom prst="rect">
            <a:avLst/>
          </a:prstGeom>
          <a:noFill/>
          <a:ln>
            <a:noFill/>
          </a:ln>
        </p:spPr>
      </p:sp>
      <p:sp>
        <p:nvSpPr>
          <p:cNvPr id="625" name="Google Shape;625;p56"/>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26" name="Google Shape;626;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7" name="Google Shape;627;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29" name="Google Shape;629;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0" name="Google Shape;630;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1" name="Google Shape;631;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2" name="Google Shape;632;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3" name="Google Shape;633;p56"/>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34"/>
        <p:cNvGrpSpPr/>
        <p:nvPr/>
      </p:nvGrpSpPr>
      <p:grpSpPr>
        <a:xfrm>
          <a:off x="0" y="0"/>
          <a:ext cx="0" cy="0"/>
          <a:chOff x="0" y="0"/>
          <a:chExt cx="0" cy="0"/>
        </a:xfrm>
      </p:grpSpPr>
      <p:sp>
        <p:nvSpPr>
          <p:cNvPr id="635" name="Google Shape;635;p57"/>
          <p:cNvSpPr>
            <a:spLocks noGrp="1"/>
          </p:cNvSpPr>
          <p:nvPr>
            <p:ph type="pic" idx="2"/>
          </p:nvPr>
        </p:nvSpPr>
        <p:spPr>
          <a:xfrm>
            <a:off x="9810967" y="1562916"/>
            <a:ext cx="1152144" cy="1143000"/>
          </a:xfrm>
          <a:prstGeom prst="rect">
            <a:avLst/>
          </a:prstGeom>
          <a:noFill/>
          <a:ln>
            <a:noFill/>
          </a:ln>
        </p:spPr>
      </p:sp>
      <p:sp>
        <p:nvSpPr>
          <p:cNvPr id="636" name="Google Shape;636;p57"/>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57"/>
          <p:cNvSpPr>
            <a:spLocks noGrp="1"/>
          </p:cNvSpPr>
          <p:nvPr>
            <p:ph type="pic" idx="3"/>
          </p:nvPr>
        </p:nvSpPr>
        <p:spPr>
          <a:xfrm>
            <a:off x="9757009" y="3260706"/>
            <a:ext cx="1216152" cy="987552"/>
          </a:xfrm>
          <a:prstGeom prst="rect">
            <a:avLst/>
          </a:prstGeom>
          <a:noFill/>
          <a:ln>
            <a:noFill/>
          </a:ln>
        </p:spPr>
      </p:sp>
      <p:sp>
        <p:nvSpPr>
          <p:cNvPr id="638" name="Google Shape;638;p57"/>
          <p:cNvSpPr>
            <a:spLocks noGrp="1"/>
          </p:cNvSpPr>
          <p:nvPr>
            <p:ph type="pic" idx="4"/>
          </p:nvPr>
        </p:nvSpPr>
        <p:spPr>
          <a:xfrm>
            <a:off x="9810967" y="4777725"/>
            <a:ext cx="1143000" cy="1143000"/>
          </a:xfrm>
          <a:prstGeom prst="rect">
            <a:avLst/>
          </a:prstGeom>
          <a:noFill/>
          <a:ln>
            <a:noFill/>
          </a:ln>
        </p:spPr>
      </p:sp>
      <p:cxnSp>
        <p:nvCxnSpPr>
          <p:cNvPr id="639" name="Google Shape;639;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1" name="Google Shape;641;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42" name="Google Shape;642;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3" name="Google Shape;643;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4" name="Google Shape;644;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45" name="Google Shape;645;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6" name="Google Shape;646;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47"/>
        <p:cNvGrpSpPr/>
        <p:nvPr/>
      </p:nvGrpSpPr>
      <p:grpSpPr>
        <a:xfrm>
          <a:off x="0" y="0"/>
          <a:ext cx="0" cy="0"/>
          <a:chOff x="0" y="0"/>
          <a:chExt cx="0" cy="0"/>
        </a:xfrm>
      </p:grpSpPr>
      <p:sp>
        <p:nvSpPr>
          <p:cNvPr id="648" name="Google Shape;648;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9" name="Google Shape;649;p5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0" name="Google Shape;650;p5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51" name="Google Shape;651;p5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52" name="Google Shape;652;p5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53" name="Google Shape;653;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4" name="Google Shape;654;p5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5" name="Google Shape;655;p5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6" name="Google Shape;656;p58"/>
          <p:cNvSpPr>
            <a:spLocks noGrp="1"/>
          </p:cNvSpPr>
          <p:nvPr>
            <p:ph type="pic" idx="2"/>
          </p:nvPr>
        </p:nvSpPr>
        <p:spPr>
          <a:xfrm>
            <a:off x="9209369" y="1251283"/>
            <a:ext cx="2404501" cy="2950013"/>
          </a:xfrm>
          <a:prstGeom prst="rect">
            <a:avLst/>
          </a:prstGeom>
          <a:noFill/>
          <a:ln>
            <a:noFill/>
          </a:ln>
        </p:spPr>
      </p:sp>
      <p:sp>
        <p:nvSpPr>
          <p:cNvPr id="657" name="Google Shape;657;p58"/>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58"/>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58"/>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0"/>
        <p:cNvGrpSpPr/>
        <p:nvPr/>
      </p:nvGrpSpPr>
      <p:grpSpPr>
        <a:xfrm>
          <a:off x="0" y="0"/>
          <a:ext cx="0" cy="0"/>
          <a:chOff x="0" y="0"/>
          <a:chExt cx="0" cy="0"/>
        </a:xfrm>
      </p:grpSpPr>
      <p:sp>
        <p:nvSpPr>
          <p:cNvPr id="661" name="Google Shape;661;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2" name="Google Shape;662;p59"/>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59"/>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59"/>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59"/>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6"/>
        <p:cNvGrpSpPr/>
        <p:nvPr/>
      </p:nvGrpSpPr>
      <p:grpSpPr>
        <a:xfrm>
          <a:off x="0" y="0"/>
          <a:ext cx="0" cy="0"/>
          <a:chOff x="0" y="0"/>
          <a:chExt cx="0" cy="0"/>
        </a:xfrm>
      </p:grpSpPr>
      <p:sp>
        <p:nvSpPr>
          <p:cNvPr id="667" name="Google Shape;667;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68"/>
        <p:cNvGrpSpPr/>
        <p:nvPr/>
      </p:nvGrpSpPr>
      <p:grpSpPr>
        <a:xfrm>
          <a:off x="0" y="0"/>
          <a:ext cx="0" cy="0"/>
          <a:chOff x="0" y="0"/>
          <a:chExt cx="0" cy="0"/>
        </a:xfrm>
      </p:grpSpPr>
      <p:sp>
        <p:nvSpPr>
          <p:cNvPr id="669" name="Google Shape;669;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0" name="Google Shape;670;p6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1" name="Google Shape;671;p6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72" name="Google Shape;672;p6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73" name="Google Shape;673;p6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74" name="Google Shape;674;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5" name="Google Shape;675;p6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76" name="Google Shape;676;p6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77" name="Google Shape;677;p61"/>
          <p:cNvSpPr>
            <a:spLocks noGrp="1"/>
          </p:cNvSpPr>
          <p:nvPr>
            <p:ph type="pic" idx="2"/>
          </p:nvPr>
        </p:nvSpPr>
        <p:spPr>
          <a:xfrm>
            <a:off x="8916576" y="1661249"/>
            <a:ext cx="2990088" cy="2715768"/>
          </a:xfrm>
          <a:prstGeom prst="rect">
            <a:avLst/>
          </a:prstGeom>
          <a:noFill/>
          <a:ln>
            <a:noFill/>
          </a:ln>
        </p:spPr>
      </p:sp>
      <p:sp>
        <p:nvSpPr>
          <p:cNvPr id="678" name="Google Shape;678;p61"/>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9" name="Google Shape;679;p61"/>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0" name="Google Shape;680;p61"/>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82"/>
        <p:cNvGrpSpPr/>
        <p:nvPr/>
      </p:nvGrpSpPr>
      <p:grpSpPr>
        <a:xfrm>
          <a:off x="0" y="0"/>
          <a:ext cx="0" cy="0"/>
          <a:chOff x="0" y="0"/>
          <a:chExt cx="0" cy="0"/>
        </a:xfrm>
      </p:grpSpPr>
      <p:sp>
        <p:nvSpPr>
          <p:cNvPr id="683" name="Google Shape;683;p6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4" name="Google Shape;684;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5" name="Google Shape;685;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6" name="Google Shape;686;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7" name="Google Shape;687;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8" name="Google Shape;688;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9" name="Google Shape;689;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0" name="Google Shape;690;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1" name="Google Shape;691;p62"/>
          <p:cNvSpPr>
            <a:spLocks noGrp="1"/>
          </p:cNvSpPr>
          <p:nvPr>
            <p:ph type="pic" idx="2"/>
          </p:nvPr>
        </p:nvSpPr>
        <p:spPr>
          <a:xfrm>
            <a:off x="9093038" y="1058781"/>
            <a:ext cx="2715768" cy="2715768"/>
          </a:xfrm>
          <a:prstGeom prst="rect">
            <a:avLst/>
          </a:prstGeom>
          <a:noFill/>
          <a:ln>
            <a:noFill/>
          </a:ln>
        </p:spPr>
      </p:sp>
      <p:sp>
        <p:nvSpPr>
          <p:cNvPr id="692" name="Google Shape;692;p6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6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6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6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6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6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99"/>
        <p:cNvGrpSpPr/>
        <p:nvPr/>
      </p:nvGrpSpPr>
      <p:grpSpPr>
        <a:xfrm>
          <a:off x="0" y="0"/>
          <a:ext cx="0" cy="0"/>
          <a:chOff x="0" y="0"/>
          <a:chExt cx="0" cy="0"/>
        </a:xfrm>
      </p:grpSpPr>
      <p:sp>
        <p:nvSpPr>
          <p:cNvPr id="700" name="Google Shape;700;p6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p63"/>
          <p:cNvSpPr>
            <a:spLocks noGrp="1"/>
          </p:cNvSpPr>
          <p:nvPr>
            <p:ph type="pic" idx="2"/>
          </p:nvPr>
        </p:nvSpPr>
        <p:spPr>
          <a:xfrm>
            <a:off x="9510134" y="1431036"/>
            <a:ext cx="1965960" cy="3995928"/>
          </a:xfrm>
          <a:prstGeom prst="rect">
            <a:avLst/>
          </a:prstGeom>
          <a:noFill/>
          <a:ln>
            <a:noFill/>
          </a:ln>
        </p:spPr>
      </p:sp>
      <p:cxnSp>
        <p:nvCxnSpPr>
          <p:cNvPr id="702" name="Google Shape;702;p6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3" name="Google Shape;703;p6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4" name="Google Shape;704;p6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05" name="Google Shape;705;p6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06" name="Google Shape;706;p6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07" name="Google Shape;707;p6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08" name="Google Shape;708;p6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709" name="Google Shape;709;p63"/>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3"/>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63"/>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3"/>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3"/>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3"/>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722"/>
        <p:cNvGrpSpPr/>
        <p:nvPr/>
      </p:nvGrpSpPr>
      <p:grpSpPr>
        <a:xfrm>
          <a:off x="0" y="0"/>
          <a:ext cx="0" cy="0"/>
          <a:chOff x="0" y="0"/>
          <a:chExt cx="0" cy="0"/>
        </a:xfrm>
      </p:grpSpPr>
      <p:sp>
        <p:nvSpPr>
          <p:cNvPr id="723" name="Google Shape;723;p65"/>
          <p:cNvSpPr>
            <a:spLocks noGrp="1"/>
          </p:cNvSpPr>
          <p:nvPr>
            <p:ph type="pic" idx="2"/>
          </p:nvPr>
        </p:nvSpPr>
        <p:spPr>
          <a:xfrm>
            <a:off x="2932176" y="1489108"/>
            <a:ext cx="6327600" cy="4425600"/>
          </a:xfrm>
          <a:prstGeom prst="rect">
            <a:avLst/>
          </a:prstGeom>
          <a:noFill/>
          <a:ln w="19050" cap="flat" cmpd="sng">
            <a:solidFill>
              <a:srgbClr val="666666"/>
            </a:solidFill>
            <a:prstDash val="solid"/>
            <a:round/>
            <a:headEnd type="none" w="sm" len="sm"/>
            <a:tailEnd type="none" w="sm" len="sm"/>
          </a:ln>
        </p:spPr>
      </p:sp>
      <p:sp>
        <p:nvSpPr>
          <p:cNvPr id="724" name="Google Shape;724;p6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5" name="Google Shape;725;p6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26" name="Google Shape;726;p6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7" name="Google Shape;727;p6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8" name="Google Shape;728;p6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9" name="Google Shape;729;p6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0" name="Google Shape;730;p6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1" name="Google Shape;731;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2" name="Google Shape;732;p6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33" name="Google Shape;733;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34"/>
        <p:cNvGrpSpPr/>
        <p:nvPr/>
      </p:nvGrpSpPr>
      <p:grpSpPr>
        <a:xfrm>
          <a:off x="0" y="0"/>
          <a:ext cx="0" cy="0"/>
          <a:chOff x="0" y="0"/>
          <a:chExt cx="0" cy="0"/>
        </a:xfrm>
      </p:grpSpPr>
      <p:pic>
        <p:nvPicPr>
          <p:cNvPr id="735" name="Google Shape;735;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36" name="Google Shape;736;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7" name="Google Shape;737;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8" name="Google Shape;738;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9" name="Google Shape;739;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0" name="Google Shape;740;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41" name="Google Shape;741;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2" name="Google Shape;742;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43" name="Google Shape;743;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44" name="Google Shape;744;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5" name="Google Shape;745;p6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6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6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6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6"/>
          <p:cNvSpPr>
            <a:spLocks noGrp="1"/>
          </p:cNvSpPr>
          <p:nvPr>
            <p:ph type="pic" idx="9"/>
          </p:nvPr>
        </p:nvSpPr>
        <p:spPr>
          <a:xfrm>
            <a:off x="7967502" y="1420398"/>
            <a:ext cx="3962194" cy="3122713"/>
          </a:xfrm>
          <a:prstGeom prst="rect">
            <a:avLst/>
          </a:prstGeom>
          <a:noFill/>
          <a:ln>
            <a:noFill/>
          </a:ln>
        </p:spPr>
      </p:sp>
      <p:sp>
        <p:nvSpPr>
          <p:cNvPr id="754" name="Google Shape;754;p6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56"/>
        <p:cNvGrpSpPr/>
        <p:nvPr/>
      </p:nvGrpSpPr>
      <p:grpSpPr>
        <a:xfrm>
          <a:off x="0" y="0"/>
          <a:ext cx="0" cy="0"/>
          <a:chOff x="0" y="0"/>
          <a:chExt cx="0" cy="0"/>
        </a:xfrm>
      </p:grpSpPr>
      <p:sp>
        <p:nvSpPr>
          <p:cNvPr id="757" name="Google Shape;757;p6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58" name="Google Shape;758;p6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6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1" name="Google Shape;761;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2" name="Google Shape;762;p6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3" name="Google Shape;763;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64" name="Google Shape;764;p6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5" name="Google Shape;765;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6" name="Google Shape;766;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7" name="Google Shape;767;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8" name="Google Shape;768;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9" name="Google Shape;769;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0" name="Google Shape;770;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1" name="Google Shape;771;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72" name="Google Shape;772;p6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76"/>
        <p:cNvGrpSpPr/>
        <p:nvPr/>
      </p:nvGrpSpPr>
      <p:grpSpPr>
        <a:xfrm>
          <a:off x="0" y="0"/>
          <a:ext cx="0" cy="0"/>
          <a:chOff x="0" y="0"/>
          <a:chExt cx="0" cy="0"/>
        </a:xfrm>
      </p:grpSpPr>
      <p:sp>
        <p:nvSpPr>
          <p:cNvPr id="777" name="Google Shape;777;p6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6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6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6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1" name="Google Shape;781;p6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82" name="Google Shape;782;p6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3" name="Google Shape;783;p6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4" name="Google Shape;784;p6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6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6" name="Google Shape;786;p6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7" name="Google Shape;787;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8" name="Google Shape;788;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9" name="Google Shape;789;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90" name="Google Shape;790;p6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6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92" name="Google Shape;792;p6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93"/>
        <p:cNvGrpSpPr/>
        <p:nvPr/>
      </p:nvGrpSpPr>
      <p:grpSpPr>
        <a:xfrm>
          <a:off x="0" y="0"/>
          <a:ext cx="0" cy="0"/>
          <a:chOff x="0" y="0"/>
          <a:chExt cx="0" cy="0"/>
        </a:xfrm>
      </p:grpSpPr>
      <p:sp>
        <p:nvSpPr>
          <p:cNvPr id="794" name="Google Shape;794;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95" name="Google Shape;795;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96" name="Google Shape;796;p6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7" name="Google Shape;797;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9" name="Google Shape;799;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0" name="Google Shape;800;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1" name="Google Shape;801;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2" name="Google Shape;802;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03" name="Google Shape;803;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4" name="Google Shape;804;p6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6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6" name="Google Shape;806;p6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07"/>
        <p:cNvGrpSpPr/>
        <p:nvPr/>
      </p:nvGrpSpPr>
      <p:grpSpPr>
        <a:xfrm>
          <a:off x="0" y="0"/>
          <a:ext cx="0" cy="0"/>
          <a:chOff x="0" y="0"/>
          <a:chExt cx="0" cy="0"/>
        </a:xfrm>
      </p:grpSpPr>
      <p:sp>
        <p:nvSpPr>
          <p:cNvPr id="808" name="Google Shape;808;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9" name="Google Shape;809;p7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7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11" name="Google Shape;811;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2" name="Google Shape;812;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3" name="Google Shape;813;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4" name="Google Shape;814;p7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5" name="Google Shape;815;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6" name="Google Shape;816;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7" name="Google Shape;817;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8" name="Google Shape;818;p7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19" name="Google Shape;819;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20"/>
        <p:cNvGrpSpPr/>
        <p:nvPr/>
      </p:nvGrpSpPr>
      <p:grpSpPr>
        <a:xfrm>
          <a:off x="0" y="0"/>
          <a:ext cx="0" cy="0"/>
          <a:chOff x="0" y="0"/>
          <a:chExt cx="0" cy="0"/>
        </a:xfrm>
      </p:grpSpPr>
      <p:pic>
        <p:nvPicPr>
          <p:cNvPr id="821" name="Google Shape;821;p7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22" name="Google Shape;822;p7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3" name="Google Shape;823;p7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4" name="Google Shape;824;p7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25" name="Google Shape;825;p7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26" name="Google Shape;826;p7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7" name="Google Shape;827;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8" name="Google Shape;828;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9" name="Google Shape;829;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30" name="Google Shape;830;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1" name="Google Shape;831;p7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7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33"/>
        <p:cNvGrpSpPr/>
        <p:nvPr/>
      </p:nvGrpSpPr>
      <p:grpSpPr>
        <a:xfrm>
          <a:off x="0" y="0"/>
          <a:ext cx="0" cy="0"/>
          <a:chOff x="0" y="0"/>
          <a:chExt cx="0" cy="0"/>
        </a:xfrm>
      </p:grpSpPr>
      <p:sp>
        <p:nvSpPr>
          <p:cNvPr id="834" name="Google Shape;834;p7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7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72"/>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72"/>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72"/>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72"/>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43" name="Google Shape;843;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4" name="Google Shape;844;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5" name="Google Shape;845;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6" name="Google Shape;846;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7" name="Google Shape;847;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8" name="Google Shape;848;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9" name="Google Shape;849;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0" name="Google Shape;850;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1" name="Google Shape;851;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52"/>
        <p:cNvGrpSpPr/>
        <p:nvPr/>
      </p:nvGrpSpPr>
      <p:grpSpPr>
        <a:xfrm>
          <a:off x="0" y="0"/>
          <a:ext cx="0" cy="0"/>
          <a:chOff x="0" y="0"/>
          <a:chExt cx="0" cy="0"/>
        </a:xfrm>
      </p:grpSpPr>
      <p:sp>
        <p:nvSpPr>
          <p:cNvPr id="853" name="Google Shape;853;p7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54" name="Google Shape;854;p7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7" name="Google Shape;857;p7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8" name="Google Shape;858;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9" name="Google Shape;859;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4" name="Google Shape;864;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5" name="Google Shape;865;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6" name="Google Shape;866;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67" name="Google Shape;867;p7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68" name="Google Shape;868;p7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69" name="Google Shape;869;p7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70"/>
        <p:cNvGrpSpPr/>
        <p:nvPr/>
      </p:nvGrpSpPr>
      <p:grpSpPr>
        <a:xfrm>
          <a:off x="0" y="0"/>
          <a:ext cx="0" cy="0"/>
          <a:chOff x="0" y="0"/>
          <a:chExt cx="0" cy="0"/>
        </a:xfrm>
      </p:grpSpPr>
      <p:sp>
        <p:nvSpPr>
          <p:cNvPr id="871" name="Google Shape;871;p7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72" name="Google Shape;872;p7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5" name="Google Shape;875;p7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6" name="Google Shape;876;p7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7" name="Google Shape;877;p7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8" name="Google Shape;878;p7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9" name="Google Shape;879;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0" name="Google Shape;880;p7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2" name="Google Shape;882;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3" name="Google Shape;883;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4" name="Google Shape;884;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85" name="Google Shape;885;p7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86" name="Google Shape;886;p7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87" name="Google Shape;887;p7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88"/>
        <p:cNvGrpSpPr/>
        <p:nvPr/>
      </p:nvGrpSpPr>
      <p:grpSpPr>
        <a:xfrm>
          <a:off x="0" y="0"/>
          <a:ext cx="0" cy="0"/>
          <a:chOff x="0" y="0"/>
          <a:chExt cx="0" cy="0"/>
        </a:xfrm>
      </p:grpSpPr>
      <p:sp>
        <p:nvSpPr>
          <p:cNvPr id="889" name="Google Shape;889;p7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7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7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7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7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7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7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8" name="Google Shape;898;p7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99" name="Google Shape;899;p7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0" name="Google Shape;900;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1" name="Google Shape;901;p7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2" name="Google Shape;902;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3" name="Google Shape;903;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4" name="Google Shape;904;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5" name="Google Shape;905;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06" name="Google Shape;906;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07"/>
        <p:cNvGrpSpPr/>
        <p:nvPr/>
      </p:nvGrpSpPr>
      <p:grpSpPr>
        <a:xfrm>
          <a:off x="0" y="0"/>
          <a:ext cx="0" cy="0"/>
          <a:chOff x="0" y="0"/>
          <a:chExt cx="0" cy="0"/>
        </a:xfrm>
      </p:grpSpPr>
      <p:pic>
        <p:nvPicPr>
          <p:cNvPr id="908" name="Google Shape;908;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9" name="Google Shape;909;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0" name="Google Shape;910;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1" name="Google Shape;911;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2" name="Google Shape;912;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3" name="Google Shape;913;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4" name="Google Shape;914;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5" name="Google Shape;915;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6" name="Google Shape;916;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7" name="Google Shape;917;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8" name="Google Shape;918;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6" name="Google Shape;926;p76"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27"/>
        <p:cNvGrpSpPr/>
        <p:nvPr/>
      </p:nvGrpSpPr>
      <p:grpSpPr>
        <a:xfrm>
          <a:off x="0" y="0"/>
          <a:ext cx="0" cy="0"/>
          <a:chOff x="0" y="0"/>
          <a:chExt cx="0" cy="0"/>
        </a:xfrm>
      </p:grpSpPr>
      <p:pic>
        <p:nvPicPr>
          <p:cNvPr id="928" name="Google Shape;928;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9" name="Google Shape;929;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0" name="Google Shape;930;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2" name="Google Shape;932;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3" name="Google Shape;933;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34" name="Google Shape;934;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5" name="Google Shape;935;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6" name="Google Shape;936;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37" name="Google Shape;937;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8" name="Google Shape;938;p7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0" name="Google Shape;940;p7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7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77"/>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7" name="Google Shape;947;p77"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48" name="Google Shape;948;p77"/>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9" name="Google Shape;949;p77"/>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0" name="Google Shape;950;p77"/>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1"/>
        <p:cNvGrpSpPr/>
        <p:nvPr/>
      </p:nvGrpSpPr>
      <p:grpSpPr>
        <a:xfrm>
          <a:off x="0" y="0"/>
          <a:ext cx="0" cy="0"/>
          <a:chOff x="0" y="0"/>
          <a:chExt cx="0" cy="0"/>
        </a:xfrm>
      </p:grpSpPr>
      <p:pic>
        <p:nvPicPr>
          <p:cNvPr id="952" name="Google Shape;952;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3" name="Google Shape;953;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4" name="Google Shape;954;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5" name="Google Shape;955;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6" name="Google Shape;956;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7" name="Google Shape;957;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8" name="Google Shape;958;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9" name="Google Shape;959;p7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60" name="Google Shape;960;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1" name="Google Shape;961;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78"/>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78"/>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64"/>
        <p:cNvGrpSpPr/>
        <p:nvPr/>
      </p:nvGrpSpPr>
      <p:grpSpPr>
        <a:xfrm>
          <a:off x="0" y="0"/>
          <a:ext cx="0" cy="0"/>
          <a:chOff x="0" y="0"/>
          <a:chExt cx="0" cy="0"/>
        </a:xfrm>
      </p:grpSpPr>
      <p:pic>
        <p:nvPicPr>
          <p:cNvPr id="965" name="Google Shape;965;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66" name="Google Shape;966;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8" name="Google Shape;968;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9" name="Google Shape;969;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0" name="Google Shape;970;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71" name="Google Shape;971;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7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3" name="Google Shape;973;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74" name="Google Shape;974;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5" name="Google Shape;975;p79"/>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79"/>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77"/>
        <p:cNvGrpSpPr/>
        <p:nvPr/>
      </p:nvGrpSpPr>
      <p:grpSpPr>
        <a:xfrm>
          <a:off x="0" y="0"/>
          <a:ext cx="0" cy="0"/>
          <a:chOff x="0" y="0"/>
          <a:chExt cx="0" cy="0"/>
        </a:xfrm>
      </p:grpSpPr>
      <p:pic>
        <p:nvPicPr>
          <p:cNvPr id="978" name="Google Shape;978;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9" name="Google Shape;979;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0" name="Google Shape;980;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1" name="Google Shape;981;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2" name="Google Shape;982;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3" name="Google Shape;983;p8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84" name="Google Shape;984;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5" name="Google Shape;985;p8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6" name="Google Shape;986;p8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7" name="Google Shape;987;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8" name="Google Shape;988;p80"/>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0"/>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80"/>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80"/>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80"/>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80"/>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80"/>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5"/>
        <p:cNvGrpSpPr/>
        <p:nvPr/>
      </p:nvGrpSpPr>
      <p:grpSpPr>
        <a:xfrm>
          <a:off x="0" y="0"/>
          <a:ext cx="0" cy="0"/>
          <a:chOff x="0" y="0"/>
          <a:chExt cx="0" cy="0"/>
        </a:xfrm>
      </p:grpSpPr>
      <p:pic>
        <p:nvPicPr>
          <p:cNvPr id="996" name="Google Shape;996;p8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7" name="Google Shape;997;p8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8" name="Google Shape;998;p8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p8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0" name="Google Shape;1000;p8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01" name="Google Shape;1001;p8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2" name="Google Shape;1002;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3" name="Google Shape;1003;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4" name="Google Shape;1004;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5" name="Google Shape;1005;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6" name="Google Shape;1006;p81"/>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07"/>
        <p:cNvGrpSpPr/>
        <p:nvPr/>
      </p:nvGrpSpPr>
      <p:grpSpPr>
        <a:xfrm>
          <a:off x="0" y="0"/>
          <a:ext cx="0" cy="0"/>
          <a:chOff x="0" y="0"/>
          <a:chExt cx="0" cy="0"/>
        </a:xfrm>
      </p:grpSpPr>
      <p:pic>
        <p:nvPicPr>
          <p:cNvPr id="1008" name="Google Shape;1008;p8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09" name="Google Shape;1009;p8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1" name="Google Shape;1011;p8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12" name="Google Shape;1012;p8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13" name="Google Shape;1013;p8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4" name="Google Shape;1014;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5" name="Google Shape;1015;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6" name="Google Shape;1016;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17" name="Google Shape;1017;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8" name="Google Shape;1018;p8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20"/>
        <p:cNvGrpSpPr/>
        <p:nvPr/>
      </p:nvGrpSpPr>
      <p:grpSpPr>
        <a:xfrm>
          <a:off x="0" y="0"/>
          <a:ext cx="0" cy="0"/>
          <a:chOff x="0" y="0"/>
          <a:chExt cx="0" cy="0"/>
        </a:xfrm>
      </p:grpSpPr>
      <p:sp>
        <p:nvSpPr>
          <p:cNvPr id="1021" name="Google Shape;1021;p83"/>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22" name="Google Shape;1022;p83"/>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29"/>
        <p:cNvGrpSpPr/>
        <p:nvPr/>
      </p:nvGrpSpPr>
      <p:grpSpPr>
        <a:xfrm>
          <a:off x="0" y="0"/>
          <a:ext cx="0" cy="0"/>
          <a:chOff x="0" y="0"/>
          <a:chExt cx="0" cy="0"/>
        </a:xfrm>
      </p:grpSpPr>
      <p:sp>
        <p:nvSpPr>
          <p:cNvPr id="1030" name="Google Shape;1030;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1" name="Google Shape;1031;p8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2" name="Google Shape;1032;p85"/>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3" name="Google Shape;1033;p85"/>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4" name="Google Shape;1034;p8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035" name="Google Shape;1035;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36" name="Google Shape;1036;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37" name="Google Shape;1037;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8" name="Google Shape;1038;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9" name="Google Shape;1039;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40" name="Google Shape;1040;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41" name="Google Shape;1041;p85"/>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42"/>
        <p:cNvGrpSpPr/>
        <p:nvPr/>
      </p:nvGrpSpPr>
      <p:grpSpPr>
        <a:xfrm>
          <a:off x="0" y="0"/>
          <a:ext cx="0" cy="0"/>
          <a:chOff x="0" y="0"/>
          <a:chExt cx="0" cy="0"/>
        </a:xfrm>
      </p:grpSpPr>
      <p:sp>
        <p:nvSpPr>
          <p:cNvPr id="1043" name="Google Shape;1043;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4" name="Google Shape;1044;p86"/>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86"/>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46" name="Google Shape;1046;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8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48" name="Google Shape;1048;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9" name="Google Shape;1049;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50" name="Google Shape;1050;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51" name="Google Shape;1051;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52" name="Google Shape;1052;p86"/>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053" name="Google Shape;1053;p8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54" name="Google Shape;1054;p8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5" name="Google Shape;1055;p86"/>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6" name="Google Shape;1056;p86"/>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86"/>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59"/>
        <p:cNvGrpSpPr/>
        <p:nvPr/>
      </p:nvGrpSpPr>
      <p:grpSpPr>
        <a:xfrm>
          <a:off x="0" y="0"/>
          <a:ext cx="0" cy="0"/>
          <a:chOff x="0" y="0"/>
          <a:chExt cx="0" cy="0"/>
        </a:xfrm>
      </p:grpSpPr>
      <p:sp>
        <p:nvSpPr>
          <p:cNvPr id="1060" name="Google Shape;1060;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1" name="Google Shape;1061;p87"/>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87"/>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87"/>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64" name="Google Shape;1064;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5" name="Google Shape;1065;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66" name="Google Shape;1066;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8" name="Google Shape;1068;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9" name="Google Shape;1069;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70" name="Google Shape;1070;p87"/>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71" name="Google Shape;1071;p87"/>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p87"/>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87"/>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7"/>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75"/>
        <p:cNvGrpSpPr/>
        <p:nvPr/>
      </p:nvGrpSpPr>
      <p:grpSpPr>
        <a:xfrm>
          <a:off x="0" y="0"/>
          <a:ext cx="0" cy="0"/>
          <a:chOff x="0" y="0"/>
          <a:chExt cx="0" cy="0"/>
        </a:xfrm>
      </p:grpSpPr>
      <p:sp>
        <p:nvSpPr>
          <p:cNvPr id="1076" name="Google Shape;1076;p8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7" name="Google Shape;1077;p8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8" name="Google Shape;1078;p8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79" name="Google Shape;1079;p8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80" name="Google Shape;1080;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81" name="Google Shape;1081;p8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82" name="Google Shape;1082;p8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83" name="Google Shape;1083;p8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84" name="Google Shape;1084;p8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a:spLocks noGrp="1"/>
          </p:cNvSpPr>
          <p:nvPr>
            <p:ph type="pic" idx="2"/>
          </p:nvPr>
        </p:nvSpPr>
        <p:spPr>
          <a:xfrm>
            <a:off x="457146" y="524736"/>
            <a:ext cx="2514600" cy="2935200"/>
          </a:xfrm>
          <a:prstGeom prst="rect">
            <a:avLst/>
          </a:prstGeom>
          <a:noFill/>
          <a:ln>
            <a:noFill/>
          </a:ln>
        </p:spPr>
      </p:sp>
      <p:sp>
        <p:nvSpPr>
          <p:cNvPr id="1086" name="Google Shape;1086;p8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87"/>
        <p:cNvGrpSpPr/>
        <p:nvPr/>
      </p:nvGrpSpPr>
      <p:grpSpPr>
        <a:xfrm>
          <a:off x="0" y="0"/>
          <a:ext cx="0" cy="0"/>
          <a:chOff x="0" y="0"/>
          <a:chExt cx="0" cy="0"/>
        </a:xfrm>
      </p:grpSpPr>
      <p:sp>
        <p:nvSpPr>
          <p:cNvPr id="1088" name="Google Shape;1088;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9" name="Google Shape;1089;p8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8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8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3" name="Google Shape;1093;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4" name="Google Shape;1094;p8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95" name="Google Shape;1095;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6" name="Google Shape;1096;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97" name="Google Shape;1097;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98" name="Google Shape;1098;p8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99" name="Google Shape;1099;p8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00"/>
        <p:cNvGrpSpPr/>
        <p:nvPr/>
      </p:nvGrpSpPr>
      <p:grpSpPr>
        <a:xfrm>
          <a:off x="0" y="0"/>
          <a:ext cx="0" cy="0"/>
          <a:chOff x="0" y="0"/>
          <a:chExt cx="0" cy="0"/>
        </a:xfrm>
      </p:grpSpPr>
      <p:sp>
        <p:nvSpPr>
          <p:cNvPr id="1101" name="Google Shape;1101;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2" name="Google Shape;1102;p9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03" name="Google Shape;1103;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4" name="Google Shape;1104;p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5" name="Google Shape;1105;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6" name="Google Shape;1106;p9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07" name="Google Shape;1107;p9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08" name="Google Shape;1108;p9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09"/>
        <p:cNvGrpSpPr/>
        <p:nvPr/>
      </p:nvGrpSpPr>
      <p:grpSpPr>
        <a:xfrm>
          <a:off x="0" y="0"/>
          <a:ext cx="0" cy="0"/>
          <a:chOff x="0" y="0"/>
          <a:chExt cx="0" cy="0"/>
        </a:xfrm>
      </p:grpSpPr>
      <p:sp>
        <p:nvSpPr>
          <p:cNvPr id="1110" name="Google Shape;1110;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1" name="Google Shape;1111;p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3" name="Google Shape;1113;p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4" name="Google Shape;1114;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5" name="Google Shape;1115;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16" name="Google Shape;1116;p9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7" name="Google Shape;1117;p9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18"/>
        <p:cNvGrpSpPr/>
        <p:nvPr/>
      </p:nvGrpSpPr>
      <p:grpSpPr>
        <a:xfrm>
          <a:off x="0" y="0"/>
          <a:ext cx="0" cy="0"/>
          <a:chOff x="0" y="0"/>
          <a:chExt cx="0" cy="0"/>
        </a:xfrm>
      </p:grpSpPr>
      <p:sp>
        <p:nvSpPr>
          <p:cNvPr id="1119" name="Google Shape;1119;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0" name="Google Shape;1120;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1" name="Google Shape;1121;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2" name="Google Shape;1122;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23" name="Google Shape;1123;p9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24" name="Google Shape;1124;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25" name="Google Shape;1125;p9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26" name="Google Shape;1126;p9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27"/>
        <p:cNvGrpSpPr/>
        <p:nvPr/>
      </p:nvGrpSpPr>
      <p:grpSpPr>
        <a:xfrm>
          <a:off x="0" y="0"/>
          <a:ext cx="0" cy="0"/>
          <a:chOff x="0" y="0"/>
          <a:chExt cx="0" cy="0"/>
        </a:xfrm>
      </p:grpSpPr>
      <p:sp>
        <p:nvSpPr>
          <p:cNvPr id="1128" name="Google Shape;1128;p9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9" name="Google Shape;1129;p9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0" name="Google Shape;1130;p9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31" name="Google Shape;1131;p9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32" name="Google Shape;1132;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33" name="Google Shape;1133;p9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34" name="Google Shape;1134;p9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35" name="Google Shape;1135;p9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36" name="Google Shape;1136;p9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p93"/>
          <p:cNvSpPr>
            <a:spLocks noGrp="1"/>
          </p:cNvSpPr>
          <p:nvPr>
            <p:ph type="pic" idx="2"/>
          </p:nvPr>
        </p:nvSpPr>
        <p:spPr>
          <a:xfrm>
            <a:off x="457146" y="524736"/>
            <a:ext cx="2514600" cy="2935200"/>
          </a:xfrm>
          <a:prstGeom prst="rect">
            <a:avLst/>
          </a:prstGeom>
          <a:noFill/>
          <a:ln>
            <a:noFill/>
          </a:ln>
        </p:spPr>
      </p:sp>
      <p:sp>
        <p:nvSpPr>
          <p:cNvPr id="1138" name="Google Shape;1138;p9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44"/>
        <p:cNvGrpSpPr/>
        <p:nvPr/>
      </p:nvGrpSpPr>
      <p:grpSpPr>
        <a:xfrm>
          <a:off x="0" y="0"/>
          <a:ext cx="0" cy="0"/>
          <a:chOff x="0" y="0"/>
          <a:chExt cx="0" cy="0"/>
        </a:xfrm>
      </p:grpSpPr>
      <p:sp>
        <p:nvSpPr>
          <p:cNvPr id="1145" name="Google Shape;1145;p9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6" name="Google Shape;1146;p9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7" name="Google Shape;1147;p9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8" name="Google Shape;1148;p9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49" name="Google Shape;1149;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50" name="Google Shape;1150;p9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51" name="Google Shape;1151;p95"/>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52" name="Google Shape;1152;p9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53" name="Google Shape;1153;p9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4" name="Google Shape;1154;p95"/>
          <p:cNvSpPr>
            <a:spLocks noGrp="1"/>
          </p:cNvSpPr>
          <p:nvPr>
            <p:ph type="pic" idx="2"/>
          </p:nvPr>
        </p:nvSpPr>
        <p:spPr>
          <a:xfrm>
            <a:off x="457146" y="524736"/>
            <a:ext cx="2514600" cy="2935200"/>
          </a:xfrm>
          <a:prstGeom prst="rect">
            <a:avLst/>
          </a:prstGeom>
          <a:noFill/>
          <a:ln>
            <a:noFill/>
          </a:ln>
        </p:spPr>
      </p:sp>
      <p:sp>
        <p:nvSpPr>
          <p:cNvPr id="1155" name="Google Shape;1155;p9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56"/>
        <p:cNvGrpSpPr/>
        <p:nvPr/>
      </p:nvGrpSpPr>
      <p:grpSpPr>
        <a:xfrm>
          <a:off x="0" y="0"/>
          <a:ext cx="0" cy="0"/>
          <a:chOff x="0" y="0"/>
          <a:chExt cx="0" cy="0"/>
        </a:xfrm>
      </p:grpSpPr>
      <p:sp>
        <p:nvSpPr>
          <p:cNvPr id="1157" name="Google Shape;1157;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8" name="Google Shape;1158;p96"/>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96"/>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0" name="Google Shape;1160;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1" name="Google Shape;1161;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2" name="Google Shape;1162;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3" name="Google Shape;1163;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4" name="Google Shape;1164;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65" name="Google Shape;1165;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6" name="Google Shape;1166;p96"/>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67" name="Google Shape;1167;p9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68" name="Google Shape;1168;p9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9" name="Google Shape;1169;p96"/>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0" name="Google Shape;1170;p96"/>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96"/>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73"/>
        <p:cNvGrpSpPr/>
        <p:nvPr/>
      </p:nvGrpSpPr>
      <p:grpSpPr>
        <a:xfrm>
          <a:off x="0" y="0"/>
          <a:ext cx="0" cy="0"/>
          <a:chOff x="0" y="0"/>
          <a:chExt cx="0" cy="0"/>
        </a:xfrm>
      </p:grpSpPr>
      <p:sp>
        <p:nvSpPr>
          <p:cNvPr id="1174" name="Google Shape;1174;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5" name="Google Shape;1175;p97"/>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97"/>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7"/>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8" name="Google Shape;1178;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9" name="Google Shape;1179;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0" name="Google Shape;1180;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1" name="Google Shape;1181;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82" name="Google Shape;1182;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83" name="Google Shape;1183;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84" name="Google Shape;1184;p97"/>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85" name="Google Shape;1185;p97"/>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7"/>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97"/>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7"/>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9"/>
        <p:cNvGrpSpPr/>
        <p:nvPr/>
      </p:nvGrpSpPr>
      <p:grpSpPr>
        <a:xfrm>
          <a:off x="0" y="0"/>
          <a:ext cx="0" cy="0"/>
          <a:chOff x="0" y="0"/>
          <a:chExt cx="0" cy="0"/>
        </a:xfrm>
      </p:grpSpPr>
      <p:sp>
        <p:nvSpPr>
          <p:cNvPr id="1190" name="Google Shape;1190;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1" name="Google Shape;1191;p9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9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9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5" name="Google Shape;1195;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6" name="Google Shape;1196;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7" name="Google Shape;1197;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8" name="Google Shape;1198;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9" name="Google Shape;1199;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00" name="Google Shape;1200;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01" name="Google Shape;1201;p9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02"/>
        <p:cNvGrpSpPr/>
        <p:nvPr/>
      </p:nvGrpSpPr>
      <p:grpSpPr>
        <a:xfrm>
          <a:off x="0" y="0"/>
          <a:ext cx="0" cy="0"/>
          <a:chOff x="0" y="0"/>
          <a:chExt cx="0" cy="0"/>
        </a:xfrm>
      </p:grpSpPr>
      <p:sp>
        <p:nvSpPr>
          <p:cNvPr id="1203" name="Google Shape;1203;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4" name="Google Shape;1204;p9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05" name="Google Shape;1205;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6" name="Google Shape;1206;p9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7" name="Google Shape;1207;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8" name="Google Shape;1208;p9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9" name="Google Shape;1209;p9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10" name="Google Shape;1210;p9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11"/>
        <p:cNvGrpSpPr/>
        <p:nvPr/>
      </p:nvGrpSpPr>
      <p:grpSpPr>
        <a:xfrm>
          <a:off x="0" y="0"/>
          <a:ext cx="0" cy="0"/>
          <a:chOff x="0" y="0"/>
          <a:chExt cx="0" cy="0"/>
        </a:xfrm>
      </p:grpSpPr>
      <p:sp>
        <p:nvSpPr>
          <p:cNvPr id="1212" name="Google Shape;1212;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3" name="Google Shape;1213;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4" name="Google Shape;1214;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5" name="Google Shape;1215;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6" name="Google Shape;1216;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7" name="Google Shape;1217;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8" name="Google Shape;1218;p1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9" name="Google Shape;1219;p10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20"/>
        <p:cNvGrpSpPr/>
        <p:nvPr/>
      </p:nvGrpSpPr>
      <p:grpSpPr>
        <a:xfrm>
          <a:off x="0" y="0"/>
          <a:ext cx="0" cy="0"/>
          <a:chOff x="0" y="0"/>
          <a:chExt cx="0" cy="0"/>
        </a:xfrm>
      </p:grpSpPr>
      <p:sp>
        <p:nvSpPr>
          <p:cNvPr id="1221" name="Google Shape;1221;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2" name="Google Shape;1222;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3" name="Google Shape;1223;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4" name="Google Shape;1224;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25" name="Google Shape;1225;p10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26" name="Google Shape;1226;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7" name="Google Shape;1227;p10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28" name="Google Shape;1228;p10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9"/>
        <p:cNvGrpSpPr/>
        <p:nvPr/>
      </p:nvGrpSpPr>
      <p:grpSpPr>
        <a:xfrm>
          <a:off x="0" y="0"/>
          <a:ext cx="0" cy="0"/>
          <a:chOff x="0" y="0"/>
          <a:chExt cx="0" cy="0"/>
        </a:xfrm>
      </p:grpSpPr>
      <p:sp>
        <p:nvSpPr>
          <p:cNvPr id="1230" name="Google Shape;1230;p10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1" name="Google Shape;1231;p10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2" name="Google Shape;1232;p10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3" name="Google Shape;1233;p10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34" name="Google Shape;1234;p10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35" name="Google Shape;1235;p10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36" name="Google Shape;1236;p10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37" name="Google Shape;1237;p10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8" name="Google Shape;1238;p10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9" name="Google Shape;1239;p102"/>
          <p:cNvSpPr>
            <a:spLocks noGrp="1"/>
          </p:cNvSpPr>
          <p:nvPr>
            <p:ph type="pic" idx="2"/>
          </p:nvPr>
        </p:nvSpPr>
        <p:spPr>
          <a:xfrm>
            <a:off x="457146" y="524736"/>
            <a:ext cx="2514600" cy="2935200"/>
          </a:xfrm>
          <a:prstGeom prst="rect">
            <a:avLst/>
          </a:prstGeom>
          <a:noFill/>
          <a:ln>
            <a:noFill/>
          </a:ln>
        </p:spPr>
      </p:sp>
      <p:sp>
        <p:nvSpPr>
          <p:cNvPr id="1240" name="Google Shape;1240;p10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46"/>
        <p:cNvGrpSpPr/>
        <p:nvPr/>
      </p:nvGrpSpPr>
      <p:grpSpPr>
        <a:xfrm>
          <a:off x="0" y="0"/>
          <a:ext cx="0" cy="0"/>
          <a:chOff x="0" y="0"/>
          <a:chExt cx="0" cy="0"/>
        </a:xfrm>
      </p:grpSpPr>
      <p:sp>
        <p:nvSpPr>
          <p:cNvPr id="1247" name="Google Shape;1247;p10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8" name="Google Shape;1248;p104"/>
          <p:cNvSpPr>
            <a:spLocks noGrp="1"/>
          </p:cNvSpPr>
          <p:nvPr>
            <p:ph type="pic" idx="2"/>
          </p:nvPr>
        </p:nvSpPr>
        <p:spPr>
          <a:xfrm>
            <a:off x="8953152" y="1444919"/>
            <a:ext cx="2916900" cy="2596800"/>
          </a:xfrm>
          <a:prstGeom prst="rect">
            <a:avLst/>
          </a:prstGeom>
          <a:noFill/>
          <a:ln>
            <a:noFill/>
          </a:ln>
        </p:spPr>
      </p:sp>
      <p:sp>
        <p:nvSpPr>
          <p:cNvPr id="1249" name="Google Shape;1249;p104"/>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50" name="Google Shape;1250;p10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1" name="Google Shape;1251;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2" name="Google Shape;1252;p10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3" name="Google Shape;1253;p10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54" name="Google Shape;1254;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5" name="Google Shape;1255;p10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56" name="Google Shape;1256;p10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7" name="Google Shape;1257;p104"/>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8"/>
        <p:cNvGrpSpPr/>
        <p:nvPr/>
      </p:nvGrpSpPr>
      <p:grpSpPr>
        <a:xfrm>
          <a:off x="0" y="0"/>
          <a:ext cx="0" cy="0"/>
          <a:chOff x="0" y="0"/>
          <a:chExt cx="0" cy="0"/>
        </a:xfrm>
      </p:grpSpPr>
      <p:sp>
        <p:nvSpPr>
          <p:cNvPr id="1259" name="Google Shape;1259;p10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0" name="Google Shape;1260;p105"/>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61" name="Google Shape;1261;p105"/>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2" name="Google Shape;1262;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3" name="Google Shape;1263;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4" name="Google Shape;1264;p105"/>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65" name="Google Shape;1265;p105"/>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66" name="Google Shape;1266;p105"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7" name="Google Shape;1267;p105"/>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105"/>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105"/>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0" name="Google Shape;1270;p105"/>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105"/>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72"/>
        <p:cNvGrpSpPr/>
        <p:nvPr/>
      </p:nvGrpSpPr>
      <p:grpSpPr>
        <a:xfrm>
          <a:off x="0" y="0"/>
          <a:ext cx="0" cy="0"/>
          <a:chOff x="0" y="0"/>
          <a:chExt cx="0" cy="0"/>
        </a:xfrm>
      </p:grpSpPr>
      <p:sp>
        <p:nvSpPr>
          <p:cNvPr id="1273" name="Google Shape;1273;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4" name="Google Shape;1274;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5" name="Google Shape;1275;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6" name="Google Shape;1276;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7" name="Google Shape;1277;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8" name="Google Shape;1278;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9" name="Google Shape;1279;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0" name="Google Shape;1280;p10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81" name="Google Shape;1281;p106"/>
          <p:cNvSpPr>
            <a:spLocks noGrp="1"/>
          </p:cNvSpPr>
          <p:nvPr>
            <p:ph type="pic" idx="2"/>
          </p:nvPr>
        </p:nvSpPr>
        <p:spPr>
          <a:xfrm>
            <a:off x="9282749" y="1283634"/>
            <a:ext cx="2377500" cy="3173100"/>
          </a:xfrm>
          <a:prstGeom prst="rect">
            <a:avLst/>
          </a:prstGeom>
          <a:noFill/>
          <a:ln>
            <a:noFill/>
          </a:ln>
        </p:spPr>
      </p:sp>
      <p:sp>
        <p:nvSpPr>
          <p:cNvPr id="1282" name="Google Shape;1282;p106"/>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p106"/>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4" name="Google Shape;1284;p106"/>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5" name="Google Shape;1285;p106"/>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6" name="Google Shape;1286;p106"/>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7" name="Google Shape;1287;p106"/>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8" name="Google Shape;1288;p106"/>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9" name="Google Shape;1289;p106"/>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90" name="Google Shape;1290;p106"/>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91"/>
        <p:cNvGrpSpPr/>
        <p:nvPr/>
      </p:nvGrpSpPr>
      <p:grpSpPr>
        <a:xfrm>
          <a:off x="0" y="0"/>
          <a:ext cx="0" cy="0"/>
          <a:chOff x="0" y="0"/>
          <a:chExt cx="0" cy="0"/>
        </a:xfrm>
      </p:grpSpPr>
      <p:sp>
        <p:nvSpPr>
          <p:cNvPr id="1292" name="Google Shape;1292;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3" name="Google Shape;1293;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4" name="Google Shape;1294;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5" name="Google Shape;1295;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6" name="Google Shape;1296;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7" name="Google Shape;1297;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8" name="Google Shape;1298;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9" name="Google Shape;1299;p107"/>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00" name="Google Shape;1300;p107"/>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7"/>
          <p:cNvSpPr>
            <a:spLocks noGrp="1"/>
          </p:cNvSpPr>
          <p:nvPr>
            <p:ph type="pic" idx="2"/>
          </p:nvPr>
        </p:nvSpPr>
        <p:spPr>
          <a:xfrm>
            <a:off x="8832388" y="1251284"/>
            <a:ext cx="3251700" cy="2499000"/>
          </a:xfrm>
          <a:prstGeom prst="rect">
            <a:avLst/>
          </a:prstGeom>
          <a:noFill/>
          <a:ln>
            <a:noFill/>
          </a:ln>
        </p:spPr>
      </p:sp>
      <p:sp>
        <p:nvSpPr>
          <p:cNvPr id="1302" name="Google Shape;1302;p107"/>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03"/>
        <p:cNvGrpSpPr/>
        <p:nvPr/>
      </p:nvGrpSpPr>
      <p:grpSpPr>
        <a:xfrm>
          <a:off x="0" y="0"/>
          <a:ext cx="0" cy="0"/>
          <a:chOff x="0" y="0"/>
          <a:chExt cx="0" cy="0"/>
        </a:xfrm>
      </p:grpSpPr>
      <p:sp>
        <p:nvSpPr>
          <p:cNvPr id="1304" name="Google Shape;1304;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5" name="Google Shape;1305;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6" name="Google Shape;1306;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7" name="Google Shape;1307;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8" name="Google Shape;1308;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9" name="Google Shape;1309;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0" name="Google Shape;1310;p10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11" name="Google Shape;1311;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12" name="Google Shape;1312;p108"/>
          <p:cNvSpPr>
            <a:spLocks noGrp="1"/>
          </p:cNvSpPr>
          <p:nvPr>
            <p:ph type="pic" idx="2"/>
          </p:nvPr>
        </p:nvSpPr>
        <p:spPr>
          <a:xfrm>
            <a:off x="9093038" y="1058781"/>
            <a:ext cx="2715900" cy="2715900"/>
          </a:xfrm>
          <a:prstGeom prst="rect">
            <a:avLst/>
          </a:prstGeom>
          <a:noFill/>
          <a:ln>
            <a:noFill/>
          </a:ln>
        </p:spPr>
      </p:sp>
      <p:sp>
        <p:nvSpPr>
          <p:cNvPr id="1313" name="Google Shape;1313;p108"/>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08"/>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8"/>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8"/>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08"/>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08"/>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108"/>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20"/>
        <p:cNvGrpSpPr/>
        <p:nvPr/>
      </p:nvGrpSpPr>
      <p:grpSpPr>
        <a:xfrm>
          <a:off x="0" y="0"/>
          <a:ext cx="0" cy="0"/>
          <a:chOff x="0" y="0"/>
          <a:chExt cx="0" cy="0"/>
        </a:xfrm>
      </p:grpSpPr>
      <p:sp>
        <p:nvSpPr>
          <p:cNvPr id="1321" name="Google Shape;1321;p109"/>
          <p:cNvSpPr>
            <a:spLocks noGrp="1"/>
          </p:cNvSpPr>
          <p:nvPr>
            <p:ph type="pic" idx="2"/>
          </p:nvPr>
        </p:nvSpPr>
        <p:spPr>
          <a:xfrm>
            <a:off x="9810967" y="1562916"/>
            <a:ext cx="1152000" cy="1143000"/>
          </a:xfrm>
          <a:prstGeom prst="rect">
            <a:avLst/>
          </a:prstGeom>
          <a:noFill/>
          <a:ln>
            <a:noFill/>
          </a:ln>
        </p:spPr>
      </p:sp>
      <p:sp>
        <p:nvSpPr>
          <p:cNvPr id="1322" name="Google Shape;1322;p109"/>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p109"/>
          <p:cNvSpPr>
            <a:spLocks noGrp="1"/>
          </p:cNvSpPr>
          <p:nvPr>
            <p:ph type="pic" idx="3"/>
          </p:nvPr>
        </p:nvSpPr>
        <p:spPr>
          <a:xfrm>
            <a:off x="9757009" y="3260706"/>
            <a:ext cx="1216200" cy="987600"/>
          </a:xfrm>
          <a:prstGeom prst="rect">
            <a:avLst/>
          </a:prstGeom>
          <a:noFill/>
          <a:ln>
            <a:noFill/>
          </a:ln>
        </p:spPr>
      </p:sp>
      <p:sp>
        <p:nvSpPr>
          <p:cNvPr id="1324" name="Google Shape;1324;p109"/>
          <p:cNvSpPr>
            <a:spLocks noGrp="1"/>
          </p:cNvSpPr>
          <p:nvPr>
            <p:ph type="pic" idx="4"/>
          </p:nvPr>
        </p:nvSpPr>
        <p:spPr>
          <a:xfrm>
            <a:off x="9810967" y="4777725"/>
            <a:ext cx="1143000" cy="1143000"/>
          </a:xfrm>
          <a:prstGeom prst="rect">
            <a:avLst/>
          </a:prstGeom>
          <a:noFill/>
          <a:ln>
            <a:noFill/>
          </a:ln>
        </p:spPr>
      </p:sp>
      <p:cxnSp>
        <p:nvCxnSpPr>
          <p:cNvPr id="1325" name="Google Shape;1325;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7" name="Google Shape;1327;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8" name="Google Shape;1328;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9" name="Google Shape;1329;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9"/>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31" name="Google Shape;1331;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2" name="Google Shape;1332;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33"/>
        <p:cNvGrpSpPr/>
        <p:nvPr/>
      </p:nvGrpSpPr>
      <p:grpSpPr>
        <a:xfrm>
          <a:off x="0" y="0"/>
          <a:ext cx="0" cy="0"/>
          <a:chOff x="0" y="0"/>
          <a:chExt cx="0" cy="0"/>
        </a:xfrm>
      </p:grpSpPr>
      <p:sp>
        <p:nvSpPr>
          <p:cNvPr id="1334" name="Google Shape;1334;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5" name="Google Shape;1335;p11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6" name="Google Shape;1336;p11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7" name="Google Shape;1337;p11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8" name="Google Shape;1338;p11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9" name="Google Shape;1339;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0" name="Google Shape;1340;p11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41" name="Google Shape;1341;p110"/>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42" name="Google Shape;1342;p110"/>
          <p:cNvSpPr>
            <a:spLocks noGrp="1"/>
          </p:cNvSpPr>
          <p:nvPr>
            <p:ph type="pic" idx="2"/>
          </p:nvPr>
        </p:nvSpPr>
        <p:spPr>
          <a:xfrm>
            <a:off x="9209369" y="1251283"/>
            <a:ext cx="2404500" cy="2949900"/>
          </a:xfrm>
          <a:prstGeom prst="rect">
            <a:avLst/>
          </a:prstGeom>
          <a:noFill/>
          <a:ln>
            <a:noFill/>
          </a:ln>
        </p:spPr>
      </p:sp>
      <p:sp>
        <p:nvSpPr>
          <p:cNvPr id="1343" name="Google Shape;1343;p110"/>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10"/>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110"/>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6"/>
        <p:cNvGrpSpPr/>
        <p:nvPr/>
      </p:nvGrpSpPr>
      <p:grpSpPr>
        <a:xfrm>
          <a:off x="0" y="0"/>
          <a:ext cx="0" cy="0"/>
          <a:chOff x="0" y="0"/>
          <a:chExt cx="0" cy="0"/>
        </a:xfrm>
      </p:grpSpPr>
      <p:sp>
        <p:nvSpPr>
          <p:cNvPr id="1347" name="Google Shape;1347;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8" name="Google Shape;1348;p111"/>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11"/>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11"/>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11"/>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52"/>
        <p:cNvGrpSpPr/>
        <p:nvPr/>
      </p:nvGrpSpPr>
      <p:grpSpPr>
        <a:xfrm>
          <a:off x="0" y="0"/>
          <a:ext cx="0" cy="0"/>
          <a:chOff x="0" y="0"/>
          <a:chExt cx="0" cy="0"/>
        </a:xfrm>
      </p:grpSpPr>
      <p:sp>
        <p:nvSpPr>
          <p:cNvPr id="1353" name="Google Shape;1353;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54"/>
        <p:cNvGrpSpPr/>
        <p:nvPr/>
      </p:nvGrpSpPr>
      <p:grpSpPr>
        <a:xfrm>
          <a:off x="0" y="0"/>
          <a:ext cx="0" cy="0"/>
          <a:chOff x="0" y="0"/>
          <a:chExt cx="0" cy="0"/>
        </a:xfrm>
      </p:grpSpPr>
      <p:sp>
        <p:nvSpPr>
          <p:cNvPr id="1355" name="Google Shape;1355;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6" name="Google Shape;1356;p11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7" name="Google Shape;1357;p11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8" name="Google Shape;1358;p11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9" name="Google Shape;1359;p11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60" name="Google Shape;1360;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1" name="Google Shape;1361;p11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62" name="Google Shape;1362;p11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63" name="Google Shape;1363;p113"/>
          <p:cNvSpPr>
            <a:spLocks noGrp="1"/>
          </p:cNvSpPr>
          <p:nvPr>
            <p:ph type="pic" idx="2"/>
          </p:nvPr>
        </p:nvSpPr>
        <p:spPr>
          <a:xfrm>
            <a:off x="8916576" y="1661249"/>
            <a:ext cx="2990100" cy="2715900"/>
          </a:xfrm>
          <a:prstGeom prst="rect">
            <a:avLst/>
          </a:prstGeom>
          <a:noFill/>
          <a:ln>
            <a:noFill/>
          </a:ln>
        </p:spPr>
      </p:sp>
      <p:sp>
        <p:nvSpPr>
          <p:cNvPr id="1364" name="Google Shape;1364;p113"/>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5" name="Google Shape;1365;p113"/>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6" name="Google Shape;1366;p113"/>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113"/>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68"/>
        <p:cNvGrpSpPr/>
        <p:nvPr/>
      </p:nvGrpSpPr>
      <p:grpSpPr>
        <a:xfrm>
          <a:off x="0" y="0"/>
          <a:ext cx="0" cy="0"/>
          <a:chOff x="0" y="0"/>
          <a:chExt cx="0" cy="0"/>
        </a:xfrm>
      </p:grpSpPr>
      <p:sp>
        <p:nvSpPr>
          <p:cNvPr id="1369" name="Google Shape;1369;p11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0" name="Google Shape;1370;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1" name="Google Shape;1371;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72" name="Google Shape;1372;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73" name="Google Shape;1373;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74" name="Google Shape;1374;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5" name="Google Shape;1375;p11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76" name="Google Shape;1376;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7" name="Google Shape;1377;p114"/>
          <p:cNvSpPr>
            <a:spLocks noGrp="1"/>
          </p:cNvSpPr>
          <p:nvPr>
            <p:ph type="pic" idx="2"/>
          </p:nvPr>
        </p:nvSpPr>
        <p:spPr>
          <a:xfrm>
            <a:off x="9093038" y="1058781"/>
            <a:ext cx="2715900" cy="2715900"/>
          </a:xfrm>
          <a:prstGeom prst="rect">
            <a:avLst/>
          </a:prstGeom>
          <a:noFill/>
          <a:ln>
            <a:noFill/>
          </a:ln>
        </p:spPr>
      </p:sp>
      <p:sp>
        <p:nvSpPr>
          <p:cNvPr id="1378" name="Google Shape;1378;p114"/>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9" name="Google Shape;1379;p114"/>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0" name="Google Shape;1380;p114"/>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1" name="Google Shape;1381;p114"/>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4"/>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4"/>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4" name="Google Shape;1384;p114"/>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85"/>
        <p:cNvGrpSpPr/>
        <p:nvPr/>
      </p:nvGrpSpPr>
      <p:grpSpPr>
        <a:xfrm>
          <a:off x="0" y="0"/>
          <a:ext cx="0" cy="0"/>
          <a:chOff x="0" y="0"/>
          <a:chExt cx="0" cy="0"/>
        </a:xfrm>
      </p:grpSpPr>
      <p:sp>
        <p:nvSpPr>
          <p:cNvPr id="1386" name="Google Shape;1386;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7" name="Google Shape;1387;p115"/>
          <p:cNvSpPr>
            <a:spLocks noGrp="1"/>
          </p:cNvSpPr>
          <p:nvPr>
            <p:ph type="pic" idx="2"/>
          </p:nvPr>
        </p:nvSpPr>
        <p:spPr>
          <a:xfrm>
            <a:off x="9510134" y="1431036"/>
            <a:ext cx="1965900" cy="3996000"/>
          </a:xfrm>
          <a:prstGeom prst="rect">
            <a:avLst/>
          </a:prstGeom>
          <a:noFill/>
          <a:ln>
            <a:noFill/>
          </a:ln>
        </p:spPr>
      </p:sp>
      <p:cxnSp>
        <p:nvCxnSpPr>
          <p:cNvPr id="1388" name="Google Shape;1388;p11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9" name="Google Shape;1389;p11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0" name="Google Shape;1390;p11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91" name="Google Shape;1391;p11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92" name="Google Shape;1392;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3" name="Google Shape;1393;p11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94" name="Google Shape;1394;p11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95" name="Google Shape;1395;p115"/>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15"/>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15"/>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15"/>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15"/>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5"/>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15"/>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2" name="Google Shape;1402;p115"/>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1.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0"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9.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7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7"/>
        <p:cNvGrpSpPr/>
        <p:nvPr/>
      </p:nvGrpSpPr>
      <p:grpSpPr>
        <a:xfrm>
          <a:off x="0" y="0"/>
          <a:ext cx="0" cy="0"/>
          <a:chOff x="0" y="0"/>
          <a:chExt cx="0" cy="0"/>
        </a:xfrm>
      </p:grpSpPr>
      <p:sp>
        <p:nvSpPr>
          <p:cNvPr id="718" name="Google Shape;718;p6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19" name="Google Shape;719;p6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20" name="Google Shape;720;p6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21" name="Google Shape;721;p64"/>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4"/>
        <p:cNvGrpSpPr/>
        <p:nvPr/>
      </p:nvGrpSpPr>
      <p:grpSpPr>
        <a:xfrm>
          <a:off x="0" y="0"/>
          <a:ext cx="0" cy="0"/>
          <a:chOff x="0" y="0"/>
          <a:chExt cx="0" cy="0"/>
        </a:xfrm>
      </p:grpSpPr>
      <p:sp>
        <p:nvSpPr>
          <p:cNvPr id="1025" name="Google Shape;1025;p8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26" name="Google Shape;1026;p8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27" name="Google Shape;1027;p84"/>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1028" name="Google Shape;1028;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9"/>
        <p:cNvGrpSpPr/>
        <p:nvPr/>
      </p:nvGrpSpPr>
      <p:grpSpPr>
        <a:xfrm>
          <a:off x="0" y="0"/>
          <a:ext cx="0" cy="0"/>
          <a:chOff x="0" y="0"/>
          <a:chExt cx="0" cy="0"/>
        </a:xfrm>
      </p:grpSpPr>
      <p:sp>
        <p:nvSpPr>
          <p:cNvPr id="1140" name="Google Shape;1140;p94"/>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41" name="Google Shape;1141;p94"/>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42" name="Google Shape;1142;p94"/>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43" name="Google Shape;1143;p9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1"/>
        <p:cNvGrpSpPr/>
        <p:nvPr/>
      </p:nvGrpSpPr>
      <p:grpSpPr>
        <a:xfrm>
          <a:off x="0" y="0"/>
          <a:ext cx="0" cy="0"/>
          <a:chOff x="0" y="0"/>
          <a:chExt cx="0" cy="0"/>
        </a:xfrm>
      </p:grpSpPr>
      <p:sp>
        <p:nvSpPr>
          <p:cNvPr id="1242" name="Google Shape;1242;p103"/>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43" name="Google Shape;1243;p103"/>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44" name="Google Shape;1244;p10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5" name="Google Shape;1245;p103"/>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83.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16"/>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08" name="Google Shape;1408;p116"/>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Let’s Talk Character Traits</a:t>
            </a:r>
            <a:endParaRPr/>
          </a:p>
        </p:txBody>
      </p:sp>
      <p:sp>
        <p:nvSpPr>
          <p:cNvPr id="1409" name="Google Shape;1409;p116"/>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25"/>
          <p:cNvSpPr txBox="1">
            <a:spLocks noGrp="1"/>
          </p:cNvSpPr>
          <p:nvPr>
            <p:ph type="ctrTitle"/>
          </p:nvPr>
        </p:nvSpPr>
        <p:spPr>
          <a:xfrm>
            <a:off x="0" y="0"/>
            <a:ext cx="9784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Calibri"/>
              <a:buNone/>
            </a:pPr>
            <a:r>
              <a:rPr lang="en-US" sz="4800">
                <a:solidFill>
                  <a:srgbClr val="0771BA"/>
                </a:solidFill>
                <a:latin typeface="Calibri"/>
                <a:ea typeface="Calibri"/>
                <a:cs typeface="Calibri"/>
                <a:sym typeface="Calibri"/>
              </a:rPr>
              <a:t>Identificar los rasgos de carácter</a:t>
            </a:r>
            <a:endParaRPr sz="4800">
              <a:latin typeface="Calibri"/>
              <a:ea typeface="Calibri"/>
              <a:cs typeface="Calibri"/>
              <a:sym typeface="Calibri"/>
            </a:endParaRPr>
          </a:p>
        </p:txBody>
      </p:sp>
      <p:pic>
        <p:nvPicPr>
          <p:cNvPr id="1501" name="Google Shape;1501;p125" descr="A picture containing indoor, table&#10;&#10;Description automatically generated"/>
          <p:cNvPicPr preferRelativeResize="0"/>
          <p:nvPr/>
        </p:nvPicPr>
        <p:blipFill rotWithShape="1">
          <a:blip r:embed="rId3">
            <a:alphaModFix/>
          </a:blip>
          <a:srcRect/>
          <a:stretch/>
        </p:blipFill>
        <p:spPr>
          <a:xfrm>
            <a:off x="1130789" y="1400031"/>
            <a:ext cx="2880428" cy="4987880"/>
          </a:xfrm>
          <a:prstGeom prst="rect">
            <a:avLst/>
          </a:prstGeom>
          <a:noFill/>
          <a:ln w="22225" cap="flat" cmpd="sng">
            <a:solidFill>
              <a:srgbClr val="757070"/>
            </a:solidFill>
            <a:prstDash val="solid"/>
            <a:round/>
            <a:headEnd type="none" w="sm" len="sm"/>
            <a:tailEnd type="none" w="sm" len="sm"/>
          </a:ln>
        </p:spPr>
      </p:pic>
      <p:pic>
        <p:nvPicPr>
          <p:cNvPr id="1502" name="Google Shape;1502;p125" descr="A picture containing person, woman&#10;&#10;Description automatically generated"/>
          <p:cNvPicPr preferRelativeResize="0"/>
          <p:nvPr/>
        </p:nvPicPr>
        <p:blipFill rotWithShape="1">
          <a:blip r:embed="rId4">
            <a:alphaModFix/>
          </a:blip>
          <a:srcRect/>
          <a:stretch/>
        </p:blipFill>
        <p:spPr>
          <a:xfrm>
            <a:off x="4988161" y="1391084"/>
            <a:ext cx="3181110" cy="4718765"/>
          </a:xfrm>
          <a:prstGeom prst="rect">
            <a:avLst/>
          </a:prstGeom>
          <a:noFill/>
          <a:ln w="22225" cap="flat" cmpd="sng">
            <a:solidFill>
              <a:srgbClr val="757070"/>
            </a:solidFill>
            <a:prstDash val="solid"/>
            <a:round/>
            <a:headEnd type="none" w="sm" len="sm"/>
            <a:tailEnd type="none" w="sm" len="sm"/>
          </a:ln>
        </p:spPr>
      </p:pic>
      <p:pic>
        <p:nvPicPr>
          <p:cNvPr id="1503" name="Google Shape;1503;p125"/>
          <p:cNvPicPr preferRelativeResize="0"/>
          <p:nvPr/>
        </p:nvPicPr>
        <p:blipFill rotWithShape="1">
          <a:blip r:embed="rId5">
            <a:alphaModFix/>
          </a:blip>
          <a:srcRect/>
          <a:stretch/>
        </p:blipFill>
        <p:spPr>
          <a:xfrm>
            <a:off x="9018895" y="1327312"/>
            <a:ext cx="2880428" cy="4927615"/>
          </a:xfrm>
          <a:prstGeom prst="rect">
            <a:avLst/>
          </a:prstGeom>
          <a:noFill/>
          <a:ln w="22225" cap="flat" cmpd="sng">
            <a:solidFill>
              <a:srgbClr val="75707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6"/>
          <p:cNvSpPr txBox="1">
            <a:spLocks noGrp="1"/>
          </p:cNvSpPr>
          <p:nvPr>
            <p:ph type="title"/>
          </p:nvPr>
        </p:nvSpPr>
        <p:spPr>
          <a:xfrm>
            <a:off x="3536683" y="152400"/>
            <a:ext cx="56835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4000"/>
              <a:buFont typeface="Calibri"/>
              <a:buNone/>
            </a:pPr>
            <a:r>
              <a:rPr lang="en-US" sz="4600"/>
              <a:t>¡Inténtenlo! </a:t>
            </a:r>
            <a:endParaRPr sz="4600"/>
          </a:p>
          <a:p>
            <a:pPr marL="0" lvl="0" indent="0" algn="l" rtl="0">
              <a:lnSpc>
                <a:spcPct val="90000"/>
              </a:lnSpc>
              <a:spcBef>
                <a:spcPts val="0"/>
              </a:spcBef>
              <a:spcAft>
                <a:spcPts val="0"/>
              </a:spcAft>
              <a:buClr>
                <a:srgbClr val="006FB6"/>
              </a:buClr>
              <a:buSzPts val="4000"/>
              <a:buFont typeface="Calibri"/>
              <a:buNone/>
            </a:pPr>
            <a:r>
              <a:rPr lang="en-US" sz="4600"/>
              <a:t>Identificar los rasgos </a:t>
            </a:r>
            <a:endParaRPr sz="4600"/>
          </a:p>
          <a:p>
            <a:pPr marL="0" lvl="0" indent="0" algn="l" rtl="0">
              <a:lnSpc>
                <a:spcPct val="90000"/>
              </a:lnSpc>
              <a:spcBef>
                <a:spcPts val="0"/>
              </a:spcBef>
              <a:spcAft>
                <a:spcPts val="0"/>
              </a:spcAft>
              <a:buClr>
                <a:srgbClr val="006FB6"/>
              </a:buClr>
              <a:buSzPts val="4000"/>
              <a:buFont typeface="Calibri"/>
              <a:buNone/>
            </a:pPr>
            <a:r>
              <a:rPr lang="en-US" sz="4600"/>
              <a:t>y dar ejemplos</a:t>
            </a:r>
            <a:endParaRPr sz="5000"/>
          </a:p>
        </p:txBody>
      </p:sp>
      <p:sp>
        <p:nvSpPr>
          <p:cNvPr id="1509" name="Google Shape;1509;p12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Consejos y trucos</a:t>
            </a:r>
            <a:endParaRPr>
              <a:latin typeface="Calibri"/>
              <a:ea typeface="Calibri"/>
              <a:cs typeface="Calibri"/>
              <a:sym typeface="Calibri"/>
            </a:endParaRPr>
          </a:p>
        </p:txBody>
      </p:sp>
      <p:sp>
        <p:nvSpPr>
          <p:cNvPr id="1510" name="Google Shape;1510;p12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latin typeface="Calibri"/>
                <a:ea typeface="Calibri"/>
                <a:cs typeface="Calibri"/>
                <a:sym typeface="Calibri"/>
              </a:rPr>
              <a:t>Para un libro corto, haganlo al final del libro. </a:t>
            </a:r>
            <a:endParaRPr>
              <a:latin typeface="Calibri"/>
              <a:ea typeface="Calibri"/>
              <a:cs typeface="Calibri"/>
              <a:sym typeface="Calibri"/>
            </a:endParaRPr>
          </a:p>
          <a:p>
            <a:pPr marL="457200" lvl="0" indent="-228600" algn="l" rtl="0">
              <a:lnSpc>
                <a:spcPct val="90000"/>
              </a:lnSpc>
              <a:spcBef>
                <a:spcPts val="1000"/>
              </a:spcBef>
              <a:spcAft>
                <a:spcPts val="0"/>
              </a:spcAft>
              <a:buSzPts val="2800"/>
              <a:buNone/>
            </a:pPr>
            <a:endParaRPr>
              <a:latin typeface="Calibri"/>
              <a:ea typeface="Calibri"/>
              <a:cs typeface="Calibri"/>
              <a:sym typeface="Calibri"/>
            </a:endParaRPr>
          </a:p>
          <a:p>
            <a:pPr marL="457200" lvl="0" indent="-406400" algn="l" rtl="0">
              <a:lnSpc>
                <a:spcPct val="90000"/>
              </a:lnSpc>
              <a:spcBef>
                <a:spcPts val="1000"/>
              </a:spcBef>
              <a:spcAft>
                <a:spcPts val="0"/>
              </a:spcAft>
              <a:buSzPts val="2800"/>
              <a:buChar char="•"/>
            </a:pPr>
            <a:r>
              <a:rPr lang="en-US">
                <a:latin typeface="Calibri"/>
                <a:ea typeface="Calibri"/>
                <a:cs typeface="Calibri"/>
                <a:sym typeface="Calibri"/>
              </a:rPr>
              <a:t>Para un libro largo, haganlo al final de un capítulo o de una sección.</a:t>
            </a:r>
            <a:endParaRPr>
              <a:latin typeface="Calibri"/>
              <a:ea typeface="Calibri"/>
              <a:cs typeface="Calibri"/>
              <a:sym typeface="Calibri"/>
            </a:endParaRPr>
          </a:p>
        </p:txBody>
      </p:sp>
      <p:sp>
        <p:nvSpPr>
          <p:cNvPr id="1511" name="Google Shape;1511;p12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endParaRPr sz="3200" b="1">
              <a:latin typeface="Calibri"/>
              <a:ea typeface="Calibri"/>
              <a:cs typeface="Calibri"/>
              <a:sym typeface="Calibri"/>
            </a:endParaRPr>
          </a:p>
          <a:p>
            <a:pPr marL="457200" lvl="0" indent="-279400" algn="l" rtl="0">
              <a:lnSpc>
                <a:spcPct val="100000"/>
              </a:lnSpc>
              <a:spcBef>
                <a:spcPts val="0"/>
              </a:spcBef>
              <a:spcAft>
                <a:spcPts val="0"/>
              </a:spcAft>
              <a:buSzPts val="2800"/>
              <a:buNone/>
            </a:pPr>
            <a:endParaRPr sz="3200" b="1">
              <a:latin typeface="Calibri"/>
              <a:ea typeface="Calibri"/>
              <a:cs typeface="Calibri"/>
              <a:sym typeface="Calibri"/>
            </a:endParaRPr>
          </a:p>
          <a:p>
            <a:pPr marL="457200" lvl="0" indent="-406400" algn="l" rtl="0">
              <a:lnSpc>
                <a:spcPct val="100000"/>
              </a:lnSpc>
              <a:spcBef>
                <a:spcPts val="0"/>
              </a:spcBef>
              <a:spcAft>
                <a:spcPts val="0"/>
              </a:spcAft>
              <a:buSzPts val="2800"/>
              <a:buChar char="•"/>
            </a:pPr>
            <a:r>
              <a:rPr lang="en-US" sz="3200">
                <a:latin typeface="Calibri"/>
                <a:ea typeface="Calibri"/>
                <a:cs typeface="Calibri"/>
                <a:sym typeface="Calibri"/>
              </a:rPr>
              <a:t>Ahora que leímos un poco sobre el personaje, ¿cómo lo describes?</a:t>
            </a:r>
            <a:endParaRPr>
              <a:latin typeface="Calibri"/>
              <a:ea typeface="Calibri"/>
              <a:cs typeface="Calibri"/>
              <a:sym typeface="Calibri"/>
            </a:endParaRPr>
          </a:p>
          <a:p>
            <a:pPr marL="457200" lvl="0" indent="-279400" algn="l" rtl="0">
              <a:lnSpc>
                <a:spcPct val="100000"/>
              </a:lnSpc>
              <a:spcBef>
                <a:spcPts val="0"/>
              </a:spcBef>
              <a:spcAft>
                <a:spcPts val="0"/>
              </a:spcAft>
              <a:buSzPts val="2800"/>
              <a:buNone/>
            </a:pPr>
            <a:endParaRPr sz="3200">
              <a:latin typeface="Calibri"/>
              <a:ea typeface="Calibri"/>
              <a:cs typeface="Calibri"/>
              <a:sym typeface="Calibri"/>
            </a:endParaRPr>
          </a:p>
          <a:p>
            <a:pPr marL="457200" lvl="0" indent="-406400" algn="l" rtl="0">
              <a:lnSpc>
                <a:spcPct val="100000"/>
              </a:lnSpc>
              <a:spcBef>
                <a:spcPts val="0"/>
              </a:spcBef>
              <a:spcAft>
                <a:spcPts val="0"/>
              </a:spcAft>
              <a:buSzPts val="2800"/>
              <a:buChar char="•"/>
            </a:pPr>
            <a:r>
              <a:rPr lang="en-US" sz="3200">
                <a:latin typeface="Calibri"/>
                <a:ea typeface="Calibri"/>
                <a:cs typeface="Calibri"/>
                <a:sym typeface="Calibri"/>
              </a:rPr>
              <a:t>¿Cómo lo sabes? ¿Qué </a:t>
            </a:r>
            <a:r>
              <a:rPr lang="en-US" sz="3200" b="1">
                <a:latin typeface="Calibri"/>
                <a:ea typeface="Calibri"/>
                <a:cs typeface="Calibri"/>
                <a:sym typeface="Calibri"/>
              </a:rPr>
              <a:t>dijo o hizo </a:t>
            </a:r>
            <a:r>
              <a:rPr lang="en-US" sz="3200">
                <a:latin typeface="Calibri"/>
                <a:ea typeface="Calibri"/>
                <a:cs typeface="Calibri"/>
                <a:sym typeface="Calibri"/>
              </a:rPr>
              <a:t>el personaje?</a:t>
            </a:r>
            <a:endParaRPr sz="3200">
              <a:latin typeface="Calibri"/>
              <a:ea typeface="Calibri"/>
              <a:cs typeface="Calibri"/>
              <a:sym typeface="Calibri"/>
            </a:endParaRPr>
          </a:p>
          <a:p>
            <a:pPr marL="0" lvl="0" indent="0" algn="l" rtl="0">
              <a:lnSpc>
                <a:spcPct val="100000"/>
              </a:lnSpc>
              <a:spcBef>
                <a:spcPts val="0"/>
              </a:spcBef>
              <a:spcAft>
                <a:spcPts val="0"/>
              </a:spcAft>
              <a:buSzPts val="2800"/>
              <a:buNone/>
            </a:pP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pic>
        <p:nvPicPr>
          <p:cNvPr id="1512" name="Google Shape;1512;p126"/>
          <p:cNvPicPr preferRelativeResize="0"/>
          <p:nvPr/>
        </p:nvPicPr>
        <p:blipFill rotWithShape="1">
          <a:blip r:embed="rId3">
            <a:alphaModFix/>
          </a:blip>
          <a:srcRect t="-1666"/>
          <a:stretch/>
        </p:blipFill>
        <p:spPr>
          <a:xfrm>
            <a:off x="7151425" y="1812300"/>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2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(K-1)</a:t>
            </a:r>
            <a:endParaRPr/>
          </a:p>
        </p:txBody>
      </p:sp>
      <p:sp>
        <p:nvSpPr>
          <p:cNvPr id="1518" name="Google Shape;1518;p127"/>
          <p:cNvSpPr txBox="1">
            <a:spLocks noGrp="1"/>
          </p:cNvSpPr>
          <p:nvPr>
            <p:ph type="body" idx="1"/>
          </p:nvPr>
        </p:nvSpPr>
        <p:spPr>
          <a:xfrm>
            <a:off x="1743463" y="31682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¿Qué hizo el personaje cuando (evento)?</a:t>
            </a:r>
            <a:endParaRPr sz="2100">
              <a:solidFill>
                <a:srgbClr val="202124"/>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rgbClr val="006FB6"/>
              </a:buClr>
              <a:buSzPts val="2800"/>
              <a:buNone/>
            </a:pPr>
            <a:endParaRPr>
              <a:solidFill>
                <a:srgbClr val="006FB6"/>
              </a:solidFill>
            </a:endParaRPr>
          </a:p>
        </p:txBody>
      </p:sp>
      <p:sp>
        <p:nvSpPr>
          <p:cNvPr id="1519" name="Google Shape;1519;p127"/>
          <p:cNvSpPr txBox="1">
            <a:spLocks noGrp="1"/>
          </p:cNvSpPr>
          <p:nvPr>
            <p:ph type="body" idx="3"/>
          </p:nvPr>
        </p:nvSpPr>
        <p:spPr>
          <a:xfrm>
            <a:off x="240926" y="1616131"/>
            <a:ext cx="3752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¿Qué es un rasgo de carácter? Se determina un ejemplo. ¿Puedes pensar en otro?</a:t>
            </a:r>
            <a:endParaRPr sz="2100">
              <a:solidFill>
                <a:srgbClr val="202124"/>
              </a:solidFill>
              <a:highlight>
                <a:srgbClr val="F8F9FA"/>
              </a:highlight>
              <a:latin typeface="Arial"/>
              <a:ea typeface="Arial"/>
              <a:cs typeface="Arial"/>
              <a:sym typeface="Arial"/>
            </a:endParaRPr>
          </a:p>
          <a:p>
            <a:pPr marL="0" lvl="0" indent="0" algn="l" rtl="0">
              <a:lnSpc>
                <a:spcPct val="90000"/>
              </a:lnSpc>
              <a:spcBef>
                <a:spcPts val="0"/>
              </a:spcBef>
              <a:spcAft>
                <a:spcPts val="0"/>
              </a:spcAft>
              <a:buSzPts val="2800"/>
              <a:buNone/>
            </a:pPr>
            <a:endParaRPr>
              <a:solidFill>
                <a:srgbClr val="006FB6"/>
              </a:solidFill>
            </a:endParaRPr>
          </a:p>
        </p:txBody>
      </p:sp>
      <p:sp>
        <p:nvSpPr>
          <p:cNvPr id="1520" name="Google Shape;1520;p127"/>
          <p:cNvSpPr txBox="1">
            <a:spLocks noGrp="1"/>
          </p:cNvSpPr>
          <p:nvPr>
            <p:ph type="body" idx="2"/>
          </p:nvPr>
        </p:nvSpPr>
        <p:spPr>
          <a:xfrm>
            <a:off x="3826369" y="5011844"/>
            <a:ext cx="3841500" cy="1393200"/>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rgbClr val="0771BA"/>
              </a:buClr>
              <a:buSzPts val="2800"/>
              <a:buFont typeface="Arial"/>
              <a:buNone/>
            </a:pPr>
            <a:r>
              <a:rPr lang="en-US">
                <a:solidFill>
                  <a:srgbClr val="006FB6"/>
                </a:solidFill>
              </a:rPr>
              <a:t>¿Qué más puedes decir sobre este personaje? Muéstrame cómo lo sabes.</a:t>
            </a:r>
            <a:endParaRPr sz="2100">
              <a:solidFill>
                <a:srgbClr val="202124"/>
              </a:solidFill>
              <a:highlight>
                <a:srgbClr val="F8F9FA"/>
              </a:highlight>
              <a:latin typeface="Arial"/>
              <a:ea typeface="Arial"/>
              <a:cs typeface="Arial"/>
              <a:sym typeface="Arial"/>
            </a:endParaRPr>
          </a:p>
          <a:p>
            <a:pPr marL="233363" marR="0" lvl="0" indent="-4763" algn="l" rtl="0">
              <a:lnSpc>
                <a:spcPct val="90000"/>
              </a:lnSpc>
              <a:spcBef>
                <a:spcPts val="1000"/>
              </a:spcBef>
              <a:spcAft>
                <a:spcPts val="0"/>
              </a:spcAft>
              <a:buClr>
                <a:srgbClr val="0771BA"/>
              </a:buClr>
              <a:buSzPts val="2800"/>
              <a:buFont typeface="Arial"/>
              <a:buNone/>
            </a:pPr>
            <a:endParaRPr>
              <a:solidFill>
                <a:srgbClr val="006FB6"/>
              </a:solidFill>
            </a:endParaRPr>
          </a:p>
        </p:txBody>
      </p:sp>
      <p:sp>
        <p:nvSpPr>
          <p:cNvPr id="1521" name="Google Shape;1521;p127"/>
          <p:cNvSpPr txBox="1">
            <a:spLocks noGrp="1"/>
          </p:cNvSpPr>
          <p:nvPr>
            <p:ph type="body" idx="4"/>
          </p:nvPr>
        </p:nvSpPr>
        <p:spPr>
          <a:xfrm>
            <a:off x="187207" y="4742081"/>
            <a:ext cx="33069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¿Qué palabra usarías para describir a este personaje? ¿Por qué?</a:t>
            </a:r>
            <a:endParaRPr sz="2100">
              <a:solidFill>
                <a:srgbClr val="202124"/>
              </a:solidFill>
              <a:highlight>
                <a:srgbClr val="F8F9FA"/>
              </a:highlight>
              <a:latin typeface="Arial"/>
              <a:ea typeface="Arial"/>
              <a:cs typeface="Arial"/>
              <a:sym typeface="Arial"/>
            </a:endParaRPr>
          </a:p>
          <a:p>
            <a:pPr marL="9525" marR="0" lvl="0" indent="0" algn="l" rtl="0">
              <a:lnSpc>
                <a:spcPct val="90000"/>
              </a:lnSpc>
              <a:spcBef>
                <a:spcPts val="1000"/>
              </a:spcBef>
              <a:spcAft>
                <a:spcPts val="0"/>
              </a:spcAft>
              <a:buClr>
                <a:srgbClr val="0771BA"/>
              </a:buClr>
              <a:buSzPts val="2800"/>
              <a:buFont typeface="Arial"/>
              <a:buNone/>
            </a:pPr>
            <a:endParaRPr>
              <a:solidFill>
                <a:srgbClr val="006FB6"/>
              </a:solidFill>
            </a:endParaRPr>
          </a:p>
        </p:txBody>
      </p:sp>
      <p:pic>
        <p:nvPicPr>
          <p:cNvPr id="1522" name="Google Shape;1522;p12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2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(2-3)</a:t>
            </a:r>
            <a:endParaRPr/>
          </a:p>
        </p:txBody>
      </p:sp>
      <p:sp>
        <p:nvSpPr>
          <p:cNvPr id="1528" name="Google Shape;1528;p128"/>
          <p:cNvSpPr txBox="1">
            <a:spLocks noGrp="1"/>
          </p:cNvSpPr>
          <p:nvPr>
            <p:ph type="body" idx="1"/>
          </p:nvPr>
        </p:nvSpPr>
        <p:spPr>
          <a:xfrm>
            <a:off x="5717900" y="1789825"/>
            <a:ext cx="38667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¿Cuáles son las fortalezas de este personaje? ¿Debilidades? ¿Cómo lo sabes?</a:t>
            </a:r>
            <a:endParaRPr sz="2100">
              <a:solidFill>
                <a:srgbClr val="202124"/>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rgbClr val="006FB6"/>
              </a:buClr>
              <a:buSzPts val="2800"/>
              <a:buNone/>
            </a:pPr>
            <a:endParaRPr>
              <a:solidFill>
                <a:srgbClr val="006FB6"/>
              </a:solidFill>
            </a:endParaRPr>
          </a:p>
        </p:txBody>
      </p:sp>
      <p:sp>
        <p:nvSpPr>
          <p:cNvPr id="1529" name="Google Shape;1529;p128"/>
          <p:cNvSpPr txBox="1">
            <a:spLocks noGrp="1"/>
          </p:cNvSpPr>
          <p:nvPr>
            <p:ph type="body" idx="2"/>
          </p:nvPr>
        </p:nvSpPr>
        <p:spPr>
          <a:xfrm>
            <a:off x="8428073" y="3335650"/>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¿Qué HIZO o DIJO el personaje para hacerte pensar eso? Muéstrame en el libro.</a:t>
            </a:r>
            <a:endParaRPr>
              <a:solidFill>
                <a:srgbClr val="006FB6"/>
              </a:solidFill>
            </a:endParaRPr>
          </a:p>
          <a:p>
            <a:pPr marL="0" lvl="0" indent="0" algn="l" rtl="0">
              <a:lnSpc>
                <a:spcPct val="90000"/>
              </a:lnSpc>
              <a:spcBef>
                <a:spcPts val="0"/>
              </a:spcBef>
              <a:spcAft>
                <a:spcPts val="0"/>
              </a:spcAft>
              <a:buSzPts val="2800"/>
              <a:buNone/>
            </a:pPr>
            <a:endParaRPr>
              <a:solidFill>
                <a:srgbClr val="006FB6"/>
              </a:solidFill>
            </a:endParaRPr>
          </a:p>
        </p:txBody>
      </p:sp>
      <p:sp>
        <p:nvSpPr>
          <p:cNvPr id="1530" name="Google Shape;1530;p128"/>
          <p:cNvSpPr txBox="1">
            <a:spLocks noGrp="1"/>
          </p:cNvSpPr>
          <p:nvPr>
            <p:ph type="body" idx="3"/>
          </p:nvPr>
        </p:nvSpPr>
        <p:spPr>
          <a:xfrm>
            <a:off x="6003646" y="4772356"/>
            <a:ext cx="5388600" cy="139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¿Puedes identificarte con este personaje? ¿Tienes alguno de los mismos rasgos? ¿Características opuestas? Dame un ejemplo.</a:t>
            </a:r>
            <a:endParaRPr sz="2100">
              <a:solidFill>
                <a:srgbClr val="202124"/>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1100"/>
              <a:buNone/>
            </a:pPr>
            <a:endParaRPr>
              <a:solidFill>
                <a:srgbClr val="006FB6"/>
              </a:solidFill>
            </a:endParaRPr>
          </a:p>
        </p:txBody>
      </p:sp>
      <p:pic>
        <p:nvPicPr>
          <p:cNvPr id="1531" name="Google Shape;1531;p12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537" name="Google Shape;1537;p129"/>
          <p:cNvSpPr txBox="1">
            <a:spLocks noGrp="1"/>
          </p:cNvSpPr>
          <p:nvPr>
            <p:ph type="body" idx="1"/>
          </p:nvPr>
        </p:nvSpPr>
        <p:spPr>
          <a:xfrm>
            <a:off x="4588042" y="1687202"/>
            <a:ext cx="72054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200"/>
              <a:buNone/>
            </a:pPr>
            <a:r>
              <a:rPr lang="en-US"/>
              <a:t>Encontrar palabras o frases en el libro que validen sus pensamientos y explicar por qué.</a:t>
            </a:r>
            <a:endParaRPr/>
          </a:p>
        </p:txBody>
      </p:sp>
      <p:sp>
        <p:nvSpPr>
          <p:cNvPr id="1538" name="Google Shape;1538;p129"/>
          <p:cNvSpPr txBox="1">
            <a:spLocks noGrp="1"/>
          </p:cNvSpPr>
          <p:nvPr>
            <p:ph type="body" idx="2"/>
          </p:nvPr>
        </p:nvSpPr>
        <p:spPr>
          <a:xfrm>
            <a:off x="4588042" y="323639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Practicar esta estrategia usando películas o programas que ya conocen.</a:t>
            </a:r>
            <a:endParaRPr/>
          </a:p>
        </p:txBody>
      </p:sp>
      <p:pic>
        <p:nvPicPr>
          <p:cNvPr id="1539" name="Google Shape;1539;p129"/>
          <p:cNvPicPr preferRelativeResize="0"/>
          <p:nvPr/>
        </p:nvPicPr>
        <p:blipFill rotWithShape="1">
          <a:blip r:embed="rId3">
            <a:alphaModFix/>
          </a:blip>
          <a:srcRect/>
          <a:stretch/>
        </p:blipFill>
        <p:spPr>
          <a:xfrm>
            <a:off x="1926063" y="1687201"/>
            <a:ext cx="898237" cy="1055700"/>
          </a:xfrm>
          <a:prstGeom prst="rect">
            <a:avLst/>
          </a:prstGeom>
          <a:noFill/>
          <a:ln>
            <a:noFill/>
          </a:ln>
        </p:spPr>
      </p:pic>
      <p:pic>
        <p:nvPicPr>
          <p:cNvPr id="1540" name="Google Shape;1540;p129"/>
          <p:cNvPicPr preferRelativeResize="0"/>
          <p:nvPr/>
        </p:nvPicPr>
        <p:blipFill rotWithShape="1">
          <a:blip r:embed="rId4">
            <a:alphaModFix/>
          </a:blip>
          <a:srcRect/>
          <a:stretch/>
        </p:blipFill>
        <p:spPr>
          <a:xfrm>
            <a:off x="1390650" y="3315244"/>
            <a:ext cx="1785098" cy="105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 practicar se ha dicho!</a:t>
            </a:r>
            <a:endParaRPr/>
          </a:p>
        </p:txBody>
      </p:sp>
      <p:sp>
        <p:nvSpPr>
          <p:cNvPr id="1546" name="Google Shape;1546;p13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100"/>
              <a:buNone/>
            </a:pPr>
            <a:r>
              <a:rPr lang="en-US" sz="3200"/>
              <a:t>Revisar rasgos de carácter.</a:t>
            </a:r>
            <a:endParaRPr sz="3200"/>
          </a:p>
        </p:txBody>
      </p:sp>
      <p:sp>
        <p:nvSpPr>
          <p:cNvPr id="1547" name="Google Shape;1547;p130"/>
          <p:cNvSpPr txBox="1">
            <a:spLocks noGrp="1"/>
          </p:cNvSpPr>
          <p:nvPr>
            <p:ph type="body" idx="2"/>
          </p:nvPr>
        </p:nvSpPr>
        <p:spPr>
          <a:xfrm>
            <a:off x="1628000" y="2592250"/>
            <a:ext cx="3742200" cy="137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Identifica los rasgos de carácter que ves en un personaje.</a:t>
            </a:r>
            <a:endParaRPr/>
          </a:p>
        </p:txBody>
      </p:sp>
      <p:sp>
        <p:nvSpPr>
          <p:cNvPr id="1548" name="Google Shape;1548;p13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9" name="Google Shape;1549;p130"/>
          <p:cNvSpPr txBox="1">
            <a:spLocks noGrp="1"/>
          </p:cNvSpPr>
          <p:nvPr>
            <p:ph type="body" idx="7"/>
          </p:nvPr>
        </p:nvSpPr>
        <p:spPr>
          <a:xfrm>
            <a:off x="698497" y="275211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50" name="Google Shape;1550;p130"/>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Clr>
                <a:schemeClr val="dk1"/>
              </a:buClr>
              <a:buSzPts val="3400"/>
              <a:buFont typeface="Arial"/>
              <a:buNone/>
            </a:pPr>
            <a:r>
              <a:rPr lang="en-US" sz="3000"/>
              <a:t>¡Llámame cuando tengas una pregunta!</a:t>
            </a:r>
            <a:endParaRPr/>
          </a:p>
        </p:txBody>
      </p:sp>
      <p:sp>
        <p:nvSpPr>
          <p:cNvPr id="1551" name="Google Shape;1551;p13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52" name="Google Shape;1552;p13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53" name="Google Shape;1553;p130"/>
          <p:cNvSpPr txBox="1">
            <a:spLocks noGrp="1"/>
          </p:cNvSpPr>
          <p:nvPr>
            <p:ph type="body" idx="4"/>
          </p:nvPr>
        </p:nvSpPr>
        <p:spPr>
          <a:xfrm>
            <a:off x="1639575" y="3954450"/>
            <a:ext cx="33939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000" b="0"/>
              <a:t>Da un ejemplo de lo que dice o hace el personaje.</a:t>
            </a:r>
            <a:endParaRPr sz="2100" b="0">
              <a:solidFill>
                <a:srgbClr val="202124"/>
              </a:solidFill>
              <a:highlight>
                <a:srgbClr val="F8F9FA"/>
              </a:highlight>
              <a:latin typeface="Arial"/>
              <a:ea typeface="Arial"/>
              <a:cs typeface="Arial"/>
              <a:sym typeface="Arial"/>
            </a:endParaRPr>
          </a:p>
          <a:p>
            <a:pPr marL="0" lvl="0" indent="0" algn="l" rtl="0">
              <a:lnSpc>
                <a:spcPct val="100000"/>
              </a:lnSpc>
              <a:spcBef>
                <a:spcPts val="0"/>
              </a:spcBef>
              <a:spcAft>
                <a:spcPts val="0"/>
              </a:spcAft>
              <a:buSzPts val="3200"/>
              <a:buNone/>
            </a:pPr>
            <a:endParaRPr sz="3000" b="0"/>
          </a:p>
        </p:txBody>
      </p:sp>
      <p:sp>
        <p:nvSpPr>
          <p:cNvPr id="1554" name="Google Shape;1554;p130"/>
          <p:cNvSpPr txBox="1">
            <a:spLocks noGrp="1"/>
          </p:cNvSpPr>
          <p:nvPr>
            <p:ph type="body" idx="7"/>
          </p:nvPr>
        </p:nvSpPr>
        <p:spPr>
          <a:xfrm>
            <a:off x="698422" y="412687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3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60" name="Google Shape;1560;p131"/>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61" name="Google Shape;1561;p13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62" name="Google Shape;1562;p131"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3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68" name="Google Shape;1568;p132"/>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9" name="Google Shape;1569;p132"/>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70" name="Google Shape;1570;p132"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117"/>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Hablemos de Rasgos de </a:t>
            </a:r>
            <a:r>
              <a:rPr lang="en-US" sz="4400">
                <a:solidFill>
                  <a:srgbClr val="0771BA"/>
                </a:solidFill>
              </a:rPr>
              <a:t>Carácter</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18"/>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420" name="Google Shape;1420;p118"/>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421" name="Google Shape;1421;p118"/>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422" name="Google Shape;1422;p1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23" name="Google Shape;1423;p118"/>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424" name="Google Shape;1424;p118"/>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25" name="Google Shape;1425;p118"/>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26" name="Google Shape;1426;p118"/>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27" name="Google Shape;1427;p118"/>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28" name="Google Shape;1428;p118"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Encuesta de confianza familiar</a:t>
            </a:r>
            <a:endParaRPr/>
          </a:p>
        </p:txBody>
      </p:sp>
      <p:sp>
        <p:nvSpPr>
          <p:cNvPr id="104" name="Google Shape;104;p27"/>
          <p:cNvSpPr txBox="1"/>
          <p:nvPr/>
        </p:nvSpPr>
        <p:spPr>
          <a:xfrm>
            <a:off x="518033" y="1666701"/>
            <a:ext cx="5127200" cy="5675359"/>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Escaneen este código para compartir cómo se sienten acerca de la lectura con sus hijos. Los participantes serán inscritos en un sorteo para ganar una tarjeta de regalo de $15. Se elegirá un ganador por escuela después del primer y último taller.</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20"/>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1" name="Google Shape;1441;p120"/>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2" name="Google Shape;1442;p120"/>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3" name="Google Shape;1443;p120"/>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44" name="Google Shape;1444;p120"/>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445" name="Google Shape;1445;p120"/>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446" name="Google Shape;1446;p120"/>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447" name="Google Shape;1447;p120"/>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448" name="Google Shape;1448;p12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449" name="Google Shape;1449;p120"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50" name="Google Shape;1450;p120"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51" name="Google Shape;1451;p120"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52" name="Google Shape;1452;p120"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21"/>
          <p:cNvSpPr txBox="1">
            <a:spLocks noGrp="1"/>
          </p:cNvSpPr>
          <p:nvPr>
            <p:ph type="body" idx="1"/>
          </p:nvPr>
        </p:nvSpPr>
        <p:spPr>
          <a:xfrm>
            <a:off x="9222900" y="4161939"/>
            <a:ext cx="2497200" cy="2520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Los personajes son gran parte de entender y disfrutar los cuentos. </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58" name="Google Shape;1458;p121"/>
          <p:cNvPicPr preferRelativeResize="0">
            <a:picLocks noGrp="1"/>
          </p:cNvPicPr>
          <p:nvPr>
            <p:ph type="pic" idx="2"/>
          </p:nvPr>
        </p:nvPicPr>
        <p:blipFill rotWithShape="1">
          <a:blip r:embed="rId3">
            <a:alphaModFix/>
          </a:blip>
          <a:srcRect/>
          <a:stretch/>
        </p:blipFill>
        <p:spPr>
          <a:xfrm>
            <a:off x="9282749" y="2005639"/>
            <a:ext cx="2377500" cy="1729091"/>
          </a:xfrm>
          <a:prstGeom prst="rect">
            <a:avLst/>
          </a:prstGeom>
          <a:noFill/>
          <a:ln>
            <a:noFill/>
          </a:ln>
        </p:spPr>
      </p:pic>
      <p:sp>
        <p:nvSpPr>
          <p:cNvPr id="1459" name="Google Shape;1459;p121"/>
          <p:cNvSpPr txBox="1">
            <a:spLocks noGrp="1"/>
          </p:cNvSpPr>
          <p:nvPr>
            <p:ph type="title" idx="3"/>
          </p:nvPr>
        </p:nvSpPr>
        <p:spPr>
          <a:xfrm>
            <a:off x="371850" y="26250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60" name="Google Shape;1460;p121"/>
          <p:cNvSpPr txBox="1">
            <a:spLocks noGrp="1"/>
          </p:cNvSpPr>
          <p:nvPr>
            <p:ph type="title" idx="5"/>
          </p:nvPr>
        </p:nvSpPr>
        <p:spPr>
          <a:xfrm>
            <a:off x="371850" y="40819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61" name="Google Shape;1461;p121"/>
          <p:cNvSpPr txBox="1">
            <a:spLocks noGrp="1"/>
          </p:cNvSpPr>
          <p:nvPr>
            <p:ph type="body" idx="6"/>
          </p:nvPr>
        </p:nvSpPr>
        <p:spPr>
          <a:xfrm>
            <a:off x="1340850" y="1350300"/>
            <a:ext cx="52308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Repasar los rasgos de carácter.</a:t>
            </a:r>
            <a:endParaRPr/>
          </a:p>
        </p:txBody>
      </p:sp>
      <p:sp>
        <p:nvSpPr>
          <p:cNvPr id="1462" name="Google Shape;1462;p121"/>
          <p:cNvSpPr txBox="1">
            <a:spLocks noGrp="1"/>
          </p:cNvSpPr>
          <p:nvPr>
            <p:ph type="body" idx="7"/>
          </p:nvPr>
        </p:nvSpPr>
        <p:spPr>
          <a:xfrm>
            <a:off x="1340850" y="2472625"/>
            <a:ext cx="56067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Identificar los rasgos de carácter  que ven en el personaje. </a:t>
            </a:r>
            <a:endParaRPr/>
          </a:p>
        </p:txBody>
      </p:sp>
      <p:sp>
        <p:nvSpPr>
          <p:cNvPr id="1463" name="Google Shape;1463;p121"/>
          <p:cNvSpPr txBox="1">
            <a:spLocks noGrp="1"/>
          </p:cNvSpPr>
          <p:nvPr>
            <p:ph type="body" idx="8"/>
          </p:nvPr>
        </p:nvSpPr>
        <p:spPr>
          <a:xfrm>
            <a:off x="1340838" y="3954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Dar un ejemplo de lo que el personaje dice o hace.</a:t>
            </a:r>
            <a:endParaRPr/>
          </a:p>
        </p:txBody>
      </p:sp>
      <p:sp>
        <p:nvSpPr>
          <p:cNvPr id="1464" name="Google Shape;1464;p12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
        <p:nvSpPr>
          <p:cNvPr id="1465" name="Google Shape;1465;p12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90000"/>
              </a:lnSpc>
              <a:spcBef>
                <a:spcPts val="0"/>
              </a:spcBef>
              <a:spcAft>
                <a:spcPts val="0"/>
              </a:spcAft>
              <a:buClr>
                <a:srgbClr val="0771BA"/>
              </a:buClr>
              <a:buSzPct val="36000"/>
              <a:buFont typeface="Calibri"/>
              <a:buNone/>
            </a:pPr>
            <a:r>
              <a:rPr lang="en-US"/>
              <a:t>Vamos a hablar de </a:t>
            </a:r>
            <a:endParaRPr/>
          </a:p>
          <a:p>
            <a:pPr marL="0" lvl="0" indent="0" algn="l" rtl="0">
              <a:lnSpc>
                <a:spcPct val="90000"/>
              </a:lnSpc>
              <a:spcBef>
                <a:spcPts val="0"/>
              </a:spcBef>
              <a:spcAft>
                <a:spcPts val="0"/>
              </a:spcAft>
              <a:buClr>
                <a:srgbClr val="0771BA"/>
              </a:buClr>
              <a:buSzPct val="52826"/>
              <a:buFont typeface="Calibri"/>
              <a:buNone/>
            </a:pPr>
            <a:r>
              <a:rPr lang="en-US"/>
              <a:t>rasgos de carácter</a:t>
            </a:r>
            <a:endParaRPr sz="4400">
              <a:solidFill>
                <a:srgbClr val="006FB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2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a:t>Una palabra que describe una cualidad específica de un personaje.</a:t>
            </a:r>
            <a:endParaRPr/>
          </a:p>
        </p:txBody>
      </p:sp>
      <p:sp>
        <p:nvSpPr>
          <p:cNvPr id="1471" name="Google Shape;1471;p12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2" name="Google Shape;1472;p12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3" name="Google Shape;1473;p12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74" name="Google Shape;1474;p12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a:t>Rasgo</a:t>
            </a:r>
            <a:endParaRPr/>
          </a:p>
        </p:txBody>
      </p:sp>
      <p:sp>
        <p:nvSpPr>
          <p:cNvPr id="1475" name="Google Shape;1475;p12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6" name="Google Shape;1476;p12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7" name="Google Shape;1477;p12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8" name="Google Shape;1478;p1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sz="4000"/>
              <a:t>Consulte los términos de alfabetización</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12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Calibri"/>
              <a:buNone/>
            </a:pPr>
            <a:r>
              <a:rPr lang="en-US" sz="5200"/>
              <a:t>Repasar los rasgos de carácter</a:t>
            </a:r>
            <a:endParaRPr/>
          </a:p>
        </p:txBody>
      </p:sp>
      <p:sp>
        <p:nvSpPr>
          <p:cNvPr id="1484" name="Google Shape;1484;p123"/>
          <p:cNvSpPr txBox="1">
            <a:spLocks noGrp="1"/>
          </p:cNvSpPr>
          <p:nvPr>
            <p:ph type="body" idx="1"/>
          </p:nvPr>
        </p:nvSpPr>
        <p:spPr>
          <a:xfrm>
            <a:off x="578040" y="1613199"/>
            <a:ext cx="4034100" cy="43641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valiente</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gruñon</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travieso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terco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miedoso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creativo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perezoso</a:t>
            </a:r>
            <a:endParaRPr sz="32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4000"/>
              <a:buFont typeface="Arial"/>
              <a:buNone/>
            </a:pPr>
            <a:endParaRPr sz="3200">
              <a:latin typeface="Calibri"/>
              <a:ea typeface="Calibri"/>
              <a:cs typeface="Calibri"/>
              <a:sym typeface="Calibri"/>
            </a:endParaRPr>
          </a:p>
        </p:txBody>
      </p:sp>
      <p:sp>
        <p:nvSpPr>
          <p:cNvPr id="1485" name="Google Shape;1485;p123"/>
          <p:cNvSpPr txBox="1">
            <a:spLocks noGrp="1"/>
          </p:cNvSpPr>
          <p:nvPr>
            <p:ph type="body" idx="3"/>
          </p:nvPr>
        </p:nvSpPr>
        <p:spPr>
          <a:xfrm>
            <a:off x="8942600" y="5072575"/>
            <a:ext cx="3059100" cy="1668600"/>
          </a:xfrm>
          <a:prstGeom prst="rect">
            <a:avLst/>
          </a:prstGeom>
          <a:noFill/>
          <a:ln>
            <a:noFill/>
          </a:ln>
        </p:spPr>
        <p:txBody>
          <a:bodyPr spcFirstLastPara="1" wrap="square" lIns="91425" tIns="45700" rIns="91425" bIns="45700" anchor="t" anchorCtr="0">
            <a:noAutofit/>
          </a:bodyPr>
          <a:lstStyle/>
          <a:p>
            <a:pPr marL="12700" marR="0" lvl="0" indent="0" algn="l" rtl="0">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¿Qué otros rasgos de carácter discute con su hijo?</a:t>
            </a:r>
            <a:endParaRPr sz="2800">
              <a:latin typeface="Calibri"/>
              <a:ea typeface="Calibri"/>
              <a:cs typeface="Calibri"/>
              <a:sym typeface="Calibri"/>
            </a:endParaRPr>
          </a:p>
        </p:txBody>
      </p:sp>
      <p:sp>
        <p:nvSpPr>
          <p:cNvPr id="1486" name="Google Shape;1486;p123"/>
          <p:cNvSpPr txBox="1">
            <a:spLocks noGrp="1"/>
          </p:cNvSpPr>
          <p:nvPr>
            <p:ph type="body" idx="4"/>
          </p:nvPr>
        </p:nvSpPr>
        <p:spPr>
          <a:xfrm>
            <a:off x="4612160" y="1613198"/>
            <a:ext cx="4034100" cy="43641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timido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trabajoso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responsable</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paciente</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descuidado</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amable</a:t>
            </a:r>
            <a:endParaRPr>
              <a:latin typeface="Calibri"/>
              <a:ea typeface="Calibri"/>
              <a:cs typeface="Calibri"/>
              <a:sym typeface="Calibri"/>
            </a:endParaRPr>
          </a:p>
          <a:p>
            <a:pPr marL="457200" lvl="0" indent="-457200" algn="l" rtl="0">
              <a:lnSpc>
                <a:spcPct val="90000"/>
              </a:lnSpc>
              <a:spcBef>
                <a:spcPts val="1000"/>
              </a:spcBef>
              <a:spcAft>
                <a:spcPts val="0"/>
              </a:spcAft>
              <a:buSzPts val="4000"/>
              <a:buChar char="•"/>
            </a:pPr>
            <a:r>
              <a:rPr lang="en-US" sz="3200">
                <a:latin typeface="Calibri"/>
                <a:ea typeface="Calibri"/>
                <a:cs typeface="Calibri"/>
                <a:sym typeface="Calibri"/>
              </a:rPr>
              <a:t>alegre</a:t>
            </a:r>
            <a:endParaRPr sz="3200">
              <a:latin typeface="Calibri"/>
              <a:ea typeface="Calibri"/>
              <a:cs typeface="Calibri"/>
              <a:sym typeface="Calibri"/>
            </a:endParaRPr>
          </a:p>
          <a:p>
            <a:pPr marL="800100" lvl="0" indent="-317500" algn="l" rtl="0">
              <a:lnSpc>
                <a:spcPct val="90000"/>
              </a:lnSpc>
              <a:spcBef>
                <a:spcPts val="1000"/>
              </a:spcBef>
              <a:spcAft>
                <a:spcPts val="0"/>
              </a:spcAft>
              <a:buSzPts val="4000"/>
              <a:buFont typeface="Arial"/>
              <a:buNone/>
            </a:pPr>
            <a:endParaRPr sz="3200">
              <a:latin typeface="Calibri"/>
              <a:ea typeface="Calibri"/>
              <a:cs typeface="Calibri"/>
              <a:sym typeface="Calibri"/>
            </a:endParaRPr>
          </a:p>
        </p:txBody>
      </p:sp>
      <p:pic>
        <p:nvPicPr>
          <p:cNvPr id="1487" name="Google Shape;1487;p123"/>
          <p:cNvPicPr preferRelativeResize="0">
            <a:picLocks noGrp="1"/>
          </p:cNvPicPr>
          <p:nvPr>
            <p:ph type="pic" idx="2"/>
          </p:nvPr>
        </p:nvPicPr>
        <p:blipFill rotWithShape="1">
          <a:blip r:embed="rId3">
            <a:alphaModFix/>
          </a:blip>
          <a:srcRect l="25020" r="25022"/>
          <a:stretch/>
        </p:blipFill>
        <p:spPr>
          <a:xfrm>
            <a:off x="9282272" y="1586830"/>
            <a:ext cx="2377440" cy="31729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
                                            <p:txEl>
                                              <p:pRg st="0" end="0"/>
                                            </p:txEl>
                                          </p:spTgt>
                                        </p:tgtEl>
                                        <p:attrNameLst>
                                          <p:attrName>style.visibility</p:attrName>
                                        </p:attrNameLst>
                                      </p:cBhvr>
                                      <p:to>
                                        <p:strVal val="visible"/>
                                      </p:to>
                                    </p:set>
                                    <p:animEffect transition="in" filter="fade">
                                      <p:cBhvr>
                                        <p:cTn id="7" dur="500"/>
                                        <p:tgtEl>
                                          <p:spTgt spid="1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
                                            <p:txEl>
                                              <p:pRg st="1" end="1"/>
                                            </p:txEl>
                                          </p:spTgt>
                                        </p:tgtEl>
                                        <p:attrNameLst>
                                          <p:attrName>style.visibility</p:attrName>
                                        </p:attrNameLst>
                                      </p:cBhvr>
                                      <p:to>
                                        <p:strVal val="visible"/>
                                      </p:to>
                                    </p:set>
                                    <p:animEffect transition="in" filter="fade">
                                      <p:cBhvr>
                                        <p:cTn id="12" dur="500"/>
                                        <p:tgtEl>
                                          <p:spTgt spid="1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
                                            <p:txEl>
                                              <p:pRg st="2" end="2"/>
                                            </p:txEl>
                                          </p:spTgt>
                                        </p:tgtEl>
                                        <p:attrNameLst>
                                          <p:attrName>style.visibility</p:attrName>
                                        </p:attrNameLst>
                                      </p:cBhvr>
                                      <p:to>
                                        <p:strVal val="visible"/>
                                      </p:to>
                                    </p:set>
                                    <p:animEffect transition="in" filter="fade">
                                      <p:cBhvr>
                                        <p:cTn id="17" dur="500"/>
                                        <p:tgtEl>
                                          <p:spTgt spid="1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4">
                                            <p:txEl>
                                              <p:pRg st="3" end="3"/>
                                            </p:txEl>
                                          </p:spTgt>
                                        </p:tgtEl>
                                        <p:attrNameLst>
                                          <p:attrName>style.visibility</p:attrName>
                                        </p:attrNameLst>
                                      </p:cBhvr>
                                      <p:to>
                                        <p:strVal val="visible"/>
                                      </p:to>
                                    </p:set>
                                    <p:animEffect transition="in" filter="fade">
                                      <p:cBhvr>
                                        <p:cTn id="22" dur="500"/>
                                        <p:tgtEl>
                                          <p:spTgt spid="14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4">
                                            <p:txEl>
                                              <p:pRg st="4" end="4"/>
                                            </p:txEl>
                                          </p:spTgt>
                                        </p:tgtEl>
                                        <p:attrNameLst>
                                          <p:attrName>style.visibility</p:attrName>
                                        </p:attrNameLst>
                                      </p:cBhvr>
                                      <p:to>
                                        <p:strVal val="visible"/>
                                      </p:to>
                                    </p:set>
                                    <p:animEffect transition="in" filter="fade">
                                      <p:cBhvr>
                                        <p:cTn id="27" dur="500"/>
                                        <p:tgtEl>
                                          <p:spTgt spid="14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4">
                                            <p:txEl>
                                              <p:pRg st="5" end="5"/>
                                            </p:txEl>
                                          </p:spTgt>
                                        </p:tgtEl>
                                        <p:attrNameLst>
                                          <p:attrName>style.visibility</p:attrName>
                                        </p:attrNameLst>
                                      </p:cBhvr>
                                      <p:to>
                                        <p:strVal val="visible"/>
                                      </p:to>
                                    </p:set>
                                    <p:animEffect transition="in" filter="fade">
                                      <p:cBhvr>
                                        <p:cTn id="32" dur="500"/>
                                        <p:tgtEl>
                                          <p:spTgt spid="14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84">
                                            <p:txEl>
                                              <p:pRg st="6" end="6"/>
                                            </p:txEl>
                                          </p:spTgt>
                                        </p:tgtEl>
                                        <p:attrNameLst>
                                          <p:attrName>style.visibility</p:attrName>
                                        </p:attrNameLst>
                                      </p:cBhvr>
                                      <p:to>
                                        <p:strVal val="visible"/>
                                      </p:to>
                                    </p:set>
                                    <p:animEffect transition="in" filter="fade">
                                      <p:cBhvr>
                                        <p:cTn id="37" dur="500"/>
                                        <p:tgtEl>
                                          <p:spTgt spid="14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4">
                                            <p:txEl>
                                              <p:pRg st="7" end="7"/>
                                            </p:txEl>
                                          </p:spTgt>
                                        </p:tgtEl>
                                        <p:attrNameLst>
                                          <p:attrName>style.visibility</p:attrName>
                                        </p:attrNameLst>
                                      </p:cBhvr>
                                      <p:to>
                                        <p:strVal val="visible"/>
                                      </p:to>
                                    </p:set>
                                    <p:animEffect transition="in" filter="fade">
                                      <p:cBhvr>
                                        <p:cTn id="42" dur="500"/>
                                        <p:tgtEl>
                                          <p:spTgt spid="148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86">
                                            <p:txEl>
                                              <p:pRg st="0" end="0"/>
                                            </p:txEl>
                                          </p:spTgt>
                                        </p:tgtEl>
                                        <p:attrNameLst>
                                          <p:attrName>style.visibility</p:attrName>
                                        </p:attrNameLst>
                                      </p:cBhvr>
                                      <p:to>
                                        <p:strVal val="visible"/>
                                      </p:to>
                                    </p:set>
                                    <p:animEffect transition="in" filter="fade">
                                      <p:cBhvr>
                                        <p:cTn id="47" dur="500"/>
                                        <p:tgtEl>
                                          <p:spTgt spid="148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86">
                                            <p:txEl>
                                              <p:pRg st="1" end="1"/>
                                            </p:txEl>
                                          </p:spTgt>
                                        </p:tgtEl>
                                        <p:attrNameLst>
                                          <p:attrName>style.visibility</p:attrName>
                                        </p:attrNameLst>
                                      </p:cBhvr>
                                      <p:to>
                                        <p:strVal val="visible"/>
                                      </p:to>
                                    </p:set>
                                    <p:animEffect transition="in" filter="fade">
                                      <p:cBhvr>
                                        <p:cTn id="52" dur="500"/>
                                        <p:tgtEl>
                                          <p:spTgt spid="148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86">
                                            <p:txEl>
                                              <p:pRg st="2" end="2"/>
                                            </p:txEl>
                                          </p:spTgt>
                                        </p:tgtEl>
                                        <p:attrNameLst>
                                          <p:attrName>style.visibility</p:attrName>
                                        </p:attrNameLst>
                                      </p:cBhvr>
                                      <p:to>
                                        <p:strVal val="visible"/>
                                      </p:to>
                                    </p:set>
                                    <p:animEffect transition="in" filter="fade">
                                      <p:cBhvr>
                                        <p:cTn id="57" dur="500"/>
                                        <p:tgtEl>
                                          <p:spTgt spid="148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86">
                                            <p:txEl>
                                              <p:pRg st="3" end="3"/>
                                            </p:txEl>
                                          </p:spTgt>
                                        </p:tgtEl>
                                        <p:attrNameLst>
                                          <p:attrName>style.visibility</p:attrName>
                                        </p:attrNameLst>
                                      </p:cBhvr>
                                      <p:to>
                                        <p:strVal val="visible"/>
                                      </p:to>
                                    </p:set>
                                    <p:animEffect transition="in" filter="fade">
                                      <p:cBhvr>
                                        <p:cTn id="62" dur="500"/>
                                        <p:tgtEl>
                                          <p:spTgt spid="148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86">
                                            <p:txEl>
                                              <p:pRg st="4" end="4"/>
                                            </p:txEl>
                                          </p:spTgt>
                                        </p:tgtEl>
                                        <p:attrNameLst>
                                          <p:attrName>style.visibility</p:attrName>
                                        </p:attrNameLst>
                                      </p:cBhvr>
                                      <p:to>
                                        <p:strVal val="visible"/>
                                      </p:to>
                                    </p:set>
                                    <p:animEffect transition="in" filter="fade">
                                      <p:cBhvr>
                                        <p:cTn id="67" dur="500"/>
                                        <p:tgtEl>
                                          <p:spTgt spid="148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86">
                                            <p:txEl>
                                              <p:pRg st="5" end="5"/>
                                            </p:txEl>
                                          </p:spTgt>
                                        </p:tgtEl>
                                        <p:attrNameLst>
                                          <p:attrName>style.visibility</p:attrName>
                                        </p:attrNameLst>
                                      </p:cBhvr>
                                      <p:to>
                                        <p:strVal val="visible"/>
                                      </p:to>
                                    </p:set>
                                    <p:animEffect transition="in" filter="fade">
                                      <p:cBhvr>
                                        <p:cTn id="72" dur="500"/>
                                        <p:tgtEl>
                                          <p:spTgt spid="148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86">
                                            <p:txEl>
                                              <p:pRg st="6" end="6"/>
                                            </p:txEl>
                                          </p:spTgt>
                                        </p:tgtEl>
                                        <p:attrNameLst>
                                          <p:attrName>style.visibility</p:attrName>
                                        </p:attrNameLst>
                                      </p:cBhvr>
                                      <p:to>
                                        <p:strVal val="visible"/>
                                      </p:to>
                                    </p:set>
                                    <p:animEffect transition="in" filter="fade">
                                      <p:cBhvr>
                                        <p:cTn id="77" dur="500"/>
                                        <p:tgtEl>
                                          <p:spTgt spid="148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86">
                                            <p:txEl>
                                              <p:pRg st="7" end="7"/>
                                            </p:txEl>
                                          </p:spTgt>
                                        </p:tgtEl>
                                        <p:attrNameLst>
                                          <p:attrName>style.visibility</p:attrName>
                                        </p:attrNameLst>
                                      </p:cBhvr>
                                      <p:to>
                                        <p:strVal val="visible"/>
                                      </p:to>
                                    </p:set>
                                    <p:animEffect transition="in" filter="fade">
                                      <p:cBhvr>
                                        <p:cTn id="82" dur="500"/>
                                        <p:tgtEl>
                                          <p:spTgt spid="14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12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400"/>
              <a:buFont typeface="Calibri"/>
              <a:buNone/>
            </a:pPr>
            <a:r>
              <a:rPr lang="en-US" sz="5400"/>
              <a:t>Ser preciso (un ejemplo)</a:t>
            </a:r>
            <a:endParaRPr/>
          </a:p>
        </p:txBody>
      </p:sp>
      <p:sp>
        <p:nvSpPr>
          <p:cNvPr id="1493" name="Google Shape;1493;p124"/>
          <p:cNvSpPr txBox="1">
            <a:spLocks noGrp="1"/>
          </p:cNvSpPr>
          <p:nvPr>
            <p:ph type="body" idx="1"/>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p>
            <a:pPr marL="12700" lvl="0" indent="0" algn="l" rtl="0">
              <a:lnSpc>
                <a:spcPct val="90000"/>
              </a:lnSpc>
              <a:spcBef>
                <a:spcPts val="1000"/>
              </a:spcBef>
              <a:spcAft>
                <a:spcPts val="0"/>
              </a:spcAft>
              <a:buClr>
                <a:srgbClr val="006FB6"/>
              </a:buClr>
              <a:buSzPts val="1650"/>
              <a:buFont typeface="Noto Sans Symbols"/>
              <a:buNone/>
            </a:pPr>
            <a:r>
              <a:rPr lang="en-US">
                <a:latin typeface="Calibri"/>
                <a:ea typeface="Calibri"/>
                <a:cs typeface="Calibri"/>
                <a:sym typeface="Calibri"/>
              </a:rPr>
              <a:t>Busquen ejemplos en los libros que le ayuden a sus hijos usar palabras más precisas.</a:t>
            </a:r>
            <a:endParaRPr>
              <a:latin typeface="Calibri"/>
              <a:ea typeface="Calibri"/>
              <a:cs typeface="Calibri"/>
              <a:sym typeface="Calibri"/>
            </a:endParaRPr>
          </a:p>
        </p:txBody>
      </p:sp>
      <p:graphicFrame>
        <p:nvGraphicFramePr>
          <p:cNvPr id="1494" name="Google Shape;1494;p124"/>
          <p:cNvGraphicFramePr/>
          <p:nvPr/>
        </p:nvGraphicFramePr>
        <p:xfrm>
          <a:off x="2081213" y="1514475"/>
          <a:ext cx="3000000" cy="3000000"/>
        </p:xfrm>
        <a:graphic>
          <a:graphicData uri="http://schemas.openxmlformats.org/drawingml/2006/table">
            <a:tbl>
              <a:tblPr firstRow="1" bandRow="1">
                <a:noFill/>
                <a:tableStyleId>{1FBBED70-310F-4213-AD8A-0F53AB017270}</a:tableStyleId>
              </a:tblPr>
              <a:tblGrid>
                <a:gridCol w="2366125">
                  <a:extLst>
                    <a:ext uri="{9D8B030D-6E8A-4147-A177-3AD203B41FA5}">
                      <a16:colId xmlns:a16="http://schemas.microsoft.com/office/drawing/2014/main" val="20000"/>
                    </a:ext>
                  </a:extLst>
                </a:gridCol>
                <a:gridCol w="2580975">
                  <a:extLst>
                    <a:ext uri="{9D8B030D-6E8A-4147-A177-3AD203B41FA5}">
                      <a16:colId xmlns:a16="http://schemas.microsoft.com/office/drawing/2014/main" val="20001"/>
                    </a:ext>
                  </a:extLst>
                </a:gridCol>
              </a:tblGrid>
              <a:tr h="64642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Simpático</a:t>
                      </a:r>
                      <a:endParaRPr sz="1400" u="none" strike="noStrike" cap="none">
                        <a:latin typeface="Calibri"/>
                        <a:ea typeface="Calibri"/>
                        <a:cs typeface="Calibri"/>
                        <a:sym typeface="Calibri"/>
                      </a:endParaRPr>
                    </a:p>
                  </a:txBody>
                  <a:tcPr marL="91450" marR="91450" marT="45725" marB="45725">
                    <a:solidFill>
                      <a:srgbClr val="666666"/>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Antipático</a:t>
                      </a:r>
                      <a:endParaRPr sz="1400" u="none" strike="noStrike" cap="none">
                        <a:latin typeface="Calibri"/>
                        <a:ea typeface="Calibri"/>
                        <a:cs typeface="Calibri"/>
                        <a:sym typeface="Calibri"/>
                      </a:endParaRPr>
                    </a:p>
                  </a:txBody>
                  <a:tcPr marL="91450" marR="91450" marT="45725" marB="45725">
                    <a:solidFill>
                      <a:srgbClr val="666666"/>
                    </a:solidFill>
                  </a:tcPr>
                </a:tc>
                <a:extLst>
                  <a:ext uri="{0D108BD9-81ED-4DB2-BD59-A6C34878D82A}">
                    <a16:rowId xmlns:a16="http://schemas.microsoft.com/office/drawing/2014/main" val="10000"/>
                  </a:ext>
                </a:extLst>
              </a:tr>
              <a:tr h="51817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amable</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unkind</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1"/>
                  </a:ext>
                </a:extLst>
              </a:tr>
              <a:tr h="51817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cariñoso</a:t>
                      </a:r>
                      <a:endParaRPr sz="1400" u="none" strike="noStrike" cap="none">
                        <a:latin typeface="Calibri"/>
                        <a:ea typeface="Calibri"/>
                        <a:cs typeface="Calibri"/>
                        <a:sym typeface="Calibri"/>
                      </a:endParaRPr>
                    </a:p>
                  </a:txBody>
                  <a:tcPr marL="91450" marR="91450" marT="45725" marB="45725">
                    <a:solidFill>
                      <a:srgbClr val="ACACAC"/>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desconsiderado</a:t>
                      </a:r>
                      <a:endParaRPr sz="1400" u="none" strike="noStrike" cap="none">
                        <a:latin typeface="Calibri"/>
                        <a:ea typeface="Calibri"/>
                        <a:cs typeface="Calibri"/>
                        <a:sym typeface="Calibri"/>
                      </a:endParaRPr>
                    </a:p>
                  </a:txBody>
                  <a:tcPr marL="91450" marR="91450" marT="45725" marB="45725">
                    <a:solidFill>
                      <a:srgbClr val="ACACAC"/>
                    </a:solidFill>
                  </a:tcPr>
                </a:tc>
                <a:extLst>
                  <a:ext uri="{0D108BD9-81ED-4DB2-BD59-A6C34878D82A}">
                    <a16:rowId xmlns:a16="http://schemas.microsoft.com/office/drawing/2014/main" val="10002"/>
                  </a:ext>
                </a:extLst>
              </a:tr>
              <a:tr h="51817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comprensivo</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cruel</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3"/>
                  </a:ext>
                </a:extLst>
              </a:tr>
              <a:tr h="51817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amigable</a:t>
                      </a:r>
                      <a:endParaRPr sz="1400" u="none" strike="noStrike" cap="none">
                        <a:latin typeface="Calibri"/>
                        <a:ea typeface="Calibri"/>
                        <a:cs typeface="Calibri"/>
                        <a:sym typeface="Calibri"/>
                      </a:endParaRPr>
                    </a:p>
                  </a:txBody>
                  <a:tcPr marL="91450" marR="91450" marT="45725" marB="45725">
                    <a:solidFill>
                      <a:srgbClr val="ACACAC"/>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frío</a:t>
                      </a:r>
                      <a:endParaRPr sz="1400" u="none" strike="noStrike" cap="none">
                        <a:latin typeface="Calibri"/>
                        <a:ea typeface="Calibri"/>
                        <a:cs typeface="Calibri"/>
                        <a:sym typeface="Calibri"/>
                      </a:endParaRPr>
                    </a:p>
                  </a:txBody>
                  <a:tcPr marL="91450" marR="91450" marT="45725" marB="45725">
                    <a:solidFill>
                      <a:srgbClr val="ACACAC"/>
                    </a:solidFill>
                  </a:tcPr>
                </a:tc>
                <a:extLst>
                  <a:ext uri="{0D108BD9-81ED-4DB2-BD59-A6C34878D82A}">
                    <a16:rowId xmlns:a16="http://schemas.microsoft.com/office/drawing/2014/main" val="10004"/>
                  </a:ext>
                </a:extLst>
              </a:tr>
              <a:tr h="51817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altruísta</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egoísta</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5"/>
                  </a:ext>
                </a:extLst>
              </a:tr>
              <a:tr h="51817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Calibri"/>
                          <a:ea typeface="Calibri"/>
                          <a:cs typeface="Calibri"/>
                          <a:sym typeface="Calibri"/>
                        </a:rPr>
                        <a:t>cortés</a:t>
                      </a:r>
                      <a:endParaRPr sz="1400" u="none" strike="noStrike" cap="none">
                        <a:latin typeface="Calibri"/>
                        <a:ea typeface="Calibri"/>
                        <a:cs typeface="Calibri"/>
                        <a:sym typeface="Calibri"/>
                      </a:endParaRPr>
                    </a:p>
                  </a:txBody>
                  <a:tcPr marL="91450" marR="91450" marT="45725" marB="45725">
                    <a:solidFill>
                      <a:srgbClr val="ACACAC"/>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maleducado</a:t>
                      </a:r>
                      <a:endParaRPr sz="1400" u="none" strike="noStrike" cap="none">
                        <a:latin typeface="Calibri"/>
                        <a:ea typeface="Calibri"/>
                        <a:cs typeface="Calibri"/>
                        <a:sym typeface="Calibri"/>
                      </a:endParaRPr>
                    </a:p>
                  </a:txBody>
                  <a:tcPr marL="91450" marR="91450" marT="45725" marB="45725">
                    <a:solidFill>
                      <a:srgbClr val="ACACAC"/>
                    </a:solidFill>
                  </a:tcPr>
                </a:tc>
                <a:extLst>
                  <a:ext uri="{0D108BD9-81ED-4DB2-BD59-A6C34878D82A}">
                    <a16:rowId xmlns:a16="http://schemas.microsoft.com/office/drawing/2014/main" val="10006"/>
                  </a:ext>
                </a:extLst>
              </a:tr>
              <a:tr h="518175">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generoso</a:t>
                      </a:r>
                      <a:endParaRPr sz="1400" u="none" strike="noStrike" cap="none">
                        <a:latin typeface="Calibri"/>
                        <a:ea typeface="Calibri"/>
                        <a:cs typeface="Calibri"/>
                        <a:sym typeface="Calibri"/>
                      </a:endParaRPr>
                    </a:p>
                  </a:txBody>
                  <a:tcPr marL="91450" marR="91450" marT="45725" marB="45725">
                    <a:solidFill>
                      <a:srgbClr val="D7E8AF"/>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latin typeface="Calibri"/>
                          <a:ea typeface="Calibri"/>
                          <a:cs typeface="Calibri"/>
                          <a:sym typeface="Calibri"/>
                        </a:rPr>
                        <a:t>tacaño</a:t>
                      </a:r>
                      <a:endParaRPr sz="1400" u="none" strike="noStrike" cap="none">
                        <a:latin typeface="Calibri"/>
                        <a:ea typeface="Calibri"/>
                        <a:cs typeface="Calibri"/>
                        <a:sym typeface="Calibri"/>
                      </a:endParaRPr>
                    </a:p>
                  </a:txBody>
                  <a:tcPr marL="91450" marR="91450" marT="45725" marB="45725">
                    <a:solidFill>
                      <a:srgbClr val="D7E8AF"/>
                    </a:solidFill>
                  </a:tcPr>
                </a:tc>
                <a:extLst>
                  <a:ext uri="{0D108BD9-81ED-4DB2-BD59-A6C34878D82A}">
                    <a16:rowId xmlns:a16="http://schemas.microsoft.com/office/drawing/2014/main" val="10007"/>
                  </a:ext>
                </a:extLst>
              </a:tr>
            </a:tbl>
          </a:graphicData>
        </a:graphic>
      </p:graphicFrame>
      <p:pic>
        <p:nvPicPr>
          <p:cNvPr id="1495" name="Google Shape;1495;p124" descr="A picture containing person, indoor, table, child&#10;&#10;Description automatically generated"/>
          <p:cNvPicPr preferRelativeResize="0">
            <a:picLocks noGrp="1"/>
          </p:cNvPicPr>
          <p:nvPr>
            <p:ph type="pic" idx="2"/>
          </p:nvPr>
        </p:nvPicPr>
        <p:blipFill rotWithShape="1">
          <a:blip r:embed="rId3">
            <a:alphaModFix/>
          </a:blip>
          <a:srcRect t="18" b="9"/>
          <a:stretch/>
        </p:blipFill>
        <p:spPr>
          <a:xfrm rot="5400000">
            <a:off x="8885237" y="1984374"/>
            <a:ext cx="3171825" cy="2378077"/>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4807</Words>
  <Application>Microsoft Macintosh PowerPoint</Application>
  <PresentationFormat>Widescreen</PresentationFormat>
  <Paragraphs>341</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Left Sidebar Slides</vt:lpstr>
      <vt:lpstr>Right Side Bar Slides</vt:lpstr>
      <vt:lpstr>Workshop guide</vt:lpstr>
      <vt:lpstr>Hablemos de Rasgos de Carácter</vt:lpstr>
      <vt:lpstr>Agenda</vt:lpstr>
      <vt:lpstr>Encuesta de confianza familiar</vt:lpstr>
      <vt:lpstr>Las normas de los talleres</vt:lpstr>
      <vt:lpstr>2</vt:lpstr>
      <vt:lpstr>Consulte los términos de alfabetización</vt:lpstr>
      <vt:lpstr>Repasar los rasgos de carácter</vt:lpstr>
      <vt:lpstr>Ser preciso (un ejemplo)</vt:lpstr>
      <vt:lpstr>Identificar los rasgos de carácter</vt:lpstr>
      <vt:lpstr>¡Inténtenlo!  Identificar los rasgos  y dar ejemplos</vt:lpstr>
      <vt:lpstr>Lectura = conversación (K-1)</vt:lpstr>
      <vt:lpstr>Lectura = conversación (2-3)</vt:lpstr>
      <vt:lpstr>Familias Multilingües</vt:lpstr>
      <vt:lpstr>¡A practicar se ha dicho!</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2025-01-27T21:44:37Z</dcterms:modified>
</cp:coreProperties>
</file>