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65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5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suffixes ful and ness. Remember, a suffix is a group of letters at the ending of a word that changes the meaning of the word. Today, we'll look at decoding, spelling, and determining the meaning of words with the suffixes ful and ness. The suffix ful, means full of. The suffix ness, the state or quality of.</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suffix cards ful and ness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suffix ful at the end of a word, it means ful of that thing. So, if I say I'm cheerful, it means full of cheer. When we put the suffix ness at the end of a word, it means the quality of that thing. So, if I say I'm full of sadness, it means full of the state of sad. When I see sadness, I say /s/ /a/ /d/| /n/ /e/ /s/ = sadness.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 ti, si, ci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suffix is a group of letters that go after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suffix ful means full of and the suffix ness means the state or quality of. The suffix is its own syllable. We chop it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stressful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suffix </a:t>
            </a:r>
            <a:r>
              <a:rPr i="1" lang="en" sz="1200">
                <a:solidFill>
                  <a:schemeClr val="dk1"/>
                </a:solidFill>
                <a:latin typeface="Poppins"/>
                <a:ea typeface="Poppins"/>
                <a:cs typeface="Poppins"/>
                <a:sym typeface="Poppins"/>
              </a:rPr>
              <a:t>ful</a:t>
            </a:r>
            <a:r>
              <a:rPr lang="en" sz="1200">
                <a:solidFill>
                  <a:schemeClr val="dk1"/>
                </a:solidFill>
                <a:latin typeface="Poppins"/>
                <a:ea typeface="Poppins"/>
                <a:cs typeface="Poppins"/>
                <a:sym typeface="Poppins"/>
              </a:rPr>
              <a:t> in it. We'll underline anything that sticks together and chop off the suffix syllable. I see 1 vowel and one suffix, so I probably have 2 syllables. I need to chop off ful.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stress | ful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says /s/, t says /t/, r says /r/, e says /e/, s- s says /s/ and f-u-l says /f/ /ə/ /l/ = /s/ /t/ /r/ /e/ /s/ /f/ /ə/ /l/ = "stressful". Let's clap out the syllables and blend the word together by syllable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stressful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suffix ful means full of. This word means full of stress.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joyful - full of joy, quietness - the quality of quiet</a:t>
            </a:r>
            <a:endParaRPr b="1" sz="1200">
              <a:solidFill>
                <a:schemeClr val="dk1"/>
              </a:solidFill>
              <a:latin typeface="Poppins"/>
              <a:ea typeface="Poppins"/>
              <a:cs typeface="Poppins"/>
              <a:sym typeface="Poppins"/>
            </a:endParaRPr>
          </a:p>
        </p:txBody>
      </p:sp>
      <p:sp>
        <p:nvSpPr>
          <p:cNvPr id="61" name="Google Shape;6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2" name="Google Shape;6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He was so cheerful and joyful.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It was pointless to try to be watchful in the darkness.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The kindness was overwhelming.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suffix is a group of letters after a word that changes the meaning of the word. Those brains are growing!</a:t>
            </a:r>
            <a:endParaRPr b="1" sz="1200">
              <a:solidFill>
                <a:schemeClr val="dk1"/>
              </a:solidFill>
              <a:latin typeface="Poppins"/>
              <a:ea typeface="Poppins"/>
              <a:cs typeface="Poppins"/>
              <a:sym typeface="Poppins"/>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spiteful, mouthful, sadness, closeness</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7" name="Google Shape;107;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8" name="Google Shape;108;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shyness</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shyness?</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Shyness. Two syllable.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shy | ness.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shy. /sh/ /i/. We need to make a long i sound. There are a couple ways to do that, i alone, i-g-h, or y at the end of a 1 syllable word. We'll do y.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s -h -y.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shy| ness. Next syllable is </a:t>
            </a:r>
            <a:r>
              <a:rPr i="1" lang="en" sz="1200">
                <a:solidFill>
                  <a:schemeClr val="dk1"/>
                </a:solidFill>
                <a:latin typeface="Poppins"/>
                <a:ea typeface="Poppins"/>
                <a:cs typeface="Poppins"/>
                <a:sym typeface="Poppins"/>
              </a:rPr>
              <a:t>ness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Ness. /n/ /e/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n - e - s -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suffix?</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it means the quality of being shy.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a:t>
            </a:r>
            <a:r>
              <a:rPr b="1" lang="en" sz="1200">
                <a:solidFill>
                  <a:schemeClr val="dk1"/>
                </a:solidFill>
                <a:latin typeface="Poppins"/>
                <a:ea typeface="Poppins"/>
                <a:cs typeface="Poppins"/>
                <a:sym typeface="Poppins"/>
              </a:rPr>
              <a:t>painful, closeness, greatness</a:t>
            </a:r>
            <a:r>
              <a:rPr lang="en" sz="1200">
                <a:solidFill>
                  <a:schemeClr val="dk1"/>
                </a:solidFill>
                <a:latin typeface="Poppins"/>
                <a:ea typeface="Poppins"/>
                <a:cs typeface="Poppins"/>
                <a:sym typeface="Poppins"/>
              </a:rPr>
              <a:t>)</a:t>
            </a:r>
            <a:endParaRPr b="1" sz="1200">
              <a:solidFill>
                <a:schemeClr val="dk1"/>
              </a:solidFill>
              <a:latin typeface="Poppins"/>
              <a:ea typeface="Poppins"/>
              <a:cs typeface="Poppins"/>
              <a:sym typeface="Poppins"/>
            </a:endParaRPr>
          </a:p>
        </p:txBody>
      </p:sp>
      <p:sp>
        <p:nvSpPr>
          <p:cNvPr id="117" name="Google Shape;117;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family</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buy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Both of these words end in a y but the y makes a different sound in each. Let's start with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family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has 3 syllables. Watch as I put in the syllable breaks. f-a-m, break, i-l, break, 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in the syllable breaks. fam|il|y.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y makes the long e sound. /f/ /a/ /m/|/i/ /l/|/e/ = "family" My family is awesome! Family. Read it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sound out the word. Point to </a:t>
            </a:r>
            <a:r>
              <a:rPr i="1" lang="en" sz="1200">
                <a:solidFill>
                  <a:schemeClr val="dk1"/>
                </a:solidFill>
                <a:latin typeface="Poppins"/>
                <a:ea typeface="Poppins"/>
                <a:cs typeface="Poppins"/>
                <a:sym typeface="Poppins"/>
              </a:rPr>
              <a:t>buy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our next word, y makes the long i sound and the u is silent. Sometimes English words just don't make sense. /b/ /i/ = "buy". I need to buy some milk and bread on my way home. Buy. Sound it out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decoding!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family, buy</a:t>
            </a:r>
            <a:endParaRPr b="1" sz="1200">
              <a:solidFill>
                <a:schemeClr val="dk1"/>
              </a:solidFill>
              <a:latin typeface="Poppins"/>
              <a:ea typeface="Poppins"/>
              <a:cs typeface="Poppins"/>
              <a:sym typeface="Poppins"/>
            </a:endParaRPr>
          </a:p>
        </p:txBody>
      </p:sp>
      <p:sp>
        <p:nvSpPr>
          <p:cNvPr id="130" name="Google Shape;130;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1" name="Google Shape;131;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501844" y="868529"/>
            <a:ext cx="3752098" cy="9627802"/>
          </a:xfrm>
          <a:prstGeom prst="rect">
            <a:avLst/>
          </a:prstGeom>
          <a:noFill/>
          <a:ln>
            <a:noFill/>
          </a:ln>
        </p:spPr>
      </p:pic>
      <p:sp>
        <p:nvSpPr>
          <p:cNvPr id="32" name="Google Shape;32;p7"/>
          <p:cNvSpPr txBox="1"/>
          <p:nvPr/>
        </p:nvSpPr>
        <p:spPr>
          <a:xfrm>
            <a:off x="11509340" y="4577523"/>
            <a:ext cx="3752700" cy="51240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7700"/>
              <a:buFont typeface="Arial"/>
              <a:buNone/>
            </a:pPr>
            <a:r>
              <a:rPr b="1" i="0" lang="en" sz="5900" u="none" cap="none" strike="noStrike">
                <a:solidFill>
                  <a:srgbClr val="006EB6"/>
                </a:solidFill>
                <a:highlight>
                  <a:schemeClr val="lt1"/>
                </a:highlight>
                <a:latin typeface="Poppins"/>
                <a:ea typeface="Poppins"/>
                <a:cs typeface="Poppins"/>
                <a:sym typeface="Poppins"/>
              </a:rPr>
              <a:t>s</a:t>
            </a:r>
            <a:r>
              <a:rPr b="1" i="0" lang="en" sz="5900" u="none" cap="none" strike="noStrike">
                <a:solidFill>
                  <a:srgbClr val="FF0000"/>
                </a:solidFill>
                <a:highlight>
                  <a:schemeClr val="lt1"/>
                </a:highlight>
                <a:latin typeface="Poppins"/>
                <a:ea typeface="Poppins"/>
                <a:cs typeface="Poppins"/>
                <a:sym typeface="Poppins"/>
              </a:rPr>
              <a:t>a</a:t>
            </a:r>
            <a:r>
              <a:rPr b="1" i="0" lang="en" sz="5900" u="none" cap="none" strike="noStrike">
                <a:solidFill>
                  <a:srgbClr val="006EB6"/>
                </a:solidFill>
                <a:highlight>
                  <a:schemeClr val="lt1"/>
                </a:highlight>
                <a:latin typeface="Poppins"/>
                <a:ea typeface="Poppins"/>
                <a:cs typeface="Poppins"/>
                <a:sym typeface="Poppins"/>
              </a:rPr>
              <a:t>dn</a:t>
            </a:r>
            <a:r>
              <a:rPr b="1" i="0" lang="en" sz="5900" u="none" cap="none" strike="noStrike">
                <a:solidFill>
                  <a:srgbClr val="FF0000"/>
                </a:solidFill>
                <a:highlight>
                  <a:schemeClr val="lt1"/>
                </a:highlight>
                <a:latin typeface="Poppins"/>
                <a:ea typeface="Poppins"/>
                <a:cs typeface="Poppins"/>
                <a:sym typeface="Poppins"/>
              </a:rPr>
              <a:t>e</a:t>
            </a:r>
            <a:r>
              <a:rPr b="1" i="0" lang="en" sz="5900" u="none" cap="none" strike="noStrike">
                <a:solidFill>
                  <a:srgbClr val="006EB6"/>
                </a:solidFill>
                <a:highlight>
                  <a:schemeClr val="lt1"/>
                </a:highlight>
                <a:latin typeface="Poppins"/>
                <a:ea typeface="Poppins"/>
                <a:cs typeface="Poppins"/>
                <a:sym typeface="Poppins"/>
              </a:rPr>
              <a:t>ss</a:t>
            </a:r>
            <a:r>
              <a:rPr b="1" i="0" lang="en" sz="9700" u="none" cap="none" strike="noStrike">
                <a:solidFill>
                  <a:srgbClr val="242424"/>
                </a:solidFill>
                <a:highlight>
                  <a:srgbClr val="FFFFFF"/>
                </a:highlight>
                <a:latin typeface="Questrial"/>
                <a:ea typeface="Questrial"/>
                <a:cs typeface="Questrial"/>
                <a:sym typeface="Questrial"/>
              </a:rPr>
              <a:t> </a:t>
            </a:r>
            <a:endParaRPr b="1" i="0" sz="97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57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rgbClr val="006EB6"/>
                </a:solidFill>
                <a:highlight>
                  <a:schemeClr val="lt1"/>
                </a:highlight>
                <a:latin typeface="Poppins"/>
                <a:ea typeface="Poppins"/>
                <a:cs typeface="Poppins"/>
                <a:sym typeface="Poppins"/>
              </a:rPr>
              <a:t>s</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ă</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d</a:t>
            </a:r>
            <a:r>
              <a:rPr b="1" i="0" lang="en" sz="3600" u="none" cap="none" strike="noStrike">
                <a:solidFill>
                  <a:schemeClr val="dk1"/>
                </a:solidFill>
                <a:highlight>
                  <a:schemeClr val="lt1"/>
                </a:highlight>
                <a:latin typeface="Poppins"/>
                <a:ea typeface="Poppins"/>
                <a:cs typeface="Poppins"/>
                <a:sym typeface="Poppins"/>
              </a:rPr>
              <a:t>/ | </a:t>
            </a:r>
            <a:endParaRPr b="1" i="0" sz="36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57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rgbClr val="006EB6"/>
                </a:solidFill>
                <a:highlight>
                  <a:schemeClr val="lt1"/>
                </a:highlight>
                <a:latin typeface="Poppins"/>
                <a:ea typeface="Poppins"/>
                <a:cs typeface="Poppins"/>
                <a:sym typeface="Poppins"/>
              </a:rPr>
              <a:t>n</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ĕ</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chemeClr val="accent1"/>
                </a:solidFill>
                <a:highlight>
                  <a:schemeClr val="lt1"/>
                </a:highlight>
                <a:latin typeface="Poppins"/>
                <a:ea typeface="Poppins"/>
                <a:cs typeface="Poppins"/>
                <a:sym typeface="Poppins"/>
              </a:rPr>
              <a:t>s</a:t>
            </a:r>
            <a:r>
              <a:rPr b="1" i="0" lang="en" sz="3600" u="none" cap="none" strike="noStrike">
                <a:solidFill>
                  <a:schemeClr val="dk1"/>
                </a:solidFill>
                <a:highlight>
                  <a:schemeClr val="lt1"/>
                </a:highlight>
                <a:latin typeface="Poppins"/>
                <a:ea typeface="Poppins"/>
                <a:cs typeface="Poppins"/>
                <a:sym typeface="Poppins"/>
              </a:rPr>
              <a:t>/</a:t>
            </a:r>
            <a:r>
              <a:rPr b="1" i="0" lang="en" sz="5200" u="none" cap="none" strike="noStrike">
                <a:solidFill>
                  <a:schemeClr val="dk1"/>
                </a:solidFill>
                <a:highlight>
                  <a:schemeClr val="lt1"/>
                </a:highlight>
                <a:latin typeface="Questrial"/>
                <a:ea typeface="Questrial"/>
                <a:cs typeface="Questrial"/>
                <a:sym typeface="Questrial"/>
              </a:rPr>
              <a:t> </a:t>
            </a:r>
            <a:endParaRPr b="1" i="0" sz="52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5700"/>
              <a:buFont typeface="Arial"/>
              <a:buNone/>
            </a:pPr>
            <a:r>
              <a:rPr b="1" i="0" lang="en" sz="4200" u="none" cap="none" strike="noStrike">
                <a:solidFill>
                  <a:schemeClr val="dk1"/>
                </a:solidFill>
                <a:highlight>
                  <a:schemeClr val="lt1"/>
                </a:highlight>
                <a:latin typeface="Poppins"/>
                <a:ea typeface="Poppins"/>
                <a:cs typeface="Poppins"/>
                <a:sym typeface="Poppins"/>
              </a:rPr>
              <a:t>= </a:t>
            </a:r>
            <a:r>
              <a:rPr b="1" i="0" lang="en" sz="4200" u="none" cap="none" strike="noStrike">
                <a:solidFill>
                  <a:srgbClr val="006EB6"/>
                </a:solidFill>
                <a:highlight>
                  <a:schemeClr val="lt1"/>
                </a:highlight>
                <a:latin typeface="Poppins"/>
                <a:ea typeface="Poppins"/>
                <a:cs typeface="Poppins"/>
                <a:sym typeface="Poppins"/>
              </a:rPr>
              <a:t>s</a:t>
            </a:r>
            <a:r>
              <a:rPr b="1" i="0" lang="en" sz="4200" u="none" cap="none" strike="noStrike">
                <a:solidFill>
                  <a:srgbClr val="FF0000"/>
                </a:solidFill>
                <a:highlight>
                  <a:schemeClr val="lt1"/>
                </a:highlight>
                <a:latin typeface="Poppins"/>
                <a:ea typeface="Poppins"/>
                <a:cs typeface="Poppins"/>
                <a:sym typeface="Poppins"/>
              </a:rPr>
              <a:t>a</a:t>
            </a:r>
            <a:r>
              <a:rPr b="1" i="0" lang="en" sz="4200" u="none" cap="none" strike="noStrike">
                <a:solidFill>
                  <a:srgbClr val="006EB6"/>
                </a:solidFill>
                <a:highlight>
                  <a:schemeClr val="lt1"/>
                </a:highlight>
                <a:latin typeface="Poppins"/>
                <a:ea typeface="Poppins"/>
                <a:cs typeface="Poppins"/>
                <a:sym typeface="Poppins"/>
              </a:rPr>
              <a:t>dn</a:t>
            </a:r>
            <a:r>
              <a:rPr b="1" i="0" lang="en" sz="4200" u="none" cap="none" strike="noStrike">
                <a:solidFill>
                  <a:srgbClr val="FF0000"/>
                </a:solidFill>
                <a:highlight>
                  <a:schemeClr val="lt1"/>
                </a:highlight>
                <a:latin typeface="Poppins"/>
                <a:ea typeface="Poppins"/>
                <a:cs typeface="Poppins"/>
                <a:sym typeface="Poppins"/>
              </a:rPr>
              <a:t>e</a:t>
            </a:r>
            <a:r>
              <a:rPr b="1" i="0" lang="en" sz="4200" u="none" cap="none" strike="noStrike">
                <a:solidFill>
                  <a:srgbClr val="006EB6"/>
                </a:solidFill>
                <a:highlight>
                  <a:schemeClr val="lt1"/>
                </a:highlight>
                <a:latin typeface="Poppins"/>
                <a:ea typeface="Poppins"/>
                <a:cs typeface="Poppins"/>
                <a:sym typeface="Poppins"/>
              </a:rPr>
              <a:t>ss</a:t>
            </a:r>
            <a:endParaRPr b="1" i="0" sz="179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1549551" y="4872946"/>
            <a:ext cx="3656700" cy="1384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0" l="940" r="940" t="0"/>
          <a:stretch/>
        </p:blipFill>
        <p:spPr>
          <a:xfrm>
            <a:off x="12010063" y="1623217"/>
            <a:ext cx="2750590" cy="2789324"/>
          </a:xfrm>
          <a:prstGeom prst="rect">
            <a:avLst/>
          </a:prstGeom>
          <a:noFill/>
          <a:ln>
            <a:noFill/>
          </a:ln>
        </p:spPr>
      </p:pic>
      <p:pic>
        <p:nvPicPr>
          <p:cNvPr id="35" name="Google Shape;35;p7"/>
          <p:cNvPicPr preferRelativeResize="0"/>
          <p:nvPr/>
        </p:nvPicPr>
        <p:blipFill rotWithShape="1">
          <a:blip r:embed="rId5">
            <a:alphaModFix/>
          </a:blip>
          <a:srcRect b="0" l="950" r="949" t="0"/>
          <a:stretch/>
        </p:blipFill>
        <p:spPr>
          <a:xfrm>
            <a:off x="8293354" y="1623217"/>
            <a:ext cx="2750587" cy="2789328"/>
          </a:xfrm>
          <a:prstGeom prst="rect">
            <a:avLst/>
          </a:prstGeom>
          <a:noFill/>
          <a:ln>
            <a:noFill/>
          </a:ln>
        </p:spPr>
      </p:pic>
      <p:sp>
        <p:nvSpPr>
          <p:cNvPr id="36" name="Google Shape;36;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7"/>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
        <p:nvSpPr>
          <p:cNvPr id="43" name="Google Shape;43;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pic>
        <p:nvPicPr>
          <p:cNvPr id="48" name="Google Shape;48;p8"/>
          <p:cNvPicPr preferRelativeResize="0"/>
          <p:nvPr/>
        </p:nvPicPr>
        <p:blipFill rotWithShape="1">
          <a:blip r:embed="rId3">
            <a:alphaModFix/>
          </a:blip>
          <a:srcRect b="0" l="0" r="0" t="0"/>
          <a:stretch/>
        </p:blipFill>
        <p:spPr>
          <a:xfrm>
            <a:off x="7283943" y="1918889"/>
            <a:ext cx="11207967" cy="8655096"/>
          </a:xfrm>
          <a:prstGeom prst="rect">
            <a:avLst/>
          </a:prstGeom>
          <a:noFill/>
          <a:ln>
            <a:noFill/>
          </a:ln>
        </p:spPr>
      </p:pic>
      <p:pic>
        <p:nvPicPr>
          <p:cNvPr id="49" name="Google Shape;49;p8"/>
          <p:cNvPicPr preferRelativeResize="0"/>
          <p:nvPr/>
        </p:nvPicPr>
        <p:blipFill rotWithShape="1">
          <a:blip r:embed="rId4">
            <a:alphaModFix/>
          </a:blip>
          <a:srcRect b="0" l="0" r="0" t="0"/>
          <a:stretch/>
        </p:blipFill>
        <p:spPr>
          <a:xfrm>
            <a:off x="7283943" y="1918889"/>
            <a:ext cx="11207967" cy="8655096"/>
          </a:xfrm>
          <a:prstGeom prst="rect">
            <a:avLst/>
          </a:prstGeom>
          <a:noFill/>
          <a:ln>
            <a:noFill/>
          </a:ln>
        </p:spPr>
      </p:pic>
      <p:pic>
        <p:nvPicPr>
          <p:cNvPr id="50" name="Google Shape;50;p8"/>
          <p:cNvPicPr preferRelativeResize="0"/>
          <p:nvPr/>
        </p:nvPicPr>
        <p:blipFill rotWithShape="1">
          <a:blip r:embed="rId5">
            <a:alphaModFix/>
          </a:blip>
          <a:srcRect b="0" l="0" r="0" t="0"/>
          <a:stretch/>
        </p:blipFill>
        <p:spPr>
          <a:xfrm>
            <a:off x="7283943" y="1918889"/>
            <a:ext cx="11207967" cy="8655096"/>
          </a:xfrm>
          <a:prstGeom prst="rect">
            <a:avLst/>
          </a:prstGeom>
          <a:noFill/>
          <a:ln>
            <a:noFill/>
          </a:ln>
        </p:spPr>
      </p:pic>
      <p:pic>
        <p:nvPicPr>
          <p:cNvPr id="51" name="Google Shape;51;p8"/>
          <p:cNvPicPr preferRelativeResize="0"/>
          <p:nvPr/>
        </p:nvPicPr>
        <p:blipFill rotWithShape="1">
          <a:blip r:embed="rId6">
            <a:alphaModFix/>
          </a:blip>
          <a:srcRect b="0" l="9" r="6" t="0"/>
          <a:stretch/>
        </p:blipFill>
        <p:spPr>
          <a:xfrm>
            <a:off x="7283943" y="1918148"/>
            <a:ext cx="11207967" cy="8656556"/>
          </a:xfrm>
          <a:prstGeom prst="rect">
            <a:avLst/>
          </a:prstGeom>
          <a:noFill/>
          <a:ln>
            <a:noFill/>
          </a:ln>
        </p:spPr>
      </p:pic>
      <p:sp>
        <p:nvSpPr>
          <p:cNvPr id="52" name="Google Shape;52;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p:tgtEl>
                                          <p:spTgt spid="48"/>
                                        </p:tgtEl>
                                        <p:attrNameLst>
                                          <p:attrName>ppt_w</p:attrName>
                                        </p:attrNameLst>
                                      </p:cBhvr>
                                      <p:tavLst>
                                        <p:tav fmla="" tm="0">
                                          <p:val>
                                            <p:strVal val="0"/>
                                          </p:val>
                                        </p:tav>
                                        <p:tav fmla="" tm="100000">
                                          <p:val>
                                            <p:strVal val="#ppt_w"/>
                                          </p:val>
                                        </p:tav>
                                      </p:tavLst>
                                    </p:anim>
                                    <p:anim calcmode="lin" valueType="num">
                                      <p:cBhvr additive="base">
                                        <p:cTn dur="1000"/>
                                        <p:tgtEl>
                                          <p:spTgt spid="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ppt_w</p:attrName>
                                        </p:attrNameLst>
                                      </p:cBhvr>
                                      <p:tavLst>
                                        <p:tav fmla="" tm="0">
                                          <p:val>
                                            <p:strVal val="0"/>
                                          </p:val>
                                        </p:tav>
                                        <p:tav fmla="" tm="100000">
                                          <p:val>
                                            <p:strVal val="#ppt_w"/>
                                          </p:val>
                                        </p:tav>
                                      </p:tavLst>
                                    </p:anim>
                                    <p:anim calcmode="lin" valueType="num">
                                      <p:cBhvr additive="base">
                                        <p:cTn dur="1000"/>
                                        <p:tgtEl>
                                          <p:spTgt spid="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b="0" l="0" r="0" t="0"/>
          <a:stretch/>
        </p:blipFill>
        <p:spPr>
          <a:xfrm rot="5400000">
            <a:off x="7641429" y="1525788"/>
            <a:ext cx="9632188" cy="7945938"/>
          </a:xfrm>
          <a:prstGeom prst="rect">
            <a:avLst/>
          </a:prstGeom>
          <a:noFill/>
          <a:ln>
            <a:noFill/>
          </a:ln>
        </p:spPr>
      </p:pic>
      <p:sp>
        <p:nvSpPr>
          <p:cNvPr id="65" name="Google Shape;65;p9"/>
          <p:cNvSpPr txBox="1"/>
          <p:nvPr/>
        </p:nvSpPr>
        <p:spPr>
          <a:xfrm>
            <a:off x="8853707" y="2126358"/>
            <a:ext cx="7209600" cy="22278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0800" u="none" cap="none" strike="noStrike">
                <a:solidFill>
                  <a:schemeClr val="lt1"/>
                </a:solidFill>
                <a:latin typeface="Poppins"/>
                <a:ea typeface="Poppins"/>
                <a:cs typeface="Poppins"/>
                <a:sym typeface="Poppins"/>
              </a:rPr>
              <a:t>stressful</a:t>
            </a:r>
            <a:endParaRPr b="1" i="0" sz="10800" u="none" cap="none" strike="noStrike">
              <a:solidFill>
                <a:schemeClr val="lt1"/>
              </a:solidFill>
              <a:latin typeface="Poppins"/>
              <a:ea typeface="Poppins"/>
              <a:cs typeface="Poppins"/>
              <a:sym typeface="Poppins"/>
            </a:endParaRPr>
          </a:p>
        </p:txBody>
      </p:sp>
      <p:sp>
        <p:nvSpPr>
          <p:cNvPr id="66" name="Google Shape;66;p9"/>
          <p:cNvSpPr/>
          <p:nvPr/>
        </p:nvSpPr>
        <p:spPr>
          <a:xfrm>
            <a:off x="9365750" y="5100887"/>
            <a:ext cx="61653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9533603" y="4796985"/>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10151181" y="4796936"/>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10768759" y="4796985"/>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1647380" y="4315638"/>
            <a:ext cx="3495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4528306" y="4315638"/>
            <a:ext cx="349500" cy="3693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3728179" y="2284219"/>
            <a:ext cx="1803000" cy="1912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1593968" y="4796936"/>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2694743" y="4796985"/>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5" name="Google Shape;75;p9"/>
          <p:cNvCxnSpPr/>
          <p:nvPr/>
        </p:nvCxnSpPr>
        <p:spPr>
          <a:xfrm>
            <a:off x="13634073" y="2270668"/>
            <a:ext cx="0" cy="1779300"/>
          </a:xfrm>
          <a:prstGeom prst="straightConnector1">
            <a:avLst/>
          </a:prstGeom>
          <a:noFill/>
          <a:ln cap="flat" cmpd="sng" w="76200">
            <a:solidFill>
              <a:srgbClr val="EDC31B"/>
            </a:solidFill>
            <a:prstDash val="solid"/>
            <a:round/>
            <a:headEnd len="sm" w="sm" type="none"/>
            <a:tailEnd len="sm" w="sm" type="none"/>
          </a:ln>
        </p:spPr>
      </p:cxnSp>
      <p:sp>
        <p:nvSpPr>
          <p:cNvPr id="76" name="Google Shape;76;p9"/>
          <p:cNvSpPr/>
          <p:nvPr/>
        </p:nvSpPr>
        <p:spPr>
          <a:xfrm>
            <a:off x="13795495" y="4796936"/>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14611230" y="4796936"/>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8" name="Google Shape;78;p9"/>
          <p:cNvSpPr/>
          <p:nvPr/>
        </p:nvSpPr>
        <p:spPr>
          <a:xfrm>
            <a:off x="15171810" y="4796985"/>
            <a:ext cx="496200" cy="3450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9"/>
          <p:cNvSpPr txBox="1"/>
          <p:nvPr/>
        </p:nvSpPr>
        <p:spPr>
          <a:xfrm>
            <a:off x="8853707" y="6493841"/>
            <a:ext cx="7209600" cy="22278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900" u="none" cap="none" strike="noStrike">
                <a:solidFill>
                  <a:schemeClr val="lt1"/>
                </a:solidFill>
                <a:latin typeface="Poppins"/>
                <a:ea typeface="Poppins"/>
                <a:cs typeface="Poppins"/>
                <a:sym typeface="Poppins"/>
              </a:rPr>
              <a:t>stressful</a:t>
            </a:r>
            <a:endParaRPr b="1" i="0" sz="11900" u="none" cap="none" strike="noStrike">
              <a:solidFill>
                <a:schemeClr val="lt1"/>
              </a:solidFill>
              <a:latin typeface="Poppins"/>
              <a:ea typeface="Poppins"/>
              <a:cs typeface="Poppins"/>
              <a:sym typeface="Poppins"/>
            </a:endParaRPr>
          </a:p>
        </p:txBody>
      </p:sp>
      <p:sp>
        <p:nvSpPr>
          <p:cNvPr id="80" name="Google Shape;80;p9"/>
          <p:cNvSpPr txBox="1"/>
          <p:nvPr>
            <p:ph idx="2" type="body"/>
          </p:nvPr>
        </p:nvSpPr>
        <p:spPr>
          <a:xfrm>
            <a:off x="612750" y="631025"/>
            <a:ext cx="5742300" cy="2605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the sounds</a:t>
            </a:r>
            <a:endParaRPr b="1"/>
          </a:p>
          <a:p>
            <a:pPr indent="0" lvl="0" marL="0" rtl="0" algn="l">
              <a:lnSpc>
                <a:spcPct val="100000"/>
              </a:lnSpc>
              <a:spcBef>
                <a:spcPts val="0"/>
              </a:spcBef>
              <a:spcAft>
                <a:spcPts val="0"/>
              </a:spcAft>
              <a:buSzPts val="7600"/>
              <a:buNone/>
            </a:pPr>
            <a:r>
              <a:t/>
            </a:r>
            <a:endParaRPr/>
          </a:p>
        </p:txBody>
      </p:sp>
      <p:pic>
        <p:nvPicPr>
          <p:cNvPr id="81" name="Google Shape;81;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2" name="Google Shape;82;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3" name="Google Shape;83;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84" name="Google Shape;84;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grpSp>
        <p:nvGrpSpPr>
          <p:cNvPr id="90" name="Google Shape;90;p10"/>
          <p:cNvGrpSpPr/>
          <p:nvPr/>
        </p:nvGrpSpPr>
        <p:grpSpPr>
          <a:xfrm>
            <a:off x="7355745" y="7226324"/>
            <a:ext cx="10587620" cy="1826357"/>
            <a:chOff x="5784675" y="818500"/>
            <a:chExt cx="2737800" cy="1941900"/>
          </a:xfrm>
        </p:grpSpPr>
        <p:sp>
          <p:nvSpPr>
            <p:cNvPr id="91" name="Google Shape;9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300" u="none" cap="none" strike="noStrike">
                  <a:solidFill>
                    <a:schemeClr val="accent1"/>
                  </a:solidFill>
                  <a:latin typeface="Poppins"/>
                  <a:ea typeface="Poppins"/>
                  <a:cs typeface="Poppins"/>
                  <a:sym typeface="Poppins"/>
                </a:rPr>
                <a:t>The kindness was overwhelming. </a:t>
              </a:r>
              <a:endParaRPr b="1" i="0" sz="5900" u="none" cap="none" strike="noStrike">
                <a:solidFill>
                  <a:schemeClr val="accent1"/>
                </a:solidFill>
                <a:latin typeface="Poppins"/>
                <a:ea typeface="Poppins"/>
                <a:cs typeface="Poppins"/>
                <a:sym typeface="Poppins"/>
              </a:endParaRPr>
            </a:p>
          </p:txBody>
        </p:sp>
      </p:grpSp>
      <p:grpSp>
        <p:nvGrpSpPr>
          <p:cNvPr id="93" name="Google Shape;93;p10"/>
          <p:cNvGrpSpPr/>
          <p:nvPr/>
        </p:nvGrpSpPr>
        <p:grpSpPr>
          <a:xfrm>
            <a:off x="7355745" y="4633528"/>
            <a:ext cx="10587620" cy="2324454"/>
            <a:chOff x="5784675" y="818500"/>
            <a:chExt cx="2737800" cy="1941900"/>
          </a:xfrm>
        </p:grpSpPr>
        <p:sp>
          <p:nvSpPr>
            <p:cNvPr id="94" name="Google Shape;94;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200" u="none" cap="none" strike="noStrike">
                  <a:solidFill>
                    <a:schemeClr val="accent1"/>
                  </a:solidFill>
                  <a:latin typeface="Poppins"/>
                  <a:ea typeface="Poppins"/>
                  <a:cs typeface="Poppins"/>
                  <a:sym typeface="Poppins"/>
                </a:rPr>
                <a:t>It was pointless to try to be watchful in the darkness. </a:t>
              </a:r>
              <a:endParaRPr b="1" i="0" sz="6700" u="none" cap="none" strike="noStrike">
                <a:solidFill>
                  <a:schemeClr val="accent1"/>
                </a:solidFill>
                <a:latin typeface="Poppins"/>
                <a:ea typeface="Poppins"/>
                <a:cs typeface="Poppins"/>
                <a:sym typeface="Poppins"/>
              </a:endParaRPr>
            </a:p>
          </p:txBody>
        </p:sp>
      </p:grpSp>
      <p:grpSp>
        <p:nvGrpSpPr>
          <p:cNvPr id="96" name="Google Shape;96;p10"/>
          <p:cNvGrpSpPr/>
          <p:nvPr/>
        </p:nvGrpSpPr>
        <p:grpSpPr>
          <a:xfrm>
            <a:off x="7355745" y="2379221"/>
            <a:ext cx="10587620" cy="1985981"/>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8" name="Google Shape;98;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800" u="none" cap="none" strike="noStrike">
                  <a:solidFill>
                    <a:schemeClr val="accent1"/>
                  </a:solidFill>
                  <a:latin typeface="Poppins"/>
                  <a:ea typeface="Poppins"/>
                  <a:cs typeface="Poppins"/>
                  <a:sym typeface="Poppins"/>
                </a:rPr>
                <a:t>He was so cheerful and joyful. </a:t>
              </a:r>
              <a:endParaRPr b="1" i="0" sz="4800" u="none" cap="none" strike="noStrike">
                <a:solidFill>
                  <a:schemeClr val="accent1"/>
                </a:solidFill>
                <a:latin typeface="Poppins"/>
                <a:ea typeface="Poppins"/>
                <a:cs typeface="Poppins"/>
                <a:sym typeface="Poppins"/>
              </a:endParaRPr>
            </a:p>
          </p:txBody>
        </p:sp>
      </p:grpSp>
      <p:sp>
        <p:nvSpPr>
          <p:cNvPr id="99" name="Google Shape;99;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0" name="Google Shape;100;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1" name="Google Shape;101;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2" name="Google Shape;102;p10"/>
          <p:cNvPicPr preferRelativeResize="0"/>
          <p:nvPr/>
        </p:nvPicPr>
        <p:blipFill rotWithShape="1">
          <a:blip r:embed="rId4">
            <a:alphaModFix/>
          </a:blip>
          <a:srcRect b="0" l="0" r="0" t="0"/>
          <a:stretch/>
        </p:blipFill>
        <p:spPr>
          <a:xfrm>
            <a:off x="15716950" y="9256100"/>
            <a:ext cx="2484574" cy="1795574"/>
          </a:xfrm>
          <a:prstGeom prst="rect">
            <a:avLst/>
          </a:prstGeom>
          <a:noFill/>
          <a:ln>
            <a:noFill/>
          </a:ln>
        </p:spPr>
      </p:pic>
      <p:sp>
        <p:nvSpPr>
          <p:cNvPr id="103" name="Google Shape;103;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4" name="Google Shape;104;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txBox="1"/>
          <p:nvPr/>
        </p:nvSpPr>
        <p:spPr>
          <a:xfrm>
            <a:off x="9387372" y="1572423"/>
            <a:ext cx="5789400" cy="90423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spiteful</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mouthful</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sadness</a:t>
            </a:r>
            <a:endParaRPr b="1" i="0" sz="8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8100" u="none" cap="none" strike="noStrike">
                <a:solidFill>
                  <a:schemeClr val="accent1"/>
                </a:solidFill>
                <a:latin typeface="Poppins"/>
                <a:ea typeface="Poppins"/>
                <a:cs typeface="Poppins"/>
                <a:sym typeface="Poppins"/>
              </a:rPr>
              <a:t>closeness</a:t>
            </a:r>
            <a:endParaRPr b="1" i="0" sz="8100" u="none" cap="none" strike="noStrike">
              <a:solidFill>
                <a:schemeClr val="accent1"/>
              </a:solidFill>
              <a:latin typeface="Poppins"/>
              <a:ea typeface="Poppins"/>
              <a:cs typeface="Poppins"/>
              <a:sym typeface="Poppins"/>
            </a:endParaRPr>
          </a:p>
        </p:txBody>
      </p:sp>
      <p:sp>
        <p:nvSpPr>
          <p:cNvPr id="111" name="Google Shape;111;p11"/>
          <p:cNvSpPr txBox="1"/>
          <p:nvPr>
            <p:ph idx="2" type="body"/>
          </p:nvPr>
        </p:nvSpPr>
        <p:spPr>
          <a:xfrm>
            <a:off x="612750" y="631025"/>
            <a:ext cx="5742300" cy="21936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2" name="Google Shape;112;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3" name="Google Shape;113;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14" name="Google Shape;114;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2"/>
          <p:cNvPicPr preferRelativeResize="0"/>
          <p:nvPr/>
        </p:nvPicPr>
        <p:blipFill rotWithShape="1">
          <a:blip r:embed="rId3">
            <a:alphaModFix/>
          </a:blip>
          <a:srcRect b="0" l="0" r="0" t="0"/>
          <a:stretch/>
        </p:blipFill>
        <p:spPr>
          <a:xfrm>
            <a:off x="8305696" y="3174217"/>
            <a:ext cx="5963981" cy="3757402"/>
          </a:xfrm>
          <a:prstGeom prst="rect">
            <a:avLst/>
          </a:prstGeom>
          <a:noFill/>
          <a:ln>
            <a:noFill/>
          </a:ln>
        </p:spPr>
      </p:pic>
      <p:pic>
        <p:nvPicPr>
          <p:cNvPr id="121" name="Google Shape;121;p12"/>
          <p:cNvPicPr preferRelativeResize="0"/>
          <p:nvPr/>
        </p:nvPicPr>
        <p:blipFill rotWithShape="1">
          <a:blip r:embed="rId4">
            <a:alphaModFix/>
          </a:blip>
          <a:srcRect b="0" l="0" r="0" t="0"/>
          <a:stretch/>
        </p:blipFill>
        <p:spPr>
          <a:xfrm>
            <a:off x="12753313" y="3189115"/>
            <a:ext cx="5963981" cy="4977567"/>
          </a:xfrm>
          <a:prstGeom prst="rect">
            <a:avLst/>
          </a:prstGeom>
          <a:noFill/>
          <a:ln>
            <a:noFill/>
          </a:ln>
        </p:spPr>
      </p:pic>
      <p:sp>
        <p:nvSpPr>
          <p:cNvPr id="122" name="Google Shape;122;p12"/>
          <p:cNvSpPr txBox="1"/>
          <p:nvPr/>
        </p:nvSpPr>
        <p:spPr>
          <a:xfrm>
            <a:off x="8408762" y="2960884"/>
            <a:ext cx="4449000" cy="312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700" u="none" cap="none" strike="noStrike">
                <a:solidFill>
                  <a:schemeClr val="lt1"/>
                </a:solidFill>
                <a:latin typeface="Poppins"/>
                <a:ea typeface="Poppins"/>
                <a:cs typeface="Poppins"/>
                <a:sym typeface="Poppins"/>
              </a:rPr>
              <a:t>shy</a:t>
            </a:r>
            <a:endParaRPr b="1" i="0" sz="12700" u="none" cap="none" strike="noStrike">
              <a:solidFill>
                <a:srgbClr val="000000"/>
              </a:solidFill>
              <a:latin typeface="Poppins"/>
              <a:ea typeface="Poppins"/>
              <a:cs typeface="Poppins"/>
              <a:sym typeface="Poppins"/>
            </a:endParaRPr>
          </a:p>
        </p:txBody>
      </p:sp>
      <p:sp>
        <p:nvSpPr>
          <p:cNvPr id="123" name="Google Shape;123;p12"/>
          <p:cNvSpPr txBox="1"/>
          <p:nvPr/>
        </p:nvSpPr>
        <p:spPr>
          <a:xfrm>
            <a:off x="12833516" y="2960884"/>
            <a:ext cx="4449000" cy="312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200" u="none" cap="none" strike="noStrike">
                <a:solidFill>
                  <a:schemeClr val="lt1"/>
                </a:solidFill>
                <a:latin typeface="Poppins"/>
                <a:ea typeface="Poppins"/>
                <a:cs typeface="Poppins"/>
                <a:sym typeface="Poppins"/>
              </a:rPr>
              <a:t>ness</a:t>
            </a:r>
            <a:endParaRPr b="1" i="0" sz="12200" u="none" cap="none" strike="noStrike">
              <a:solidFill>
                <a:srgbClr val="000000"/>
              </a:solidFill>
              <a:latin typeface="Poppins"/>
              <a:ea typeface="Poppins"/>
              <a:cs typeface="Poppins"/>
              <a:sym typeface="Poppins"/>
            </a:endParaRPr>
          </a:p>
        </p:txBody>
      </p:sp>
      <p:sp>
        <p:nvSpPr>
          <p:cNvPr id="124" name="Google Shape;124;p12"/>
          <p:cNvSpPr txBox="1"/>
          <p:nvPr>
            <p:ph idx="2" type="body"/>
          </p:nvPr>
        </p:nvSpPr>
        <p:spPr>
          <a:xfrm>
            <a:off x="612750" y="631025"/>
            <a:ext cx="5742300" cy="25581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25" name="Google Shape;125;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pic>
        <p:nvPicPr>
          <p:cNvPr id="126" name="Google Shape;126;p12"/>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
        <p:nvSpPr>
          <p:cNvPr id="127" name="Google Shape;127;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pSp>
        <p:nvGrpSpPr>
          <p:cNvPr id="133" name="Google Shape;133;p13"/>
          <p:cNvGrpSpPr/>
          <p:nvPr/>
        </p:nvGrpSpPr>
        <p:grpSpPr>
          <a:xfrm>
            <a:off x="7902611" y="2797256"/>
            <a:ext cx="9196818" cy="2796142"/>
            <a:chOff x="5784675" y="818500"/>
            <a:chExt cx="2737800" cy="1941900"/>
          </a:xfrm>
        </p:grpSpPr>
        <p:sp>
          <p:nvSpPr>
            <p:cNvPr id="134" name="Google Shape;134;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5" name="Google Shape;135;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2700" u="none" cap="none" strike="noStrike">
                  <a:solidFill>
                    <a:schemeClr val="accent2"/>
                  </a:solidFill>
                  <a:latin typeface="Poppins"/>
                  <a:ea typeface="Poppins"/>
                  <a:cs typeface="Poppins"/>
                  <a:sym typeface="Poppins"/>
                </a:rPr>
                <a:t>family</a:t>
              </a:r>
              <a:endParaRPr b="1" i="0" sz="12700" u="none" cap="none" strike="noStrike">
                <a:solidFill>
                  <a:schemeClr val="accent2"/>
                </a:solidFill>
                <a:latin typeface="Poppins"/>
                <a:ea typeface="Poppins"/>
                <a:cs typeface="Poppins"/>
                <a:sym typeface="Poppins"/>
              </a:endParaRPr>
            </a:p>
          </p:txBody>
        </p:sp>
      </p:grpSp>
      <p:grpSp>
        <p:nvGrpSpPr>
          <p:cNvPr id="136" name="Google Shape;136;p13"/>
          <p:cNvGrpSpPr/>
          <p:nvPr/>
        </p:nvGrpSpPr>
        <p:grpSpPr>
          <a:xfrm>
            <a:off x="7902611" y="6219962"/>
            <a:ext cx="9196818" cy="2796142"/>
            <a:chOff x="5784675" y="818500"/>
            <a:chExt cx="2737800" cy="1941900"/>
          </a:xfrm>
        </p:grpSpPr>
        <p:sp>
          <p:nvSpPr>
            <p:cNvPr id="137" name="Google Shape;137;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8" name="Google Shape;138;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1000" u="none" cap="none" strike="noStrike">
                  <a:solidFill>
                    <a:schemeClr val="accent2"/>
                  </a:solidFill>
                  <a:latin typeface="Poppins"/>
                  <a:ea typeface="Poppins"/>
                  <a:cs typeface="Poppins"/>
                  <a:sym typeface="Poppins"/>
                </a:rPr>
                <a:t>buy</a:t>
              </a:r>
              <a:endParaRPr b="1" i="0" sz="11000" u="none" cap="none" strike="noStrike">
                <a:solidFill>
                  <a:schemeClr val="accent2"/>
                </a:solidFill>
                <a:latin typeface="Poppins"/>
                <a:ea typeface="Poppins"/>
                <a:cs typeface="Poppins"/>
                <a:sym typeface="Poppins"/>
              </a:endParaRPr>
            </a:p>
          </p:txBody>
        </p:sp>
      </p:grpSp>
      <p:sp>
        <p:nvSpPr>
          <p:cNvPr id="139" name="Google Shape;139;p13"/>
          <p:cNvSpPr/>
          <p:nvPr/>
        </p:nvSpPr>
        <p:spPr>
          <a:xfrm>
            <a:off x="12213554" y="6662413"/>
            <a:ext cx="1803000" cy="19113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0" name="Google Shape;140;p13"/>
          <p:cNvSpPr txBox="1"/>
          <p:nvPr>
            <p:ph idx="2" type="body"/>
          </p:nvPr>
        </p:nvSpPr>
        <p:spPr>
          <a:xfrm>
            <a:off x="612750" y="631025"/>
            <a:ext cx="5742300" cy="32649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41" name="Google Shape;141;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2" name="Google Shape;142;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43" name="Google Shape;143;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44" name="Google Shape;144;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ppt_w</p:attrName>
                                        </p:attrNameLst>
                                      </p:cBhvr>
                                      <p:tavLst>
                                        <p:tav fmla="" tm="0">
                                          <p:val>
                                            <p:strVal val="0"/>
                                          </p:val>
                                        </p:tav>
                                        <p:tav fmla="" tm="100000">
                                          <p:val>
                                            <p:strVal val="#ppt_w"/>
                                          </p:val>
                                        </p:tav>
                                      </p:tavLst>
                                    </p:anim>
                                    <p:anim calcmode="lin" valueType="num">
                                      <p:cBhvr additive="base">
                                        <p:cTn dur="1000"/>
                                        <p:tgtEl>
                                          <p:spTgt spid="1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