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0107275" cy="11310938"/>
  <p:notesSz cx="6858000" cy="9144000"/>
  <p:embeddedFontLst>
    <p:embeddedFont>
      <p:font typeface="Poppins" pitchFamily="2" charset="77"/>
      <p:regular r:id="rId13"/>
      <p:bold r:id="rId14"/>
      <p:italic r:id="rId15"/>
      <p:boldItalic r:id="rId16"/>
    </p:embeddedFont>
    <p:embeddedFont>
      <p:font typeface="Poppins Black" panose="020B0604020202020204" pitchFamily="34" charset="0"/>
      <p:bold r:id="rId17"/>
      <p:italic r:id="rId18"/>
      <p:boldItalic r:id="rId19"/>
    </p:embeddedFont>
    <p:embeddedFont>
      <p:font typeface="Questrial" pitchFamily="2" charset="77"/>
      <p:regular r:id="rId20"/>
    </p:embeddedFont>
    <p:embeddedFont>
      <p:font typeface="Short Stack" panose="02010500040000000007" pitchFamily="2" charset="77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832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6393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J5oBilsPtArsorYwYbc4833ON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2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>
        <p:guide orient="horz" pos="5832"/>
        <p:guide pos="317"/>
        <p:guide orient="horz" pos="158"/>
        <p:guide orient="horz" pos="2454"/>
        <p:guide pos="6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36c7a60500_0_0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35;g336c7a60500_0_0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336c7a605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6c7a60500_0_3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g336c7a60500_0_3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36c7a6050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3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7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6c7a60500_0_2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g336c7a60500_0_2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36c7a6050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2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3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4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">
  <p:cSld name="Tes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1">
  <p:cSld name="2_Title Slid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2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3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4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2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3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4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5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6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0" y="6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8" title="SBC_LogoBLUE_Stacked-2023 (1)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0325" y="9512750"/>
            <a:ext cx="3926999" cy="15704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36c7a60500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39" name="Google Shape;39;g336c7a60500_0_0" descr="&quot;&quot;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336c7a60500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" name="Google Shape;41;g336c7a60500_0_0" descr="&quot;&quot;"/>
          <p:cNvPicPr preferRelativeResize="0"/>
          <p:nvPr/>
        </p:nvPicPr>
        <p:blipFill rotWithShape="1">
          <a:blip r:embed="rId4">
            <a:alphaModFix/>
          </a:blip>
          <a:srcRect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6c7a60500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63" name="Google Shape;163;g336c7a60500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g336c7a60500_0_34"/>
          <p:cNvSpPr txBox="1"/>
          <p:nvPr/>
        </p:nvSpPr>
        <p:spPr>
          <a:xfrm>
            <a:off x="7158150" y="402375"/>
            <a:ext cx="12949500" cy="9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5400" b="1" dirty="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does Cassie do when she is birdwatching?</a:t>
            </a:r>
            <a:endParaRPr sz="5400" b="1" dirty="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5400" b="1" dirty="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happened while Cassie was resting?</a:t>
            </a:r>
            <a:endParaRPr sz="5400" b="1" dirty="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5400" b="1" dirty="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Why was Cassie so happy on her way home?</a:t>
            </a:r>
            <a:endParaRPr sz="5400" b="1" dirty="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5400" b="1" dirty="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 How might Cassie feel at the beginning? Middle? End?</a:t>
            </a:r>
            <a:endParaRPr sz="5400" b="1" dirty="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5" name="Google Shape;165;g336c7a60500_0_34" descr="&quot;&quot;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6727" y="335129"/>
            <a:ext cx="4169325" cy="1064030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 descr="The word &quot;write&quot; is shown, with phonemes separated blended back together."/>
          <p:cNvSpPr txBox="1"/>
          <p:nvPr/>
        </p:nvSpPr>
        <p:spPr>
          <a:xfrm>
            <a:off x="10145028" y="4486955"/>
            <a:ext cx="4169400" cy="4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spAutoFit/>
          </a:bodyPr>
          <a:lstStyle/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" sz="8000" b="1" i="0" u="none" strike="noStrike" cap="non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wr</a:t>
            </a:r>
            <a:r>
              <a:rPr lang="en" sz="80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" sz="80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" sz="80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" sz="8000" b="1" i="0" u="none" strike="noStrike" cap="none">
                <a:solidFill>
                  <a:srgbClr val="242424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8000" b="1" i="0" u="none" strike="noStrike" cap="none">
              <a:solidFill>
                <a:srgbClr val="242424"/>
              </a:solidFill>
              <a:highlight>
                <a:srgbClr val="FFFFFF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" sz="6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6200" b="1" i="0" u="none" strike="noStrike" cap="non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lang="en" sz="6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62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ī</a:t>
            </a:r>
            <a:r>
              <a:rPr lang="en" sz="6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6200" b="1" i="0" u="none" strike="noStrike" cap="non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" sz="62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81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81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" sz="74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7400" b="1" i="0" u="sng" strike="noStrike" cap="none">
                <a:solidFill>
                  <a:srgbClr val="006EB6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wr</a:t>
            </a:r>
            <a:r>
              <a:rPr lang="en" sz="74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" sz="74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" sz="74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</a:t>
            </a:r>
            <a:endParaRPr sz="7400" b="1" i="0" u="none" strike="noStrike" cap="none">
              <a:solidFill>
                <a:srgbClr val="2424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" name="Google Shape;48;p1" descr="&quot;&quot;"/>
          <p:cNvSpPr/>
          <p:nvPr/>
        </p:nvSpPr>
        <p:spPr>
          <a:xfrm>
            <a:off x="10563828" y="4597405"/>
            <a:ext cx="3365700" cy="1530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" descr="sound letter card &quot;wr&quot;"/>
          <p:cNvPicPr preferRelativeResize="0"/>
          <p:nvPr/>
        </p:nvPicPr>
        <p:blipFill rotWithShape="1">
          <a:blip r:embed="rId4">
            <a:alphaModFix/>
          </a:blip>
          <a:srcRect l="1977" r="1983"/>
          <a:stretch/>
        </p:blipFill>
        <p:spPr>
          <a:xfrm>
            <a:off x="10636204" y="1170833"/>
            <a:ext cx="3056449" cy="308282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51" name="Google Shape;51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52" name="Google Shape;52;p1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3" name="Google Shape;53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1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" name="Google Shape;56;p1" descr="&quot;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610316" y="6314727"/>
            <a:ext cx="60585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3950" y="2013146"/>
            <a:ext cx="11542774" cy="892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3949" y="2013146"/>
            <a:ext cx="11542774" cy="892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3949" y="2013146"/>
            <a:ext cx="11542774" cy="892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 descr="A screenshot shows the Level D sound letter mat, which includes the sound spellings and phonics: oi, oy, au, aw, wor, ear, gu, gue, kn, gn, wr, ti, ci, and si"/>
          <p:cNvPicPr preferRelativeResize="0"/>
          <p:nvPr/>
        </p:nvPicPr>
        <p:blipFill rotWithShape="1">
          <a:blip r:embed="rId6">
            <a:alphaModFix/>
          </a:blip>
          <a:srcRect l="9" r="6"/>
          <a:stretch/>
        </p:blipFill>
        <p:spPr>
          <a:xfrm>
            <a:off x="7283950" y="2012449"/>
            <a:ext cx="11542764" cy="892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 descr="&quot;&quot;"/>
          <p:cNvSpPr/>
          <p:nvPr/>
        </p:nvSpPr>
        <p:spPr>
          <a:xfrm>
            <a:off x="7748475" y="6265325"/>
            <a:ext cx="1428000" cy="1058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Introduce 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68" name="Google Shape;68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69" name="Google Shape;69;p2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2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3" name="Google Shape;73;p2" descr="&quot;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663712" y="2244430"/>
            <a:ext cx="10707313" cy="703388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 descr="The word &quot;wreck&quot;"/>
          <p:cNvSpPr txBox="1"/>
          <p:nvPr/>
        </p:nvSpPr>
        <p:spPr>
          <a:xfrm>
            <a:off x="8848059" y="1906574"/>
            <a:ext cx="62343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00"/>
              <a:buFont typeface="Arial"/>
              <a:buNone/>
            </a:pPr>
            <a:r>
              <a:rPr lang="en" sz="12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wreck</a:t>
            </a:r>
            <a:endParaRPr sz="12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>
            <a:off x="9286895" y="3842057"/>
            <a:ext cx="5460900" cy="1587037"/>
            <a:chOff x="9286895" y="3842057"/>
            <a:chExt cx="5460900" cy="1587037"/>
          </a:xfrm>
        </p:grpSpPr>
        <p:sp>
          <p:nvSpPr>
            <p:cNvPr id="82" name="Google Shape;82;p3" descr="&quot;&quot;"/>
            <p:cNvSpPr/>
            <p:nvPr/>
          </p:nvSpPr>
          <p:spPr>
            <a:xfrm>
              <a:off x="9286895" y="5045694"/>
              <a:ext cx="54609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9813576" y="4600484"/>
              <a:ext cx="14790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1741612" y="4595921"/>
              <a:ext cx="5514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1823085" y="3966673"/>
              <a:ext cx="388500" cy="410400"/>
            </a:xfrm>
            <a:prstGeom prst="ellipse">
              <a:avLst/>
            </a:prstGeom>
            <a:solidFill>
              <a:srgbClr val="D7E8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6" name="Google Shape;86;p3"/>
            <p:cNvCxnSpPr/>
            <p:nvPr/>
          </p:nvCxnSpPr>
          <p:spPr>
            <a:xfrm rot="10800000" flipH="1">
              <a:off x="12712470" y="3842057"/>
              <a:ext cx="1479000" cy="60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7" name="Google Shape;87;p3"/>
            <p:cNvSpPr/>
            <p:nvPr/>
          </p:nvSpPr>
          <p:spPr>
            <a:xfrm>
              <a:off x="12750284" y="4600484"/>
              <a:ext cx="1441500" cy="38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/>
              </a:outerShdw>
            </a:effectLst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" name="Google Shape;88;p3"/>
            <p:cNvCxnSpPr/>
            <p:nvPr/>
          </p:nvCxnSpPr>
          <p:spPr>
            <a:xfrm rot="10800000" flipH="1">
              <a:off x="9813639" y="3842057"/>
              <a:ext cx="1479000" cy="6000"/>
            </a:xfrm>
            <a:prstGeom prst="straightConnector1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9" name="Google Shape;89;p3" descr="The word &quot;wreck&quot;"/>
          <p:cNvSpPr txBox="1"/>
          <p:nvPr/>
        </p:nvSpPr>
        <p:spPr>
          <a:xfrm>
            <a:off x="8848059" y="6921206"/>
            <a:ext cx="62343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00"/>
              <a:buFont typeface="Arial"/>
              <a:buNone/>
            </a:pPr>
            <a:r>
              <a:rPr lang="en" sz="12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wreck</a:t>
            </a:r>
            <a:endParaRPr sz="12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Blend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ounds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610325" y="5924325"/>
            <a:ext cx="5797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2" name="Google Shape;92;p3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4"/>
          <p:cNvGrpSpPr/>
          <p:nvPr/>
        </p:nvGrpSpPr>
        <p:grpSpPr>
          <a:xfrm>
            <a:off x="7203647" y="7135079"/>
            <a:ext cx="10894254" cy="2038801"/>
            <a:chOff x="5784675" y="818500"/>
            <a:chExt cx="2737800" cy="1941900"/>
          </a:xfrm>
        </p:grpSpPr>
        <p:sp>
          <p:nvSpPr>
            <p:cNvPr id="99" name="Google Shape;99;p4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" descr="Example sentence: The wrench is the wrong tool.&#10;&#10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700"/>
                <a:buFont typeface="Arial"/>
                <a:buNone/>
              </a:pPr>
              <a:r>
                <a:rPr lang="en" sz="52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The wrench is the wrong tool.</a:t>
              </a:r>
              <a:endParaRPr sz="52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>
            <a:off x="7203383" y="4771757"/>
            <a:ext cx="10894254" cy="2197454"/>
            <a:chOff x="5784675" y="818500"/>
            <a:chExt cx="2737800" cy="1941900"/>
          </a:xfrm>
        </p:grpSpPr>
        <p:sp>
          <p:nvSpPr>
            <p:cNvPr id="102" name="Google Shape;102;p4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 descr="Example sentence: The wreath fell and wrecked the wrap.&#10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700"/>
                <a:buFont typeface="Arial"/>
                <a:buNone/>
              </a:pPr>
              <a:r>
                <a:rPr lang="en" sz="47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The wreath fell and wrecked the wrap.</a:t>
              </a:r>
              <a:endParaRPr sz="47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>
            <a:off x="7203563" y="2399027"/>
            <a:ext cx="10894528" cy="2197454"/>
            <a:chOff x="5784675" y="818500"/>
            <a:chExt cx="2737800" cy="1941900"/>
          </a:xfrm>
        </p:grpSpPr>
        <p:sp>
          <p:nvSpPr>
            <p:cNvPr id="105" name="Google Shape;105;p4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 descr="Example sentence: Write about the wren without using your wrist.&#10;&#10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700"/>
                <a:buFont typeface="Arial"/>
                <a:buNone/>
              </a:pPr>
              <a:r>
                <a:rPr lang="en" sz="50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Write about the wren without using your wrist.</a:t>
              </a:r>
              <a:endParaRPr sz="50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7" name="Google Shape;107;p4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Read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08" name="Google Shape;108;p4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50" y="30850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54675" y="9482200"/>
            <a:ext cx="2242549" cy="16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610316" y="6129542"/>
            <a:ext cx="60426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 descr="The words &quot;wring,&quot; &quot;wreck,&quot; wrath,&quot; and &quot;write.&quot;"/>
          <p:cNvSpPr txBox="1"/>
          <p:nvPr/>
        </p:nvSpPr>
        <p:spPr>
          <a:xfrm>
            <a:off x="10501871" y="343721"/>
            <a:ext cx="7647900" cy="10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15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wring</a:t>
            </a:r>
            <a:endParaRPr sz="115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15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wreck		</a:t>
            </a:r>
            <a:endParaRPr sz="115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15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wrath</a:t>
            </a:r>
            <a:endParaRPr sz="115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115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write</a:t>
            </a:r>
            <a:endParaRPr sz="115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Decode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18" name="Google Shape;118;p5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 descr="&quot;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610316" y="5971887"/>
            <a:ext cx="5806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we can read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6"/>
          <p:cNvGrpSpPr/>
          <p:nvPr/>
        </p:nvGrpSpPr>
        <p:grpSpPr>
          <a:xfrm>
            <a:off x="7467496" y="3880880"/>
            <a:ext cx="11767842" cy="4715817"/>
            <a:chOff x="7467496" y="3880880"/>
            <a:chExt cx="11767842" cy="4715817"/>
          </a:xfrm>
        </p:grpSpPr>
        <p:pic>
          <p:nvPicPr>
            <p:cNvPr id="127" name="Google Shape;127;p6" descr="&quot;&quot;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67496" y="3880880"/>
              <a:ext cx="4701742" cy="3549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73801" y="3894955"/>
              <a:ext cx="4701742" cy="4701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533596" y="3894955"/>
              <a:ext cx="4701742" cy="47017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6" descr="letter pair &quot;wr&quot;"/>
          <p:cNvSpPr txBox="1"/>
          <p:nvPr/>
        </p:nvSpPr>
        <p:spPr>
          <a:xfrm>
            <a:off x="7548749" y="4182077"/>
            <a:ext cx="35064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wr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6" descr="letter pair &quot;th&quot;"/>
          <p:cNvSpPr txBox="1"/>
          <p:nvPr/>
        </p:nvSpPr>
        <p:spPr>
          <a:xfrm>
            <a:off x="14899978" y="4182077"/>
            <a:ext cx="35064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6" descr="letter pair &quot;ea&quot;"/>
          <p:cNvSpPr txBox="1"/>
          <p:nvPr/>
        </p:nvSpPr>
        <p:spPr>
          <a:xfrm>
            <a:off x="11561264" y="4182077"/>
            <a:ext cx="35064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5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ea</a:t>
            </a:r>
            <a:endParaRPr sz="150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Spell </a:t>
            </a:r>
            <a:b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</a:t>
            </a:r>
            <a:r>
              <a:rPr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</a:t>
            </a: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34" name="Google Shape;134;p6" descr="&quot;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 descr="&quot;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610325" y="6152800"/>
            <a:ext cx="5587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7"/>
          <p:cNvGrpSpPr/>
          <p:nvPr/>
        </p:nvGrpSpPr>
        <p:grpSpPr>
          <a:xfrm>
            <a:off x="9855782" y="4100679"/>
            <a:ext cx="5833157" cy="3109759"/>
            <a:chOff x="5784675" y="818500"/>
            <a:chExt cx="2737800" cy="1941900"/>
          </a:xfrm>
        </p:grpSpPr>
        <p:sp>
          <p:nvSpPr>
            <p:cNvPr id="143" name="Google Shape;143;p7" descr="&quot;&quot;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 descr="The high-frequency word &quot;write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200"/>
                <a:buFont typeface="Arial"/>
                <a:buNone/>
              </a:pPr>
              <a:r>
                <a:rPr lang="en" sz="132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write</a:t>
              </a:r>
              <a:endParaRPr sz="132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5" name="Google Shape;145;p7"/>
          <p:cNvSpPr txBox="1"/>
          <p:nvPr/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0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146" name="Google Shape;146;p7" descr="&quot;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610316" y="6742794"/>
            <a:ext cx="57273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-f</a:t>
            </a: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requency words all the time!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6c7a60500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54" name="Google Shape;154;g336c7a60500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5" name="Google Shape;155;g336c7a60500_0_26" descr="&quot;&quot;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36c7a60500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sz="85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sz="85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Macintosh PowerPoint</Application>
  <PresentationFormat>Custom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Questrial</vt:lpstr>
      <vt:lpstr>Poppins Black</vt:lpstr>
      <vt:lpstr>Short Stack</vt:lpstr>
      <vt:lpstr>Arial</vt:lpstr>
      <vt:lpstr>Poppins</vt:lpstr>
      <vt:lpstr>Left Sidebar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Kara Martinez</cp:lastModifiedBy>
  <cp:revision>1</cp:revision>
  <dcterms:modified xsi:type="dcterms:W3CDTF">2025-07-22T13:26:02Z</dcterms:modified>
</cp:coreProperties>
</file>