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1311125" cx="2010765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Short Stack"/>
      <p:regular r:id="rId20"/>
    </p:embeddedFont>
    <p:embeddedFont>
      <p:font typeface="Poppins Black"/>
      <p:bold r:id="rId21"/>
      <p:boldItalic r:id="rId22"/>
    </p:embeddedFont>
    <p:embeddedFont>
      <p:font typeface="Questrial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832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393">
          <p15:clr>
            <a:srgbClr val="9AA0A6"/>
          </p15:clr>
        </p15:guide>
      </p15:sldGuideLst>
    </p:ext>
    <p:ext uri="GoogleSlidesCustomDataVersion2">
      <go:slidesCustomData xmlns:go="http://customooxmlschemas.google.com/" r:id="rId24" roundtripDataSignature="AMtx7mivmnNtQGRGy8hTsoTi6nk7Yzfr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2" orient="horz"/>
        <p:guide pos="317"/>
        <p:guide pos="158" orient="horz"/>
        <p:guide pos="2454" orient="horz"/>
        <p:guide pos="639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hortStack-regular.fntdata"/><Relationship Id="rId11" Type="http://schemas.openxmlformats.org/officeDocument/2006/relationships/slide" Target="slides/slide6.xml"/><Relationship Id="rId22" Type="http://schemas.openxmlformats.org/officeDocument/2006/relationships/font" Target="fonts/PoppinsBlack-boldItalic.fntdata"/><Relationship Id="rId10" Type="http://schemas.openxmlformats.org/officeDocument/2006/relationships/slide" Target="slides/slide5.xml"/><Relationship Id="rId21" Type="http://schemas.openxmlformats.org/officeDocument/2006/relationships/font" Target="fonts/PoppinsBlack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Questrial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36c7b96c73_0_0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g336c7b96c73_0_0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336c7b96c73_0_0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6c7b96c73_0_34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g336c7b96c73_0_3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36c7b96c73_0_34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3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5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7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6c7b96c73_0_26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g336c7b96c73_0_2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36c7b96c73_0_26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">
  <p:cSld name="Tes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>
  <p:cSld name="1_Blank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2_Title Slid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4"/>
          <p:cNvSpPr txBox="1"/>
          <p:nvPr>
            <p:ph idx="2" type="body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3" type="body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4" type="body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4"/>
          <p:cNvSpPr txBox="1"/>
          <p:nvPr>
            <p:ph idx="5" type="body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6" type="body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6"/>
            <a:ext cx="6938009" cy="11308715"/>
          </a:xfrm>
          <a:custGeom>
            <a:rect b="b" l="l" r="r" t="t"/>
            <a:pathLst>
              <a:path extrusionOk="0" h="11308715" w="6938009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t/>
            </a:r>
            <a:endParaRPr b="0" i="0" sz="8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8" title="SBC_LogoBLUE_Stacked-2023 (1)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36c7b96c73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39" name="Google Shape;39;g336c7b96c73_0_0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336c7b96c73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41" name="Google Shape;41;g336c7b96c73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6c7b96c73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2" name="Google Shape;162;g336c7b96c73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g336c7b96c73_0_34"/>
          <p:cNvSpPr txBox="1"/>
          <p:nvPr/>
        </p:nvSpPr>
        <p:spPr>
          <a:xfrm>
            <a:off x="7551175" y="942599"/>
            <a:ext cx="10568700" cy="9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Where did Uncle Billy and Able go?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senses did they use in the shop?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How might Able have been feeling?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64" name="Google Shape;164;g336c7b96c73_0_34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6727" y="335129"/>
            <a:ext cx="4169325" cy="106403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uncle&quot; is shown, with phonemes separated blended back together." id="47" name="Google Shape;47;p1"/>
          <p:cNvSpPr txBox="1"/>
          <p:nvPr/>
        </p:nvSpPr>
        <p:spPr>
          <a:xfrm>
            <a:off x="10136727" y="4624400"/>
            <a:ext cx="4169400" cy="4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sp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" sz="85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b="1" i="0" lang="en" sz="85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ncl</a:t>
            </a:r>
            <a:r>
              <a:rPr b="1" i="0" lang="en" sz="85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i="0" lang="en" sz="8500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i="0" sz="8500" u="none" cap="none" strike="noStrike">
              <a:solidFill>
                <a:srgbClr val="242424"/>
              </a:solidFill>
              <a:highlight>
                <a:srgbClr val="FFFFFF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i="0" lang="en" sz="4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46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ŭ</a:t>
            </a:r>
            <a:r>
              <a:rPr b="1" i="0" lang="en" sz="4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46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b="1" i="0" lang="en" sz="4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| /</a:t>
            </a:r>
            <a:r>
              <a:rPr b="1" i="0" lang="en" sz="46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k</a:t>
            </a:r>
            <a:r>
              <a:rPr b="1" i="0" lang="en" sz="4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46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i="0" lang="en" sz="4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</a:t>
            </a:r>
            <a:endParaRPr b="1" i="0" sz="4800" u="none" cap="none" strike="noStrike">
              <a:solidFill>
                <a:schemeClr val="dk1"/>
              </a:solidFill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1" i="0" lang="en" sz="6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b="1" i="0" lang="en" sz="66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b="1" i="0" lang="en" sz="66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ncl</a:t>
            </a:r>
            <a:r>
              <a:rPr b="1" i="0" lang="en" sz="66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</a:t>
            </a:r>
            <a:endParaRPr b="1" i="0" sz="6600" u="none" cap="none" strike="noStrike">
              <a:solidFill>
                <a:srgbClr val="2424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&quot;&quot;" id="48" name="Google Shape;48;p1"/>
          <p:cNvSpPr/>
          <p:nvPr/>
        </p:nvSpPr>
        <p:spPr>
          <a:xfrm>
            <a:off x="10198768" y="4764978"/>
            <a:ext cx="4061700" cy="1530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onsonant L-E" id="49" name="Google Shape;49;p1"/>
          <p:cNvSpPr/>
          <p:nvPr/>
        </p:nvSpPr>
        <p:spPr>
          <a:xfrm>
            <a:off x="11105991" y="1329197"/>
            <a:ext cx="2266800" cy="2852100"/>
          </a:xfrm>
          <a:prstGeom prst="roundRect">
            <a:avLst>
              <a:gd fmla="val 4846" name="adj"/>
            </a:avLst>
          </a:prstGeom>
          <a:solidFill>
            <a:srgbClr val="006FB6"/>
          </a:solidFill>
          <a:ln>
            <a:noFill/>
          </a:ln>
        </p:spPr>
        <p:txBody>
          <a:bodyPr anchorCtr="0" anchor="ctr" bIns="150800" lIns="0" spcFirstLastPara="1" rIns="0" wrap="square" tIns="1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en" sz="2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Consonant </a:t>
            </a:r>
            <a:r>
              <a:rPr b="1" lang="en" sz="2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i="0" lang="en" sz="2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lang="en" sz="2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i="0" lang="en" sz="2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b="1" i="0" sz="2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51" name="Google Shape;51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52" name="Google Shape;52;p1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" name="Google Shape;5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1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&quot;&quot;" id="56" name="Google Shape;5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149" y="2013146"/>
            <a:ext cx="11542774" cy="892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0150" y="2013146"/>
            <a:ext cx="11542774" cy="892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0149" y="2013146"/>
            <a:ext cx="11542774" cy="8921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shows the Level D sound letter mat, which includes the sound spellings and phonics: oi, oy, au, aw, wor, ear, gu, gue, kn, gn, wr, ti, ci, and si" id="65" name="Google Shape;65;p2"/>
          <p:cNvPicPr preferRelativeResize="0"/>
          <p:nvPr/>
        </p:nvPicPr>
        <p:blipFill rotWithShape="1">
          <a:blip r:embed="rId6">
            <a:alphaModFix/>
          </a:blip>
          <a:srcRect b="0" l="9" r="6" t="0"/>
          <a:stretch/>
        </p:blipFill>
        <p:spPr>
          <a:xfrm>
            <a:off x="7360149" y="2012449"/>
            <a:ext cx="11542764" cy="892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67" name="Google Shape;67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68" name="Google Shape;68;p2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" name="Google Shape;69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2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&quot;&quot;" id="72" name="Google Shape;7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663712" y="2244430"/>
            <a:ext cx="10707313" cy="7033881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uncle&quot;" id="79" name="Google Shape;79;p3"/>
          <p:cNvSpPr txBox="1"/>
          <p:nvPr/>
        </p:nvSpPr>
        <p:spPr>
          <a:xfrm>
            <a:off x="8848059" y="1906574"/>
            <a:ext cx="62343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00"/>
              <a:buFont typeface="Arial"/>
              <a:buNone/>
            </a:pPr>
            <a:r>
              <a:rPr b="1" i="0" lang="en" sz="1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uncle</a:t>
            </a:r>
            <a:endParaRPr b="1" i="0" sz="1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9286895" y="2155953"/>
            <a:ext cx="5460900" cy="3440713"/>
            <a:chOff x="9286895" y="2155953"/>
            <a:chExt cx="5460900" cy="3440713"/>
          </a:xfrm>
        </p:grpSpPr>
        <p:sp>
          <p:nvSpPr>
            <p:cNvPr descr="&quot;&quot;" id="81" name="Google Shape;81;p3"/>
            <p:cNvSpPr/>
            <p:nvPr/>
          </p:nvSpPr>
          <p:spPr>
            <a:xfrm>
              <a:off x="9286895" y="5213266"/>
              <a:ext cx="54609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149345" y="4768056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997471" y="4768056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230844" y="4134245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" name="Google Shape;85;p3"/>
            <p:cNvCxnSpPr/>
            <p:nvPr/>
          </p:nvCxnSpPr>
          <p:spPr>
            <a:xfrm flipH="1" rot="10800000">
              <a:off x="12211648" y="3967131"/>
              <a:ext cx="1479000" cy="60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6" name="Google Shape;86;p3"/>
            <p:cNvSpPr/>
            <p:nvPr/>
          </p:nvSpPr>
          <p:spPr>
            <a:xfrm>
              <a:off x="12096924" y="4768056"/>
              <a:ext cx="17982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" name="Google Shape;87;p3"/>
            <p:cNvCxnSpPr/>
            <p:nvPr/>
          </p:nvCxnSpPr>
          <p:spPr>
            <a:xfrm>
              <a:off x="11823085" y="2155953"/>
              <a:ext cx="0" cy="1977900"/>
            </a:xfrm>
            <a:prstGeom prst="straightConnector1">
              <a:avLst/>
            </a:prstGeom>
            <a:noFill/>
            <a:ln cap="flat" cmpd="sng" w="76200">
              <a:solidFill>
                <a:srgbClr val="EDC31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8" name="Google Shape;88;p3"/>
            <p:cNvSpPr/>
            <p:nvPr/>
          </p:nvSpPr>
          <p:spPr>
            <a:xfrm>
              <a:off x="13478657" y="4134245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The word &quot;uncle&quot;" id="89" name="Google Shape;89;p3"/>
          <p:cNvSpPr txBox="1"/>
          <p:nvPr/>
        </p:nvSpPr>
        <p:spPr>
          <a:xfrm>
            <a:off x="8848059" y="7011149"/>
            <a:ext cx="62343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00"/>
              <a:buFont typeface="Arial"/>
              <a:buNone/>
            </a:pPr>
            <a:r>
              <a:rPr b="1" i="0" lang="en" sz="1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uncle</a:t>
            </a:r>
            <a:endParaRPr b="1" i="0" sz="1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610325" y="5924325"/>
            <a:ext cx="5797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4"/>
          <p:cNvGrpSpPr/>
          <p:nvPr/>
        </p:nvGrpSpPr>
        <p:grpSpPr>
          <a:xfrm>
            <a:off x="7203263" y="7090574"/>
            <a:ext cx="10724784" cy="2007148"/>
            <a:chOff x="5784675" y="818500"/>
            <a:chExt cx="2737800" cy="1941900"/>
          </a:xfrm>
        </p:grpSpPr>
        <p:sp>
          <p:nvSpPr>
            <p:cNvPr descr="&quot;&quot;" id="99" name="Google Shape;99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This example is simple. &#10;&#10;" id="100" name="Google Shape;100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700"/>
                <a:buFont typeface="Arial"/>
                <a:buNone/>
              </a:pPr>
              <a:r>
                <a:rPr b="1" i="0" lang="en" sz="55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This example is simple. </a:t>
              </a:r>
              <a:endParaRPr b="1" i="0" sz="5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7203444" y="4809548"/>
            <a:ext cx="10724784" cy="2007148"/>
            <a:chOff x="5784675" y="818500"/>
            <a:chExt cx="2737800" cy="1941900"/>
          </a:xfrm>
        </p:grpSpPr>
        <p:sp>
          <p:nvSpPr>
            <p:cNvPr descr="&quot;&quot;" id="102" name="Google Shape;102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Don’t forget to jiggle the handle.&#10;" id="103" name="Google Shape;103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700"/>
                <a:buFont typeface="Arial"/>
                <a:buNone/>
              </a:pPr>
              <a:r>
                <a:rPr b="1" i="0" lang="en" sz="45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Don’t forget to jiggle the handle.</a:t>
              </a:r>
              <a:endParaRPr b="1" i="0" sz="4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7203186" y="2528475"/>
            <a:ext cx="10724784" cy="2007148"/>
            <a:chOff x="5784675" y="818500"/>
            <a:chExt cx="2737800" cy="1941900"/>
          </a:xfrm>
        </p:grpSpPr>
        <p:sp>
          <p:nvSpPr>
            <p:cNvPr descr="&quot;&quot;" id="105" name="Google Shape;105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I had to circle the Skittles with my hand so they didn’t tumble off the table.&#10;" id="106" name="Google Shape;106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1" i="0" lang="en" sz="3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I had to circle the Skittles with my hand so they didn’t tumble off the table.</a:t>
              </a:r>
              <a:endParaRPr b="1" i="0" sz="38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7" name="Google Shape;107;p4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Read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50" y="30850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09" name="Google Shape;10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54675" y="9329800"/>
            <a:ext cx="2242549" cy="16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words &quot;tumble,&quot; &quot;trample,&quot; &quot;doodle,&quot; and &quot;waddle.&quot;" id="116" name="Google Shape;116;p5"/>
          <p:cNvSpPr txBox="1"/>
          <p:nvPr/>
        </p:nvSpPr>
        <p:spPr>
          <a:xfrm>
            <a:off x="9892271" y="343721"/>
            <a:ext cx="7647900" cy="106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1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tumble</a:t>
            </a:r>
            <a:endParaRPr b="1" i="0" sz="115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1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trample</a:t>
            </a:r>
            <a:endParaRPr b="1" i="0" sz="115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1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doodle</a:t>
            </a:r>
            <a:endParaRPr b="1" i="0" sz="115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1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waddle</a:t>
            </a:r>
            <a:endParaRPr b="1" i="0" sz="11500" u="none" cap="none" strike="noStrike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Decode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6"/>
          <p:cNvGrpSpPr/>
          <p:nvPr/>
        </p:nvGrpSpPr>
        <p:grpSpPr>
          <a:xfrm>
            <a:off x="7528533" y="3308896"/>
            <a:ext cx="10128371" cy="5288029"/>
            <a:chOff x="7528533" y="3308896"/>
            <a:chExt cx="10128371" cy="5288029"/>
          </a:xfrm>
        </p:grpSpPr>
        <p:pic>
          <p:nvPicPr>
            <p:cNvPr descr="&quot;&quot;" id="127" name="Google Shape;12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28533" y="3308896"/>
              <a:ext cx="5801743" cy="3979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55161" y="3324677"/>
              <a:ext cx="5801743" cy="52722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The first syllable is &quot;bun&quot;" id="129" name="Google Shape;129;p6"/>
          <p:cNvSpPr txBox="1"/>
          <p:nvPr/>
        </p:nvSpPr>
        <p:spPr>
          <a:xfrm>
            <a:off x="7628796" y="3920794"/>
            <a:ext cx="43269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5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bun</a:t>
            </a:r>
            <a:endParaRPr b="1" i="0" sz="15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The second syllable is &quot;dle&quot;" id="130" name="Google Shape;130;p6"/>
          <p:cNvSpPr txBox="1"/>
          <p:nvPr/>
        </p:nvSpPr>
        <p:spPr>
          <a:xfrm>
            <a:off x="12540861" y="3920794"/>
            <a:ext cx="43269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5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dle</a:t>
            </a:r>
            <a:endParaRPr b="1" i="0" sz="15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32" name="Google Shape;13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33" name="Google Shape;13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610325" y="6152800"/>
            <a:ext cx="5587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7"/>
          <p:cNvGrpSpPr/>
          <p:nvPr/>
        </p:nvGrpSpPr>
        <p:grpSpPr>
          <a:xfrm>
            <a:off x="9855782" y="4100679"/>
            <a:ext cx="5833157" cy="3109759"/>
            <a:chOff x="5784675" y="818500"/>
            <a:chExt cx="2737800" cy="1941900"/>
          </a:xfrm>
        </p:grpSpPr>
        <p:sp>
          <p:nvSpPr>
            <p:cNvPr descr="&quot;&quot;" id="141" name="Google Shape;141;p7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talk&quot;" id="142" name="Google Shape;142;p7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200"/>
                <a:buFont typeface="Arial"/>
                <a:buNone/>
              </a:pPr>
              <a:r>
                <a:rPr b="1" i="0" lang="en" sz="132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talk</a:t>
              </a:r>
              <a:endParaRPr b="1" i="0" sz="132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&quot;&quot;" id="143" name="Google Shape;143;p7"/>
          <p:cNvSpPr/>
          <p:nvPr/>
        </p:nvSpPr>
        <p:spPr>
          <a:xfrm>
            <a:off x="13014714" y="4847609"/>
            <a:ext cx="360900" cy="1700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6c7b96c73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53" name="Google Shape;153;g336c7b96c73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54" name="Google Shape;154;g336c7b96c73_0_26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36c7b96c73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b="1" sz="85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b="1" i="0" sz="85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