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Questrial" pitchFamily="2" charset="0"/>
      <p:regular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7" d="100"/>
          <a:sy n="47" d="100"/>
        </p:scale>
        <p:origin x="874" y="77"/>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3, we're learned a few spelling patterns that use silent letters and about the syllable pattern consonant l-e. When we have a word that has a consonant l-e at the end of it, that consonant l-e is its own syllable. The consonant makes its sound followed by the l sound of /l/. Before we start practicing decoding consonant l-e words, let's review our silent letter sound cards. (wr, kn, gn, gu). </a:t>
            </a:r>
            <a:endParaRPr sz="1200">
              <a:solidFill>
                <a:schemeClr val="dk1"/>
              </a:solidFill>
              <a:highlight>
                <a:srgbClr val="FFFFFF"/>
              </a:highlight>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league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spelling pattern g-u-e. Is there anything else that needs to stay glued together? Yes. The e-a.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e-a and g-u-e. l</a:t>
            </a:r>
            <a:r>
              <a:rPr lang="en" sz="1200" u="sng">
                <a:solidFill>
                  <a:schemeClr val="dk1"/>
                </a:solidFill>
                <a:latin typeface="Poppins"/>
                <a:ea typeface="Poppins"/>
                <a:cs typeface="Poppins"/>
                <a:sym typeface="Poppins"/>
              </a:rPr>
              <a:t>ea</a:t>
            </a:r>
            <a:r>
              <a:rPr lang="en" sz="1200">
                <a:solidFill>
                  <a:schemeClr val="dk1"/>
                </a:solidFill>
                <a:latin typeface="Poppins"/>
                <a:ea typeface="Poppins"/>
                <a:cs typeface="Poppins"/>
                <a:sym typeface="Poppins"/>
              </a:rPr>
              <a:t> </a:t>
            </a:r>
            <a:r>
              <a:rPr lang="en" sz="1200" u="sng">
                <a:solidFill>
                  <a:schemeClr val="dk1"/>
                </a:solidFill>
                <a:latin typeface="Poppins"/>
                <a:ea typeface="Poppins"/>
                <a:cs typeface="Poppins"/>
                <a:sym typeface="Poppins"/>
              </a:rPr>
              <a:t>gue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can sound out the word. /l/ /e/ /g/ = "league". Sound it out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students as they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knight, gnarl, wreck, needle, bundle</a:t>
            </a:r>
            <a:endParaRPr sz="1200" b="1">
              <a:solidFill>
                <a:schemeClr val="dk1"/>
              </a:solidFill>
              <a:latin typeface="Poppins"/>
              <a:ea typeface="Poppins"/>
              <a:cs typeface="Poppins"/>
              <a:sym typeface="Poppins"/>
            </a:endParaRPr>
          </a:p>
        </p:txBody>
      </p:sp>
      <p:sp>
        <p:nvSpPr>
          <p:cNvPr id="62" name="Google Shape;62;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3" name="Google Shape;63;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read a short text today. It's a short silly story and has all of the silent letters and consonant l-e syllable patterns we've been working 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text</a:t>
            </a:r>
            <a:r>
              <a:rPr lang="en" sz="1200" i="1">
                <a:solidFill>
                  <a:schemeClr val="dk1"/>
                </a:solidFill>
                <a:latin typeface="Poppins"/>
                <a:ea typeface="Poppins"/>
                <a:cs typeface="Poppins"/>
                <a:sym typeface="Poppins"/>
              </a:rPr>
              <a: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i="1">
              <a:solidFill>
                <a:srgbClr val="FF0000"/>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My middle uncle is a gnome guide.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He knows how to look for signs of them.</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He can knock with his wrist to open the secret purple door in the knoll.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Inside, he has to pass through obstacles.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He has a knack for intrigue.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Sometimes, he gets into trouble.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 gnomes guard their home and will gnash at my uncle.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Maybe this was all a dream.</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these words, we look to see what spelling pattern it uses so we know what vowel sound to make. This unit, we've been practicing reading silent letters and consonant l-e syllable words. This text uses all of them as well as the high frequency words you've learned. Let's read this text first to read it and see what's happening in this short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it together. Help students decode as necessary. Pay attention to students who need a little extra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read it once. You read it again and see how many silent letters and consonant le words you can find!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Record students ideas.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gu/ gue - guide, intrigue, guard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kn - knows, knock, knoll, knack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gn - gnome, signs, gnash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wr - wrist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consonant l-e - middle, uncle, purple, obstacles, trouble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 many silent letter and consonant l-e syllables! Look at everything you've learned! Those brains are growing!</a:t>
            </a:r>
            <a:endParaRPr sz="1200" b="1">
              <a:solidFill>
                <a:schemeClr val="dk1"/>
              </a:solidFill>
              <a:latin typeface="Poppins"/>
              <a:ea typeface="Poppins"/>
              <a:cs typeface="Poppins"/>
              <a:sym typeface="Poppins"/>
            </a:endParaRPr>
          </a:p>
        </p:txBody>
      </p:sp>
      <p:sp>
        <p:nvSpPr>
          <p:cNvPr id="85" name="Google Shape;85;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6" name="Google Shape;86;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guide, knuckle, gnaw, wren, trouble, people, stifle</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NOTE: If the "Read the Words" section goes long, you can skip "Decode the Words" for today so that you have enough time to take the Formative Assessment.</a:t>
            </a:r>
            <a:endParaRPr sz="1200" b="1">
              <a:solidFill>
                <a:schemeClr val="dk1"/>
              </a:solidFill>
              <a:latin typeface="Poppins"/>
              <a:ea typeface="Poppins"/>
              <a:cs typeface="Poppins"/>
              <a:sym typeface="Poppins"/>
            </a:endParaRPr>
          </a:p>
        </p:txBody>
      </p:sp>
      <p:sp>
        <p:nvSpPr>
          <p:cNvPr id="99" name="Google Shape;99;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0" name="Google Shape;100;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D, Unit 3. </a:t>
            </a:r>
            <a:endParaRPr sz="1200" b="1">
              <a:solidFill>
                <a:schemeClr val="dk1"/>
              </a:solidFill>
              <a:latin typeface="Poppins"/>
              <a:ea typeface="Poppins"/>
              <a:cs typeface="Poppins"/>
              <a:sym typeface="Poppins"/>
            </a:endParaRPr>
          </a:p>
        </p:txBody>
      </p:sp>
      <p:sp>
        <p:nvSpPr>
          <p:cNvPr id="109" name="Google Shape;109;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0" name="Google Shape;110;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D, Unit 3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19" name="Google Shape;119;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0" name="Google Shape;120;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l="1977" r="1984"/>
          <a:stretch/>
        </p:blipFill>
        <p:spPr>
          <a:xfrm>
            <a:off x="11705634" y="2742720"/>
            <a:ext cx="2750800" cy="2788720"/>
          </a:xfrm>
          <a:prstGeom prst="rect">
            <a:avLst/>
          </a:prstGeom>
          <a:noFill/>
          <a:ln>
            <a:noFill/>
          </a:ln>
        </p:spPr>
      </p:pic>
      <p:pic>
        <p:nvPicPr>
          <p:cNvPr id="32" name="Google Shape;32;p7"/>
          <p:cNvPicPr preferRelativeResize="0"/>
          <p:nvPr/>
        </p:nvPicPr>
        <p:blipFill rotWithShape="1">
          <a:blip r:embed="rId4">
            <a:alphaModFix/>
          </a:blip>
          <a:srcRect t="99" b="89"/>
          <a:stretch/>
        </p:blipFill>
        <p:spPr>
          <a:xfrm>
            <a:off x="7382564" y="2742720"/>
            <a:ext cx="2750800" cy="2788572"/>
          </a:xfrm>
          <a:prstGeom prst="rect">
            <a:avLst/>
          </a:prstGeom>
          <a:noFill/>
          <a:ln>
            <a:noFill/>
          </a:ln>
        </p:spPr>
      </p:pic>
      <p:pic>
        <p:nvPicPr>
          <p:cNvPr id="33" name="Google Shape;33;p7"/>
          <p:cNvPicPr preferRelativeResize="0"/>
          <p:nvPr/>
        </p:nvPicPr>
        <p:blipFill rotWithShape="1">
          <a:blip r:embed="rId5">
            <a:alphaModFix/>
          </a:blip>
          <a:srcRect l="168" r="166"/>
          <a:stretch/>
        </p:blipFill>
        <p:spPr>
          <a:xfrm>
            <a:off x="15737059" y="5711965"/>
            <a:ext cx="2750802" cy="2788572"/>
          </a:xfrm>
          <a:prstGeom prst="rect">
            <a:avLst/>
          </a:prstGeom>
          <a:noFill/>
          <a:ln>
            <a:noFill/>
          </a:ln>
        </p:spPr>
      </p:pic>
      <p:pic>
        <p:nvPicPr>
          <p:cNvPr id="34" name="Google Shape;34;p7"/>
          <p:cNvPicPr preferRelativeResize="0"/>
          <p:nvPr/>
        </p:nvPicPr>
        <p:blipFill rotWithShape="1">
          <a:blip r:embed="rId6">
            <a:alphaModFix/>
          </a:blip>
          <a:srcRect l="426" r="425"/>
          <a:stretch/>
        </p:blipFill>
        <p:spPr>
          <a:xfrm>
            <a:off x="15737082" y="2713079"/>
            <a:ext cx="2750806" cy="2788570"/>
          </a:xfrm>
          <a:prstGeom prst="rect">
            <a:avLst/>
          </a:prstGeom>
          <a:noFill/>
          <a:ln>
            <a:noFill/>
          </a:ln>
        </p:spPr>
      </p:pic>
      <p:pic>
        <p:nvPicPr>
          <p:cNvPr id="35" name="Google Shape;35;p7"/>
          <p:cNvPicPr preferRelativeResize="0"/>
          <p:nvPr/>
        </p:nvPicPr>
        <p:blipFill rotWithShape="1">
          <a:blip r:embed="rId7">
            <a:alphaModFix/>
          </a:blip>
          <a:srcRect l="1700" r="1690"/>
          <a:stretch/>
        </p:blipFill>
        <p:spPr>
          <a:xfrm>
            <a:off x="7382564" y="5726785"/>
            <a:ext cx="2750806" cy="2788714"/>
          </a:xfrm>
          <a:prstGeom prst="rect">
            <a:avLst/>
          </a:prstGeom>
          <a:noFill/>
          <a:ln>
            <a:noFill/>
          </a:ln>
        </p:spPr>
      </p:pic>
      <p:sp>
        <p:nvSpPr>
          <p:cNvPr id="36" name="Google Shape;36;p7"/>
          <p:cNvSpPr/>
          <p:nvPr/>
        </p:nvSpPr>
        <p:spPr>
          <a:xfrm>
            <a:off x="12022996" y="6832814"/>
            <a:ext cx="2115000" cy="25803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2800" b="1" i="0" u="none" strike="noStrike" cap="none">
                <a:solidFill>
                  <a:schemeClr val="lt1"/>
                </a:solidFill>
                <a:latin typeface="Poppins"/>
                <a:ea typeface="Poppins"/>
                <a:cs typeface="Poppins"/>
                <a:sym typeface="Poppins"/>
              </a:rPr>
              <a:t>Consonant l-e</a:t>
            </a:r>
            <a:r>
              <a:rPr lang="en" sz="2300" b="1" i="0" u="none" strike="noStrike" cap="none">
                <a:solidFill>
                  <a:schemeClr val="lt1"/>
                </a:solidFill>
                <a:latin typeface="Poppins"/>
                <a:ea typeface="Poppins"/>
                <a:cs typeface="Poppins"/>
                <a:sym typeface="Poppins"/>
              </a:rPr>
              <a:t> </a:t>
            </a:r>
            <a:r>
              <a:rPr lang="en" sz="3100" b="1" i="0" u="none" strike="noStrike" cap="none">
                <a:solidFill>
                  <a:srgbClr val="FFFFFF"/>
                </a:solidFill>
                <a:latin typeface="Poppins"/>
                <a:ea typeface="Poppins"/>
                <a:cs typeface="Poppins"/>
                <a:sym typeface="Poppins"/>
              </a:rPr>
              <a:t>  </a:t>
            </a:r>
            <a:endParaRPr sz="3100" b="1" i="0" u="none" strike="noStrike" cap="none">
              <a:solidFill>
                <a:srgbClr val="FFFFFF"/>
              </a:solidFill>
              <a:latin typeface="Poppins"/>
              <a:ea typeface="Poppins"/>
              <a:cs typeface="Poppins"/>
              <a:sym typeface="Poppins"/>
            </a:endParaRPr>
          </a:p>
        </p:txBody>
      </p:sp>
      <p:sp>
        <p:nvSpPr>
          <p:cNvPr id="37" name="Google Shape;37;p7"/>
          <p:cNvSpPr txBox="1">
            <a:spLocks noGrp="1"/>
          </p:cNvSpPr>
          <p:nvPr>
            <p:ph type="body" idx="2"/>
          </p:nvPr>
        </p:nvSpPr>
        <p:spPr>
          <a:xfrm>
            <a:off x="612750" y="631025"/>
            <a:ext cx="5742300" cy="2677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38" name="Google Shape;38;p7"/>
          <p:cNvGrpSpPr/>
          <p:nvPr/>
        </p:nvGrpSpPr>
        <p:grpSpPr>
          <a:xfrm>
            <a:off x="599448" y="3308558"/>
            <a:ext cx="2489999" cy="2588607"/>
            <a:chOff x="599452" y="3110429"/>
            <a:chExt cx="2680589" cy="2786745"/>
          </a:xfrm>
        </p:grpSpPr>
        <p:sp>
          <p:nvSpPr>
            <p:cNvPr id="39" name="Google Shape;39;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 name="Google Shape;40;p7"/>
            <p:cNvPicPr preferRelativeResize="0"/>
            <p:nvPr/>
          </p:nvPicPr>
          <p:blipFill rotWithShape="1">
            <a:blip r:embed="rId8">
              <a:alphaModFix/>
            </a:blip>
            <a:srcRect/>
            <a:stretch/>
          </p:blipFill>
          <p:spPr>
            <a:xfrm>
              <a:off x="1219191" y="3110429"/>
              <a:ext cx="1442294" cy="2697122"/>
            </a:xfrm>
            <a:prstGeom prst="rect">
              <a:avLst/>
            </a:prstGeom>
            <a:noFill/>
            <a:ln>
              <a:noFill/>
            </a:ln>
          </p:spPr>
        </p:pic>
        <p:sp>
          <p:nvSpPr>
            <p:cNvPr id="41" name="Google Shape;41;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3" name="Google Shape;43;p7"/>
          <p:cNvPicPr preferRelativeResize="0"/>
          <p:nvPr/>
        </p:nvPicPr>
        <p:blipFill rotWithShape="1">
          <a:blip r:embed="rId9">
            <a:alphaModFix/>
          </a:blip>
          <a:srcRect/>
          <a:stretch/>
        </p:blipFill>
        <p:spPr>
          <a:xfrm>
            <a:off x="18276233" y="550401"/>
            <a:ext cx="669700" cy="1287782"/>
          </a:xfrm>
          <a:prstGeom prst="rect">
            <a:avLst/>
          </a:prstGeom>
          <a:noFill/>
          <a:ln>
            <a:noFill/>
          </a:ln>
        </p:spPr>
      </p:pic>
      <p:sp>
        <p:nvSpPr>
          <p:cNvPr id="44" name="Google Shape;44;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3">
            <a:alphaModFix/>
          </a:blip>
          <a:srcRect/>
          <a:stretch/>
        </p:blipFill>
        <p:spPr>
          <a:xfrm>
            <a:off x="7436343" y="1842689"/>
            <a:ext cx="11207967" cy="8655096"/>
          </a:xfrm>
          <a:prstGeom prst="rect">
            <a:avLst/>
          </a:prstGeom>
          <a:noFill/>
          <a:ln>
            <a:noFill/>
          </a:ln>
        </p:spPr>
      </p:pic>
      <p:pic>
        <p:nvPicPr>
          <p:cNvPr id="50" name="Google Shape;50;p8"/>
          <p:cNvPicPr preferRelativeResize="0"/>
          <p:nvPr/>
        </p:nvPicPr>
        <p:blipFill rotWithShape="1">
          <a:blip r:embed="rId4">
            <a:alphaModFix/>
          </a:blip>
          <a:srcRect/>
          <a:stretch/>
        </p:blipFill>
        <p:spPr>
          <a:xfrm>
            <a:off x="7436343" y="1842689"/>
            <a:ext cx="11207967" cy="8655096"/>
          </a:xfrm>
          <a:prstGeom prst="rect">
            <a:avLst/>
          </a:prstGeom>
          <a:noFill/>
          <a:ln>
            <a:noFill/>
          </a:ln>
        </p:spPr>
      </p:pic>
      <p:pic>
        <p:nvPicPr>
          <p:cNvPr id="51" name="Google Shape;51;p8"/>
          <p:cNvPicPr preferRelativeResize="0"/>
          <p:nvPr/>
        </p:nvPicPr>
        <p:blipFill rotWithShape="1">
          <a:blip r:embed="rId5">
            <a:alphaModFix/>
          </a:blip>
          <a:srcRect/>
          <a:stretch/>
        </p:blipFill>
        <p:spPr>
          <a:xfrm>
            <a:off x="7436343" y="1842689"/>
            <a:ext cx="11207967" cy="8655096"/>
          </a:xfrm>
          <a:prstGeom prst="rect">
            <a:avLst/>
          </a:prstGeom>
          <a:noFill/>
          <a:ln>
            <a:noFill/>
          </a:ln>
        </p:spPr>
      </p:pic>
      <p:pic>
        <p:nvPicPr>
          <p:cNvPr id="52" name="Google Shape;52;p8"/>
          <p:cNvPicPr preferRelativeResize="0"/>
          <p:nvPr/>
        </p:nvPicPr>
        <p:blipFill rotWithShape="1">
          <a:blip r:embed="rId6">
            <a:alphaModFix/>
          </a:blip>
          <a:srcRect l="9" r="6"/>
          <a:stretch/>
        </p:blipFill>
        <p:spPr>
          <a:xfrm>
            <a:off x="7436343" y="1841948"/>
            <a:ext cx="11207967" cy="8656556"/>
          </a:xfrm>
          <a:prstGeom prst="rect">
            <a:avLst/>
          </a:prstGeom>
          <a:noFill/>
          <a:ln>
            <a:noFill/>
          </a:ln>
        </p:spPr>
      </p:pic>
      <p:sp>
        <p:nvSpPr>
          <p:cNvPr id="53" name="Google Shape;53;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8"/>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9" name="Google Shape;59;p8"/>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p:tgtEl>
                                          <p:spTgt spid="49"/>
                                        </p:tgtEl>
                                        <p:attrNameLst>
                                          <p:attrName>ppt_w</p:attrName>
                                        </p:attrNameLst>
                                      </p:cBhvr>
                                      <p:tavLst>
                                        <p:tav tm="0">
                                          <p:val>
                                            <p:strVal val="0"/>
                                          </p:val>
                                        </p:tav>
                                        <p:tav tm="100000">
                                          <p:val>
                                            <p:strVal val="#ppt_w"/>
                                          </p:val>
                                        </p:tav>
                                      </p:tavLst>
                                    </p:anim>
                                    <p:anim calcmode="lin" valueType="num">
                                      <p:cBhvr additive="base">
                                        <p:cTn id="8" dur="1000"/>
                                        <p:tgtEl>
                                          <p:spTgt spid="4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p:tgtEl>
                                          <p:spTgt spid="50"/>
                                        </p:tgtEl>
                                        <p:attrNameLst>
                                          <p:attrName>ppt_w</p:attrName>
                                        </p:attrNameLst>
                                      </p:cBhvr>
                                      <p:tavLst>
                                        <p:tav tm="0">
                                          <p:val>
                                            <p:strVal val="0"/>
                                          </p:val>
                                        </p:tav>
                                        <p:tav tm="100000">
                                          <p:val>
                                            <p:strVal val="#ppt_w"/>
                                          </p:val>
                                        </p:tav>
                                      </p:tavLst>
                                    </p:anim>
                                    <p:anim calcmode="lin" valueType="num">
                                      <p:cBhvr additive="base">
                                        <p:cTn id="14" dur="1000"/>
                                        <p:tgtEl>
                                          <p:spTgt spid="50"/>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p:tgtEl>
                                          <p:spTgt spid="51"/>
                                        </p:tgtEl>
                                        <p:attrNameLst>
                                          <p:attrName>ppt_w</p:attrName>
                                        </p:attrNameLst>
                                      </p:cBhvr>
                                      <p:tavLst>
                                        <p:tav tm="0">
                                          <p:val>
                                            <p:strVal val="0"/>
                                          </p:val>
                                        </p:tav>
                                        <p:tav tm="100000">
                                          <p:val>
                                            <p:strVal val="#ppt_w"/>
                                          </p:val>
                                        </p:tav>
                                      </p:tavLst>
                                    </p:anim>
                                    <p:anim calcmode="lin" valueType="num">
                                      <p:cBhvr additive="base">
                                        <p:cTn id="20" dur="1000"/>
                                        <p:tgtEl>
                                          <p:spTgt spid="51"/>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1000"/>
                                        <p:tgtEl>
                                          <p:spTgt spid="52"/>
                                        </p:tgtEl>
                                        <p:attrNameLst>
                                          <p:attrName>ppt_w</p:attrName>
                                        </p:attrNameLst>
                                      </p:cBhvr>
                                      <p:tavLst>
                                        <p:tav tm="0">
                                          <p:val>
                                            <p:strVal val="0"/>
                                          </p:val>
                                        </p:tav>
                                        <p:tav tm="100000">
                                          <p:val>
                                            <p:strVal val="#ppt_w"/>
                                          </p:val>
                                        </p:tav>
                                      </p:tavLst>
                                    </p:anim>
                                    <p:anim calcmode="lin" valueType="num">
                                      <p:cBhvr additive="base">
                                        <p:cTn id="26" dur="1000"/>
                                        <p:tgtEl>
                                          <p:spTgt spid="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3">
            <a:alphaModFix/>
          </a:blip>
          <a:srcRect/>
          <a:stretch/>
        </p:blipFill>
        <p:spPr>
          <a:xfrm rot="5400000">
            <a:off x="7900252" y="2363946"/>
            <a:ext cx="9633356" cy="6330493"/>
          </a:xfrm>
          <a:prstGeom prst="rect">
            <a:avLst/>
          </a:prstGeom>
          <a:noFill/>
          <a:ln>
            <a:noFill/>
          </a:ln>
        </p:spPr>
      </p:pic>
      <p:sp>
        <p:nvSpPr>
          <p:cNvPr id="66" name="Google Shape;66;p9"/>
          <p:cNvSpPr txBox="1"/>
          <p:nvPr/>
        </p:nvSpPr>
        <p:spPr>
          <a:xfrm>
            <a:off x="9864544" y="206103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500" b="1" i="0" u="none" strike="noStrike" cap="none">
                <a:solidFill>
                  <a:schemeClr val="lt1"/>
                </a:solidFill>
                <a:latin typeface="Poppins"/>
                <a:ea typeface="Poppins"/>
                <a:cs typeface="Poppins"/>
                <a:sym typeface="Poppins"/>
              </a:rPr>
              <a:t>league</a:t>
            </a:r>
            <a:endParaRPr sz="11500" b="1" i="0" u="none" strike="noStrike" cap="none">
              <a:solidFill>
                <a:schemeClr val="lt1"/>
              </a:solidFill>
              <a:latin typeface="Poppins"/>
              <a:ea typeface="Poppins"/>
              <a:cs typeface="Poppins"/>
              <a:sym typeface="Poppins"/>
            </a:endParaRPr>
          </a:p>
        </p:txBody>
      </p:sp>
      <p:sp>
        <p:nvSpPr>
          <p:cNvPr id="67" name="Google Shape;67;p9"/>
          <p:cNvSpPr/>
          <p:nvPr/>
        </p:nvSpPr>
        <p:spPr>
          <a:xfrm>
            <a:off x="10259498" y="5186824"/>
            <a:ext cx="4914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9"/>
          <p:cNvSpPr/>
          <p:nvPr/>
        </p:nvSpPr>
        <p:spPr>
          <a:xfrm>
            <a:off x="10259450" y="4786269"/>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10975562" y="4782164"/>
            <a:ext cx="1137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11271982" y="4353144"/>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1" name="Google Shape;71;p9"/>
          <p:cNvCxnSpPr/>
          <p:nvPr/>
        </p:nvCxnSpPr>
        <p:spPr>
          <a:xfrm rot="10800000" flipH="1">
            <a:off x="10781264" y="4198728"/>
            <a:ext cx="1332000" cy="6000"/>
          </a:xfrm>
          <a:prstGeom prst="straightConnector1">
            <a:avLst/>
          </a:prstGeom>
          <a:noFill/>
          <a:ln w="76200" cap="flat" cmpd="sng">
            <a:solidFill>
              <a:schemeClr val="accent4"/>
            </a:solidFill>
            <a:prstDash val="solid"/>
            <a:round/>
            <a:headEnd type="none" w="sm" len="sm"/>
            <a:tailEnd type="none" w="sm" len="sm"/>
          </a:ln>
        </p:spPr>
      </p:cxnSp>
      <p:sp>
        <p:nvSpPr>
          <p:cNvPr id="72" name="Google Shape;72;p9"/>
          <p:cNvSpPr/>
          <p:nvPr/>
        </p:nvSpPr>
        <p:spPr>
          <a:xfrm>
            <a:off x="12652998" y="4782164"/>
            <a:ext cx="2292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3" name="Google Shape;73;p9"/>
          <p:cNvCxnSpPr/>
          <p:nvPr/>
        </p:nvCxnSpPr>
        <p:spPr>
          <a:xfrm>
            <a:off x="12383693" y="2285401"/>
            <a:ext cx="0" cy="1780800"/>
          </a:xfrm>
          <a:prstGeom prst="straightConnector1">
            <a:avLst/>
          </a:prstGeom>
          <a:noFill/>
          <a:ln w="76200" cap="flat" cmpd="sng">
            <a:solidFill>
              <a:srgbClr val="EDC31B"/>
            </a:solidFill>
            <a:prstDash val="solid"/>
            <a:round/>
            <a:headEnd type="none" w="sm" len="sm"/>
            <a:tailEnd type="none" w="sm" len="sm"/>
          </a:ln>
        </p:spPr>
      </p:cxnSp>
      <p:sp>
        <p:nvSpPr>
          <p:cNvPr id="74" name="Google Shape;74;p9"/>
          <p:cNvSpPr/>
          <p:nvPr/>
        </p:nvSpPr>
        <p:spPr>
          <a:xfrm>
            <a:off x="13779207" y="4353144"/>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5" name="Google Shape;75;p9"/>
          <p:cNvCxnSpPr/>
          <p:nvPr/>
        </p:nvCxnSpPr>
        <p:spPr>
          <a:xfrm rot="10800000" flipH="1">
            <a:off x="12544644" y="4198728"/>
            <a:ext cx="1332000" cy="6000"/>
          </a:xfrm>
          <a:prstGeom prst="straightConnector1">
            <a:avLst/>
          </a:prstGeom>
          <a:noFill/>
          <a:ln w="76200" cap="flat" cmpd="sng">
            <a:solidFill>
              <a:schemeClr val="accent4"/>
            </a:solidFill>
            <a:prstDash val="solid"/>
            <a:round/>
            <a:headEnd type="none" w="sm" len="sm"/>
            <a:tailEnd type="none" w="sm" len="sm"/>
          </a:ln>
        </p:spPr>
      </p:cxnSp>
      <p:cxnSp>
        <p:nvCxnSpPr>
          <p:cNvPr id="76" name="Google Shape;76;p9"/>
          <p:cNvCxnSpPr/>
          <p:nvPr/>
        </p:nvCxnSpPr>
        <p:spPr>
          <a:xfrm rot="10800000" flipH="1">
            <a:off x="13705882" y="4198728"/>
            <a:ext cx="1332000" cy="6000"/>
          </a:xfrm>
          <a:prstGeom prst="straightConnector1">
            <a:avLst/>
          </a:prstGeom>
          <a:noFill/>
          <a:ln w="76200" cap="flat" cmpd="sng">
            <a:solidFill>
              <a:schemeClr val="accent4"/>
            </a:solidFill>
            <a:prstDash val="solid"/>
            <a:round/>
            <a:headEnd type="none" w="sm" len="sm"/>
            <a:tailEnd type="none" w="sm" len="sm"/>
          </a:ln>
        </p:spPr>
      </p:cxnSp>
      <p:sp>
        <p:nvSpPr>
          <p:cNvPr id="77" name="Google Shape;77;p9"/>
          <p:cNvSpPr txBox="1"/>
          <p:nvPr/>
        </p:nvSpPr>
        <p:spPr>
          <a:xfrm>
            <a:off x="9864544" y="642924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500" b="1" i="0" u="none" strike="noStrike" cap="none">
                <a:solidFill>
                  <a:schemeClr val="lt1"/>
                </a:solidFill>
                <a:latin typeface="Poppins"/>
                <a:ea typeface="Poppins"/>
                <a:cs typeface="Poppins"/>
                <a:sym typeface="Poppins"/>
              </a:rPr>
              <a:t>league</a:t>
            </a:r>
            <a:endParaRPr sz="11500" b="1" i="0" u="none" strike="noStrike" cap="none">
              <a:solidFill>
                <a:schemeClr val="lt1"/>
              </a:solidFill>
              <a:latin typeface="Poppins"/>
              <a:ea typeface="Poppins"/>
              <a:cs typeface="Poppins"/>
              <a:sym typeface="Poppins"/>
            </a:endParaRPr>
          </a:p>
        </p:txBody>
      </p:sp>
      <p:sp>
        <p:nvSpPr>
          <p:cNvPr id="78" name="Google Shape;78;p9"/>
          <p:cNvSpPr txBox="1">
            <a:spLocks noGrp="1"/>
          </p:cNvSpPr>
          <p:nvPr>
            <p:ph type="body" idx="2"/>
          </p:nvPr>
        </p:nvSpPr>
        <p:spPr>
          <a:xfrm>
            <a:off x="612750" y="631025"/>
            <a:ext cx="5742300" cy="26058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a:t>
            </a:r>
            <a:endParaRPr b="1"/>
          </a:p>
          <a:p>
            <a:pPr marL="0" lvl="0" indent="0" algn="l" rtl="0">
              <a:lnSpc>
                <a:spcPct val="100487"/>
              </a:lnSpc>
              <a:spcBef>
                <a:spcPts val="0"/>
              </a:spcBef>
              <a:spcAft>
                <a:spcPts val="0"/>
              </a:spcAft>
              <a:buClr>
                <a:srgbClr val="000000"/>
              </a:buClr>
              <a:buSzPts val="1400"/>
              <a:buFont typeface="Arial"/>
              <a:buNone/>
            </a:pPr>
            <a:r>
              <a:rPr lang="en" b="1"/>
              <a:t>the sounds</a:t>
            </a:r>
            <a:endParaRPr b="1"/>
          </a:p>
          <a:p>
            <a:pPr marL="0" lvl="0" indent="0" algn="l" rtl="0">
              <a:lnSpc>
                <a:spcPct val="100000"/>
              </a:lnSpc>
              <a:spcBef>
                <a:spcPts val="0"/>
              </a:spcBef>
              <a:spcAft>
                <a:spcPts val="0"/>
              </a:spcAft>
              <a:buSzPts val="7600"/>
              <a:buNone/>
            </a:pPr>
            <a:endParaRPr/>
          </a:p>
        </p:txBody>
      </p:sp>
      <p:pic>
        <p:nvPicPr>
          <p:cNvPr id="79" name="Google Shape;79;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80" name="Google Shape;80;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1" name="Google Shape;81;p9"/>
          <p:cNvPicPr preferRelativeResize="0"/>
          <p:nvPr/>
        </p:nvPicPr>
        <p:blipFill rotWithShape="1">
          <a:blip r:embed="rId5">
            <a:alphaModFix/>
          </a:blip>
          <a:srcRect/>
          <a:stretch/>
        </p:blipFill>
        <p:spPr>
          <a:xfrm>
            <a:off x="17653913" y="312775"/>
            <a:ext cx="1821935" cy="1567072"/>
          </a:xfrm>
          <a:prstGeom prst="rect">
            <a:avLst/>
          </a:prstGeom>
          <a:noFill/>
          <a:ln>
            <a:noFill/>
          </a:ln>
        </p:spPr>
      </p:pic>
      <p:sp>
        <p:nvSpPr>
          <p:cNvPr id="82" name="Google Shape;82;p9"/>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1"/>
                                        <p:tgtEl>
                                          <p:spTgt spid="76"/>
                                        </p:tgtEl>
                                      </p:cBhvr>
                                    </p:animEffect>
                                  </p:childTnLst>
                                </p:cTn>
                              </p:par>
                              <p:par>
                                <p:cTn id="19" presetID="10"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1"/>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1"/>
                                        <p:tgtEl>
                                          <p:spTgt spid="7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1"/>
                                          </p:stCondLst>
                                        </p:cTn>
                                        <p:tgtEl>
                                          <p:spTgt spid="6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
                                        <p:tgtEl>
                                          <p:spTgt spid="72"/>
                                        </p:tgtEl>
                                      </p:cBhvr>
                                    </p:animEffect>
                                  </p:childTnLst>
                                </p:cTn>
                              </p:par>
                              <p:par>
                                <p:cTn id="42" presetID="1" presetClass="exit" presetSubtype="0" fill="hold" nodeType="withEffect">
                                  <p:stCondLst>
                                    <p:cond delay="0"/>
                                  </p:stCondLst>
                                  <p:childTnLst>
                                    <p:set>
                                      <p:cBhvr>
                                        <p:cTn id="43" dur="1" fill="hold">
                                          <p:stCondLst>
                                            <p:cond delay="1"/>
                                          </p:stCondLst>
                                        </p:cTn>
                                        <p:tgtEl>
                                          <p:spTgt spid="6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childTnLst>
                                </p:cTn>
                              </p:par>
                              <p:par>
                                <p:cTn id="49" presetID="1" presetClass="exit" presetSubtype="0" fill="hold" nodeType="withEffect">
                                  <p:stCondLst>
                                    <p:cond delay="0"/>
                                  </p:stCondLst>
                                  <p:childTnLst>
                                    <p:set>
                                      <p:cBhvr>
                                        <p:cTn id="50" dur="1" fill="hold">
                                          <p:stCondLst>
                                            <p:cond delay="1"/>
                                          </p:stCondLst>
                                        </p:cTn>
                                        <p:tgtEl>
                                          <p:spTgt spid="7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1"/>
                                          </p:stCondLst>
                                        </p:cTn>
                                        <p:tgtEl>
                                          <p:spTgt spid="6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0"/>
          <p:cNvGrpSpPr/>
          <p:nvPr/>
        </p:nvGrpSpPr>
        <p:grpSpPr>
          <a:xfrm>
            <a:off x="7358372" y="2366199"/>
            <a:ext cx="11742150" cy="6914329"/>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5819552" y="864985"/>
              <a:ext cx="2664300" cy="183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1" indent="0" algn="ctr" rtl="0">
                <a:lnSpc>
                  <a:spcPct val="100000"/>
                </a:lnSpc>
                <a:spcBef>
                  <a:spcPts val="0"/>
                </a:spcBef>
                <a:spcAft>
                  <a:spcPts val="0"/>
                </a:spcAft>
                <a:buClr>
                  <a:srgbClr val="000000"/>
                </a:buClr>
                <a:buSzPts val="5300"/>
                <a:buFont typeface="Arial"/>
                <a:buNone/>
              </a:pPr>
              <a:r>
                <a:rPr lang="en" sz="4200" b="1" i="0" u="none" strike="noStrike" cap="none">
                  <a:solidFill>
                    <a:schemeClr val="accent1"/>
                  </a:solidFill>
                  <a:highlight>
                    <a:schemeClr val="lt1"/>
                  </a:highlight>
                  <a:latin typeface="Poppins"/>
                  <a:ea typeface="Poppins"/>
                  <a:cs typeface="Poppins"/>
                  <a:sym typeface="Poppins"/>
                </a:rPr>
                <a:t>My middle uncle is a gnome guide. </a:t>
              </a:r>
              <a:br>
                <a:rPr lang="en" sz="4200" b="1" i="0" u="none" strike="noStrike" cap="none">
                  <a:solidFill>
                    <a:schemeClr val="accent1"/>
                  </a:solidFill>
                  <a:highlight>
                    <a:schemeClr val="lt1"/>
                  </a:highlight>
                  <a:latin typeface="Poppins"/>
                  <a:ea typeface="Poppins"/>
                  <a:cs typeface="Poppins"/>
                  <a:sym typeface="Poppins"/>
                </a:rPr>
              </a:br>
              <a:r>
                <a:rPr lang="en" sz="4200" b="1" i="0" u="none" strike="noStrike" cap="none">
                  <a:solidFill>
                    <a:schemeClr val="accent1"/>
                  </a:solidFill>
                  <a:highlight>
                    <a:schemeClr val="lt1"/>
                  </a:highlight>
                  <a:latin typeface="Poppins"/>
                  <a:ea typeface="Poppins"/>
                  <a:cs typeface="Poppins"/>
                  <a:sym typeface="Poppins"/>
                </a:rPr>
                <a:t>He knows how to look for signs of them. He can knock with his wrist to open the secret purple door in the knoll. Inside, he has to pass through obstacles. He has a knack for intrigue. Sometimes, he gets into trouble. The gnomes guard their home and will gnash at my uncle. </a:t>
              </a:r>
              <a:br>
                <a:rPr lang="en" sz="4200" b="1" i="0" u="none" strike="noStrike" cap="none">
                  <a:solidFill>
                    <a:schemeClr val="accent1"/>
                  </a:solidFill>
                  <a:highlight>
                    <a:schemeClr val="lt1"/>
                  </a:highlight>
                  <a:latin typeface="Poppins"/>
                  <a:ea typeface="Poppins"/>
                  <a:cs typeface="Poppins"/>
                  <a:sym typeface="Poppins"/>
                </a:rPr>
              </a:br>
              <a:r>
                <a:rPr lang="en" sz="4200" b="1" i="0" u="none" strike="noStrike" cap="none">
                  <a:solidFill>
                    <a:schemeClr val="accent1"/>
                  </a:solidFill>
                  <a:highlight>
                    <a:schemeClr val="lt1"/>
                  </a:highlight>
                  <a:latin typeface="Poppins"/>
                  <a:ea typeface="Poppins"/>
                  <a:cs typeface="Poppins"/>
                  <a:sym typeface="Poppins"/>
                </a:rPr>
                <a:t>Maybe this was all a dream. </a:t>
              </a:r>
              <a:endParaRPr sz="4200" b="1" i="0" u="none" strike="noStrike" cap="none">
                <a:solidFill>
                  <a:schemeClr val="accent1"/>
                </a:solidFill>
                <a:latin typeface="Poppins"/>
                <a:ea typeface="Poppins"/>
                <a:cs typeface="Poppins"/>
                <a:sym typeface="Poppins"/>
              </a:endParaRPr>
            </a:p>
          </p:txBody>
        </p:sp>
      </p:grpSp>
      <p:sp>
        <p:nvSpPr>
          <p:cNvPr id="91" name="Google Shape;91;p10"/>
          <p:cNvSpPr txBox="1">
            <a:spLocks noGrp="1"/>
          </p:cNvSpPr>
          <p:nvPr>
            <p:ph type="body" idx="2"/>
          </p:nvPr>
        </p:nvSpPr>
        <p:spPr>
          <a:xfrm>
            <a:off x="612750" y="631025"/>
            <a:ext cx="5742300" cy="26040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sp>
        <p:nvSpPr>
          <p:cNvPr id="92" name="Google Shape;92;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3" name="Google Shape;93;p10"/>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94" name="Google Shape;94;p10"/>
          <p:cNvPicPr preferRelativeResize="0"/>
          <p:nvPr/>
        </p:nvPicPr>
        <p:blipFill rotWithShape="1">
          <a:blip r:embed="rId4">
            <a:alphaModFix/>
          </a:blip>
          <a:srcRect/>
          <a:stretch/>
        </p:blipFill>
        <p:spPr>
          <a:xfrm>
            <a:off x="16478475" y="9406000"/>
            <a:ext cx="2242549" cy="1620675"/>
          </a:xfrm>
          <a:prstGeom prst="rect">
            <a:avLst/>
          </a:prstGeom>
          <a:noFill/>
          <a:ln>
            <a:noFill/>
          </a:ln>
        </p:spPr>
      </p:pic>
      <p:pic>
        <p:nvPicPr>
          <p:cNvPr id="95" name="Google Shape;95;p10"/>
          <p:cNvPicPr preferRelativeResize="0"/>
          <p:nvPr/>
        </p:nvPicPr>
        <p:blipFill rotWithShape="1">
          <a:blip r:embed="rId5">
            <a:alphaModFix/>
          </a:blip>
          <a:srcRect/>
          <a:stretch/>
        </p:blipFill>
        <p:spPr>
          <a:xfrm>
            <a:off x="624650" y="3085050"/>
            <a:ext cx="2781801" cy="2364399"/>
          </a:xfrm>
          <a:prstGeom prst="rect">
            <a:avLst/>
          </a:prstGeom>
          <a:noFill/>
          <a:ln>
            <a:noFill/>
          </a:ln>
        </p:spPr>
      </p:pic>
      <p:sp>
        <p:nvSpPr>
          <p:cNvPr id="96" name="Google Shape;96;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1000"/>
                                        <p:tgtEl>
                                          <p:spTgt spid="88"/>
                                        </p:tgtEl>
                                        <p:attrNameLst>
                                          <p:attrName>ppt_w</p:attrName>
                                        </p:attrNameLst>
                                      </p:cBhvr>
                                      <p:tavLst>
                                        <p:tav tm="0">
                                          <p:val>
                                            <p:strVal val="0"/>
                                          </p:val>
                                        </p:tav>
                                        <p:tav tm="100000">
                                          <p:val>
                                            <p:strVal val="#ppt_w"/>
                                          </p:val>
                                        </p:tav>
                                      </p:tavLst>
                                    </p:anim>
                                    <p:anim calcmode="lin" valueType="num">
                                      <p:cBhvr additive="base">
                                        <p:cTn id="13" dur="1000"/>
                                        <p:tgtEl>
                                          <p:spTgt spid="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7057599" y="587500"/>
            <a:ext cx="12666300" cy="9560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800" b="1" i="0" u="none" strike="noStrike" cap="none" dirty="0">
                <a:solidFill>
                  <a:schemeClr val="accent1"/>
                </a:solidFill>
                <a:latin typeface="Poppins"/>
                <a:ea typeface="Poppins"/>
                <a:cs typeface="Poppins"/>
                <a:sym typeface="Poppins"/>
              </a:rPr>
              <a:t>guide</a:t>
            </a:r>
            <a:endParaRPr sz="108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800" b="1" i="0" u="none" strike="noStrike" cap="none" dirty="0">
                <a:solidFill>
                  <a:schemeClr val="accent1"/>
                </a:solidFill>
                <a:latin typeface="Poppins"/>
                <a:ea typeface="Poppins"/>
                <a:cs typeface="Poppins"/>
                <a:sym typeface="Poppins"/>
              </a:rPr>
              <a:t>knuckle		  gnaw</a:t>
            </a:r>
            <a:endParaRPr sz="108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800" b="1" i="0" u="none" strike="noStrike" cap="none" dirty="0">
                <a:solidFill>
                  <a:schemeClr val="accent1"/>
                </a:solidFill>
                <a:latin typeface="Poppins"/>
                <a:ea typeface="Poppins"/>
                <a:cs typeface="Poppins"/>
                <a:sym typeface="Poppins"/>
              </a:rPr>
              <a:t>wren	       trouble</a:t>
            </a:r>
            <a:endParaRPr sz="108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800" b="1" i="0" u="none" strike="noStrike" cap="none" dirty="0">
                <a:solidFill>
                  <a:schemeClr val="accent1"/>
                </a:solidFill>
                <a:latin typeface="Poppins"/>
                <a:ea typeface="Poppins"/>
                <a:cs typeface="Poppins"/>
                <a:sym typeface="Poppins"/>
              </a:rPr>
              <a:t>people		    stifle</a:t>
            </a:r>
            <a:endParaRPr sz="108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100" b="1" i="0" u="none" strike="noStrike" cap="none" dirty="0">
              <a:solidFill>
                <a:schemeClr val="accent1"/>
              </a:solidFill>
              <a:highlight>
                <a:srgbClr val="FFFFFF"/>
              </a:highlight>
              <a:latin typeface="Poppins"/>
              <a:ea typeface="Poppins"/>
              <a:cs typeface="Poppins"/>
              <a:sym typeface="Poppins"/>
            </a:endParaRPr>
          </a:p>
        </p:txBody>
      </p:sp>
      <p:sp>
        <p:nvSpPr>
          <p:cNvPr id="103" name="Google Shape;103;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04" name="Google Shape;104;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05" name="Google Shape;105;p11"/>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06" name="Google Shape;106;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p:tgtEl>
                                          <p:spTgt spid="102"/>
                                        </p:tgtEl>
                                        <p:attrNameLst>
                                          <p:attrName>ppt_w</p:attrName>
                                        </p:attrNameLst>
                                      </p:cBhvr>
                                      <p:tavLst>
                                        <p:tav tm="0">
                                          <p:val>
                                            <p:strVal val="0"/>
                                          </p:val>
                                        </p:tav>
                                        <p:tav tm="100000">
                                          <p:val>
                                            <p:strVal val="#ppt_w"/>
                                          </p:val>
                                        </p:tav>
                                      </p:tavLst>
                                    </p:anim>
                                    <p:anim calcmode="lin" valueType="num">
                                      <p:cBhvr additive="base">
                                        <p:cTn id="8" dur="1000"/>
                                        <p:tgtEl>
                                          <p:spTgt spid="1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2"/>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13" name="Google Shape;113;p12"/>
          <p:cNvPicPr preferRelativeResize="0"/>
          <p:nvPr/>
        </p:nvPicPr>
        <p:blipFill rotWithShape="1">
          <a:blip r:embed="rId3">
            <a:alphaModFix/>
          </a:blip>
          <a:srcRect t="2936" b="2942"/>
          <a:stretch/>
        </p:blipFill>
        <p:spPr>
          <a:xfrm>
            <a:off x="10191260" y="2784347"/>
            <a:ext cx="4890520" cy="5742480"/>
          </a:xfrm>
          <a:prstGeom prst="rect">
            <a:avLst/>
          </a:prstGeom>
          <a:noFill/>
          <a:ln>
            <a:noFill/>
          </a:ln>
        </p:spPr>
      </p:pic>
      <p:sp>
        <p:nvSpPr>
          <p:cNvPr id="114" name="Google Shape;114;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15" name="Google Shape;115;p12"/>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16" name="Google Shape;116;p12"/>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3"/>
          <p:cNvPicPr preferRelativeResize="0"/>
          <p:nvPr/>
        </p:nvPicPr>
        <p:blipFill rotWithShape="1">
          <a:blip r:embed="rId3">
            <a:alphaModFix/>
          </a:blip>
          <a:srcRect t="2936" b="2942"/>
          <a:stretch/>
        </p:blipFill>
        <p:spPr>
          <a:xfrm>
            <a:off x="10493568" y="2784320"/>
            <a:ext cx="4890520" cy="5742480"/>
          </a:xfrm>
          <a:prstGeom prst="rect">
            <a:avLst/>
          </a:prstGeom>
          <a:noFill/>
          <a:ln>
            <a:noFill/>
          </a:ln>
        </p:spPr>
      </p:pic>
      <p:sp>
        <p:nvSpPr>
          <p:cNvPr id="123" name="Google Shape;123;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24" name="Google Shape;124;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5" name="Google Shape;125;p13"/>
          <p:cNvPicPr preferRelativeResize="0"/>
          <p:nvPr/>
        </p:nvPicPr>
        <p:blipFill rotWithShape="1">
          <a:blip r:embed="rId4">
            <a:alphaModFix/>
          </a:blip>
          <a:srcRect/>
          <a:stretch/>
        </p:blipFill>
        <p:spPr>
          <a:xfrm>
            <a:off x="17653913" y="312775"/>
            <a:ext cx="1821935" cy="1567072"/>
          </a:xfrm>
          <a:prstGeom prst="rect">
            <a:avLst/>
          </a:prstGeom>
          <a:noFill/>
          <a:ln>
            <a:noFill/>
          </a:ln>
        </p:spPr>
      </p:pic>
      <p:pic>
        <p:nvPicPr>
          <p:cNvPr id="126" name="Google Shape;126;p13"/>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Custom</PresentationFormat>
  <Paragraphs>131</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Poppins</vt:lpstr>
      <vt:lpstr>Short Stack</vt:lpstr>
      <vt:lpstr>Questrial</vt:lpstr>
      <vt:lpstr>Arial</vt:lpstr>
      <vt:lpstr>Calibri</vt:lpstr>
      <vt:lpstr>Poppins Black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2024-07-29T17:05:52Z</dcterms:modified>
</cp:coreProperties>
</file>