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472">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472"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syllable pattern consonant l-e. When we have a word that has a consonant l-e at the end of it, that consonant l-e is its own syllable. The consonant makes its sound followed by the l sound of /l/. For example, when I see ladle, I say /l/ /a/ /d/ /l/ = ladle. </a:t>
            </a:r>
            <a:endParaRPr sz="1200">
              <a:solidFill>
                <a:schemeClr val="dk1"/>
              </a:solidFill>
              <a:highlight>
                <a:srgbClr val="FFFFFF"/>
              </a:highlight>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consonant l-e words,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we see a consonant l-e at the end of the word, we chop of that syllable and decode the rest of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ladle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consonant l-e in it. We'll chop it off as it's own syllable, and look at the rest of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Break the word into syllables. la|dle.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can sound out the word using CV pattern and consonant l-e pattern. /l/ /a/| /d/ /l/ = "ladle". Sound it out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students as they sound out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crackle, gurgle</a:t>
            </a:r>
            <a:endParaRPr b="1" sz="1200">
              <a:solidFill>
                <a:schemeClr val="dk1"/>
              </a:solidFill>
              <a:latin typeface="Poppins"/>
              <a:ea typeface="Poppins"/>
              <a:cs typeface="Poppins"/>
              <a:sym typeface="Poppins"/>
            </a:endParaRPr>
          </a:p>
        </p:txBody>
      </p:sp>
      <p:sp>
        <p:nvSpPr>
          <p:cNvPr id="60" name="Google Shape;60;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1" name="Google Shape;61;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The little beetles did a little wiggle and giggle.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The football player did a big tackle to win the game.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Do you see my freckle?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Those brains are growing!</a:t>
            </a:r>
            <a:endParaRPr b="1" sz="1200">
              <a:solidFill>
                <a:schemeClr val="dk1"/>
              </a:solidFill>
              <a:latin typeface="Poppins"/>
              <a:ea typeface="Poppins"/>
              <a:cs typeface="Poppins"/>
              <a:sym typeface="Poppins"/>
            </a:endParaRPr>
          </a:p>
        </p:txBody>
      </p:sp>
      <p:sp>
        <p:nvSpPr>
          <p:cNvPr id="81" name="Google Shape;81;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2" name="Google Shape;82;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jungle, freckle, fizzle, crinkle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01" name="Google Shape;101;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2" name="Google Shape;102;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tingle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tingle.</a:t>
            </a:r>
            <a:r>
              <a:rPr lang="en" sz="1200">
                <a:solidFill>
                  <a:schemeClr val="dk1"/>
                </a:solidFill>
                <a:latin typeface="Poppins"/>
                <a:ea typeface="Poppins"/>
                <a:cs typeface="Poppins"/>
                <a:sym typeface="Poppins"/>
              </a:rPr>
              <a:t> Let's listen to the sounds and match the sound to the correct letter. The word is "tingle".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tingle. Two syllables. We'll do each syllable. Let's draw a line between syllable. tin | gle.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a line between tin|gle.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syllable /t/ /i/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t-i-n.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Second syllable /g/ /l/. This is the spelling pattern we've been working on so I know how to spell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g-l-e.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(ample, example, little)</a:t>
            </a:r>
            <a:endParaRPr b="1" sz="1200">
              <a:solidFill>
                <a:schemeClr val="dk1"/>
              </a:solidFill>
              <a:latin typeface="Poppins"/>
              <a:ea typeface="Poppins"/>
              <a:cs typeface="Poppins"/>
              <a:sym typeface="Poppins"/>
            </a:endParaRPr>
          </a:p>
        </p:txBody>
      </p:sp>
      <p:sp>
        <p:nvSpPr>
          <p:cNvPr id="111" name="Google Shape;111;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2" name="Google Shape;112;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example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uses our new syllable pattern, consonant l-e. I see 3 vowels telling me the word is probably 3 syllables. Let's underline things that stay together and sort out our syllable breaks. Let's chop off our new syllable pattern, consonant l-e. We know that makes a syllable. Now, we're left with e-x-a-m. I know each syllable needs a vowel. Let's divide it between the x and the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students where to put the syllable break.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the spelling pattern for each syllable. There are 2 VC closed syllables. We'll use the short vowel sounds. Now, we're ready to sound it out. /e/ /ks/ | /a/ /m/ | /p/ /l/ = "example". Let me give you an example of the consonant l-e word.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Sound it with me in syllables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students and support as necessary.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example</a:t>
            </a:r>
            <a:endParaRPr b="1" sz="1200">
              <a:solidFill>
                <a:schemeClr val="dk1"/>
              </a:solidFill>
              <a:latin typeface="Poppins"/>
              <a:ea typeface="Poppins"/>
              <a:cs typeface="Poppins"/>
              <a:sym typeface="Poppins"/>
            </a:endParaRPr>
          </a:p>
        </p:txBody>
      </p:sp>
      <p:sp>
        <p:nvSpPr>
          <p:cNvPr id="124" name="Google Shape;124;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5" name="Google Shape;125;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0441527" y="639929"/>
            <a:ext cx="3751849" cy="9609960"/>
          </a:xfrm>
          <a:prstGeom prst="rect">
            <a:avLst/>
          </a:prstGeom>
          <a:noFill/>
          <a:ln>
            <a:noFill/>
          </a:ln>
        </p:spPr>
      </p:pic>
      <p:sp>
        <p:nvSpPr>
          <p:cNvPr id="32" name="Google Shape;32;p7"/>
          <p:cNvSpPr txBox="1"/>
          <p:nvPr/>
        </p:nvSpPr>
        <p:spPr>
          <a:xfrm>
            <a:off x="10441527" y="4300999"/>
            <a:ext cx="3752400" cy="54840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8800"/>
              <a:buFont typeface="Arial"/>
              <a:buNone/>
            </a:pPr>
            <a:r>
              <a:rPr b="1" i="0" lang="en" sz="8500" u="none" cap="none" strike="noStrike">
                <a:solidFill>
                  <a:srgbClr val="006EB6"/>
                </a:solidFill>
                <a:highlight>
                  <a:schemeClr val="lt1"/>
                </a:highlight>
                <a:latin typeface="Poppins"/>
                <a:ea typeface="Poppins"/>
                <a:cs typeface="Poppins"/>
                <a:sym typeface="Poppins"/>
              </a:rPr>
              <a:t>l</a:t>
            </a:r>
            <a:r>
              <a:rPr b="1" i="0" lang="en" sz="8500" u="none" cap="none" strike="noStrike">
                <a:solidFill>
                  <a:srgbClr val="FF0000"/>
                </a:solidFill>
                <a:highlight>
                  <a:schemeClr val="lt1"/>
                </a:highlight>
                <a:latin typeface="Poppins"/>
                <a:ea typeface="Poppins"/>
                <a:cs typeface="Poppins"/>
                <a:sym typeface="Poppins"/>
              </a:rPr>
              <a:t>a</a:t>
            </a:r>
            <a:r>
              <a:rPr b="1" i="0" lang="en" sz="8500" u="none" cap="none" strike="noStrike">
                <a:solidFill>
                  <a:srgbClr val="006EB6"/>
                </a:solidFill>
                <a:highlight>
                  <a:schemeClr val="lt1"/>
                </a:highlight>
                <a:latin typeface="Poppins"/>
                <a:ea typeface="Poppins"/>
                <a:cs typeface="Poppins"/>
                <a:sym typeface="Poppins"/>
              </a:rPr>
              <a:t>dl</a:t>
            </a:r>
            <a:r>
              <a:rPr b="1" i="0" lang="en" sz="8500" u="none" cap="none" strike="noStrike">
                <a:solidFill>
                  <a:srgbClr val="FF0000"/>
                </a:solidFill>
                <a:highlight>
                  <a:schemeClr val="lt1"/>
                </a:highlight>
                <a:latin typeface="Poppins"/>
                <a:ea typeface="Poppins"/>
                <a:cs typeface="Poppins"/>
                <a:sym typeface="Poppins"/>
              </a:rPr>
              <a:t>e</a:t>
            </a:r>
            <a:r>
              <a:rPr b="1" i="0" lang="en" sz="8800" u="none" cap="none" strike="noStrike">
                <a:solidFill>
                  <a:srgbClr val="242424"/>
                </a:solidFill>
                <a:highlight>
                  <a:srgbClr val="FFFFFF"/>
                </a:highlight>
                <a:latin typeface="Poppins"/>
                <a:ea typeface="Poppins"/>
                <a:cs typeface="Poppins"/>
                <a:sym typeface="Poppins"/>
              </a:rPr>
              <a:t> </a:t>
            </a:r>
            <a:endParaRPr b="1" i="0" sz="8800" u="none" cap="none" strike="noStrike">
              <a:solidFill>
                <a:srgbClr val="242424"/>
              </a:solidFill>
              <a:highlight>
                <a:srgbClr val="FFFFFF"/>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5300"/>
              <a:buFont typeface="Arial"/>
              <a:buNone/>
            </a:pPr>
            <a:r>
              <a:rPr b="1" i="0" lang="en" sz="4100" u="none" cap="none" strike="noStrike">
                <a:solidFill>
                  <a:schemeClr val="dk1"/>
                </a:solidFill>
                <a:highlight>
                  <a:schemeClr val="lt1"/>
                </a:highlight>
                <a:latin typeface="Poppins"/>
                <a:ea typeface="Poppins"/>
                <a:cs typeface="Poppins"/>
                <a:sym typeface="Poppins"/>
              </a:rPr>
              <a:t>/</a:t>
            </a:r>
            <a:r>
              <a:rPr b="1" i="0" lang="en" sz="4100" u="none" cap="none" strike="noStrike">
                <a:solidFill>
                  <a:srgbClr val="006EB6"/>
                </a:solidFill>
                <a:highlight>
                  <a:schemeClr val="lt1"/>
                </a:highlight>
                <a:latin typeface="Poppins"/>
                <a:ea typeface="Poppins"/>
                <a:cs typeface="Poppins"/>
                <a:sym typeface="Poppins"/>
              </a:rPr>
              <a:t>l</a:t>
            </a:r>
            <a:r>
              <a:rPr b="1" i="0" lang="en" sz="4100" u="none" cap="none" strike="noStrike">
                <a:solidFill>
                  <a:schemeClr val="dk1"/>
                </a:solidFill>
                <a:highlight>
                  <a:schemeClr val="lt1"/>
                </a:highlight>
                <a:latin typeface="Poppins"/>
                <a:ea typeface="Poppins"/>
                <a:cs typeface="Poppins"/>
                <a:sym typeface="Poppins"/>
              </a:rPr>
              <a:t>/ /</a:t>
            </a:r>
            <a:r>
              <a:rPr b="1" i="0" lang="en" sz="4100" u="none" cap="none" strike="noStrike">
                <a:solidFill>
                  <a:srgbClr val="FF0000"/>
                </a:solidFill>
                <a:highlight>
                  <a:schemeClr val="lt1"/>
                </a:highlight>
                <a:latin typeface="Poppins"/>
                <a:ea typeface="Poppins"/>
                <a:cs typeface="Poppins"/>
                <a:sym typeface="Poppins"/>
              </a:rPr>
              <a:t>ā</a:t>
            </a:r>
            <a:r>
              <a:rPr b="1" i="0" lang="en" sz="4100" u="none" cap="none" strike="noStrike">
                <a:solidFill>
                  <a:schemeClr val="dk1"/>
                </a:solidFill>
                <a:highlight>
                  <a:schemeClr val="lt1"/>
                </a:highlight>
                <a:latin typeface="Poppins"/>
                <a:ea typeface="Poppins"/>
                <a:cs typeface="Poppins"/>
                <a:sym typeface="Poppins"/>
              </a:rPr>
              <a:t>/ | /</a:t>
            </a:r>
            <a:r>
              <a:rPr b="1" i="0" lang="en" sz="4100" u="none" cap="none" strike="noStrike">
                <a:solidFill>
                  <a:srgbClr val="006EB6"/>
                </a:solidFill>
                <a:highlight>
                  <a:schemeClr val="lt1"/>
                </a:highlight>
                <a:latin typeface="Poppins"/>
                <a:ea typeface="Poppins"/>
                <a:cs typeface="Poppins"/>
                <a:sym typeface="Poppins"/>
              </a:rPr>
              <a:t>d</a:t>
            </a:r>
            <a:r>
              <a:rPr b="1" i="0" lang="en" sz="4100" u="none" cap="none" strike="noStrike">
                <a:solidFill>
                  <a:schemeClr val="dk1"/>
                </a:solidFill>
                <a:highlight>
                  <a:schemeClr val="lt1"/>
                </a:highlight>
                <a:latin typeface="Poppins"/>
                <a:ea typeface="Poppins"/>
                <a:cs typeface="Poppins"/>
                <a:sym typeface="Poppins"/>
              </a:rPr>
              <a:t>/ /</a:t>
            </a:r>
            <a:r>
              <a:rPr b="1" i="0" lang="en" sz="4100" u="none" cap="none" strike="noStrike">
                <a:solidFill>
                  <a:srgbClr val="006EB6"/>
                </a:solidFill>
                <a:highlight>
                  <a:schemeClr val="lt1"/>
                </a:highlight>
                <a:latin typeface="Poppins"/>
                <a:ea typeface="Poppins"/>
                <a:cs typeface="Poppins"/>
                <a:sym typeface="Poppins"/>
              </a:rPr>
              <a:t>l</a:t>
            </a:r>
            <a:r>
              <a:rPr b="1" i="0" lang="en" sz="4100" u="none" cap="none" strike="noStrike">
                <a:solidFill>
                  <a:schemeClr val="dk1"/>
                </a:solidFill>
                <a:highlight>
                  <a:schemeClr val="lt1"/>
                </a:highlight>
                <a:latin typeface="Poppins"/>
                <a:ea typeface="Poppins"/>
                <a:cs typeface="Poppins"/>
                <a:sym typeface="Poppins"/>
              </a:rPr>
              <a:t>/ </a:t>
            </a:r>
            <a:endParaRPr b="1" i="0" sz="41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5500"/>
              <a:buFont typeface="Arial"/>
              <a:buNone/>
            </a:pPr>
            <a:r>
              <a:t/>
            </a:r>
            <a:endParaRPr b="1" i="0" sz="49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7500"/>
              <a:buFont typeface="Arial"/>
              <a:buNone/>
            </a:pPr>
            <a:r>
              <a:rPr b="1" i="0" lang="en" sz="6200" u="none" cap="none" strike="noStrike">
                <a:solidFill>
                  <a:schemeClr val="dk1"/>
                </a:solidFill>
                <a:highlight>
                  <a:schemeClr val="lt1"/>
                </a:highlight>
                <a:latin typeface="Poppins"/>
                <a:ea typeface="Poppins"/>
                <a:cs typeface="Poppins"/>
                <a:sym typeface="Poppins"/>
              </a:rPr>
              <a:t>= </a:t>
            </a:r>
            <a:r>
              <a:rPr b="1" i="0" lang="en" sz="6200" u="none" cap="none" strike="noStrike">
                <a:solidFill>
                  <a:srgbClr val="006EB6"/>
                </a:solidFill>
                <a:highlight>
                  <a:schemeClr val="lt1"/>
                </a:highlight>
                <a:latin typeface="Poppins"/>
                <a:ea typeface="Poppins"/>
                <a:cs typeface="Poppins"/>
                <a:sym typeface="Poppins"/>
              </a:rPr>
              <a:t>l</a:t>
            </a:r>
            <a:r>
              <a:rPr b="1" i="0" lang="en" sz="6200" u="none" cap="none" strike="noStrike">
                <a:solidFill>
                  <a:srgbClr val="FF0000"/>
                </a:solidFill>
                <a:highlight>
                  <a:schemeClr val="lt1"/>
                </a:highlight>
                <a:latin typeface="Poppins"/>
                <a:ea typeface="Poppins"/>
                <a:cs typeface="Poppins"/>
                <a:sym typeface="Poppins"/>
              </a:rPr>
              <a:t>a</a:t>
            </a:r>
            <a:r>
              <a:rPr b="1" i="0" lang="en" sz="6200" u="none" cap="none" strike="noStrike">
                <a:solidFill>
                  <a:srgbClr val="006EB6"/>
                </a:solidFill>
                <a:highlight>
                  <a:schemeClr val="lt1"/>
                </a:highlight>
                <a:latin typeface="Poppins"/>
                <a:ea typeface="Poppins"/>
                <a:cs typeface="Poppins"/>
                <a:sym typeface="Poppins"/>
              </a:rPr>
              <a:t>dl</a:t>
            </a:r>
            <a:r>
              <a:rPr b="1" i="0" lang="en" sz="6200" u="none" cap="none" strike="noStrike">
                <a:solidFill>
                  <a:srgbClr val="FF0000"/>
                </a:solidFill>
                <a:highlight>
                  <a:schemeClr val="lt1"/>
                </a:highlight>
                <a:latin typeface="Poppins"/>
                <a:ea typeface="Poppins"/>
                <a:cs typeface="Poppins"/>
                <a:sym typeface="Poppins"/>
              </a:rPr>
              <a:t>e</a:t>
            </a:r>
            <a:endParaRPr b="1" i="0" sz="13400" u="none" cap="none" strike="noStrike">
              <a:solidFill>
                <a:srgbClr val="242424"/>
              </a:solidFill>
              <a:latin typeface="Poppins"/>
              <a:ea typeface="Poppins"/>
              <a:cs typeface="Poppins"/>
              <a:sym typeface="Poppins"/>
            </a:endParaRPr>
          </a:p>
        </p:txBody>
      </p:sp>
      <p:sp>
        <p:nvSpPr>
          <p:cNvPr id="33" name="Google Shape;33;p7"/>
          <p:cNvSpPr/>
          <p:nvPr/>
        </p:nvSpPr>
        <p:spPr>
          <a:xfrm>
            <a:off x="10497356" y="4564624"/>
            <a:ext cx="3656400" cy="1381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34" name="Google Shape;34;p7"/>
          <p:cNvSpPr/>
          <p:nvPr/>
        </p:nvSpPr>
        <p:spPr>
          <a:xfrm>
            <a:off x="11296177" y="1537739"/>
            <a:ext cx="2057700" cy="2576400"/>
          </a:xfrm>
          <a:prstGeom prst="roundRect">
            <a:avLst>
              <a:gd fmla="val 4846" name="adj"/>
            </a:avLst>
          </a:prstGeom>
          <a:solidFill>
            <a:srgbClr val="006FB6"/>
          </a:solidFill>
          <a:ln>
            <a:noFill/>
          </a:ln>
        </p:spPr>
        <p:txBody>
          <a:bodyPr anchorCtr="0" anchor="ctr" bIns="150800" lIns="0" spcFirstLastPara="1" rIns="0" wrap="square" tIns="150800">
            <a:noAutofit/>
          </a:bodyPr>
          <a:lstStyle/>
          <a:p>
            <a:pPr indent="0" lvl="0" marL="0" marR="0" rtl="0" algn="ctr">
              <a:lnSpc>
                <a:spcPct val="100000"/>
              </a:lnSpc>
              <a:spcBef>
                <a:spcPts val="0"/>
              </a:spcBef>
              <a:spcAft>
                <a:spcPts val="0"/>
              </a:spcAft>
              <a:buClr>
                <a:srgbClr val="FFFFFF"/>
              </a:buClr>
              <a:buSzPts val="2600"/>
              <a:buFont typeface="Arial"/>
              <a:buNone/>
            </a:pPr>
            <a:r>
              <a:rPr b="1" i="0" lang="en" sz="2700" u="none" cap="none" strike="noStrike">
                <a:solidFill>
                  <a:srgbClr val="FFFFFF"/>
                </a:solidFill>
                <a:latin typeface="Poppins"/>
                <a:ea typeface="Poppins"/>
                <a:cs typeface="Poppins"/>
                <a:sym typeface="Poppins"/>
              </a:rPr>
              <a:t>Consonant l-e</a:t>
            </a:r>
            <a:r>
              <a:rPr b="1" i="0" lang="en" sz="2200" u="none" cap="none" strike="noStrike">
                <a:solidFill>
                  <a:srgbClr val="FFFFFF"/>
                </a:solidFill>
                <a:latin typeface="Poppins"/>
                <a:ea typeface="Poppins"/>
                <a:cs typeface="Poppins"/>
                <a:sym typeface="Poppins"/>
              </a:rPr>
              <a:t>  </a:t>
            </a:r>
            <a:endParaRPr b="1" i="0" sz="2200" u="none" cap="none" strike="noStrike">
              <a:solidFill>
                <a:srgbClr val="FFFFFF"/>
              </a:solidFill>
              <a:latin typeface="Poppins"/>
              <a:ea typeface="Poppins"/>
              <a:cs typeface="Poppins"/>
              <a:sym typeface="Poppins"/>
            </a:endParaRPr>
          </a:p>
        </p:txBody>
      </p:sp>
      <p:sp>
        <p:nvSpPr>
          <p:cNvPr id="35" name="Google Shape;35;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36" name="Google Shape;36;p7"/>
          <p:cNvGrpSpPr/>
          <p:nvPr/>
        </p:nvGrpSpPr>
        <p:grpSpPr>
          <a:xfrm>
            <a:off x="599448" y="3308558"/>
            <a:ext cx="2489999" cy="2588607"/>
            <a:chOff x="599452" y="3110429"/>
            <a:chExt cx="2680589" cy="2786745"/>
          </a:xfrm>
        </p:grpSpPr>
        <p:sp>
          <p:nvSpPr>
            <p:cNvPr id="37" name="Google Shape;37;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7"/>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39" name="Google Shape;39;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1" name="Google Shape;41;p7"/>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
        <p:nvSpPr>
          <p:cNvPr id="42" name="Google Shape;42;p7"/>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7588743" y="1842689"/>
            <a:ext cx="11207967" cy="8654546"/>
          </a:xfrm>
          <a:prstGeom prst="rect">
            <a:avLst/>
          </a:prstGeom>
          <a:noFill/>
          <a:ln>
            <a:noFill/>
          </a:ln>
        </p:spPr>
      </p:pic>
      <p:pic>
        <p:nvPicPr>
          <p:cNvPr id="48" name="Google Shape;48;p8"/>
          <p:cNvPicPr preferRelativeResize="0"/>
          <p:nvPr/>
        </p:nvPicPr>
        <p:blipFill rotWithShape="1">
          <a:blip r:embed="rId4">
            <a:alphaModFix/>
          </a:blip>
          <a:srcRect b="0" l="0" r="0" t="0"/>
          <a:stretch/>
        </p:blipFill>
        <p:spPr>
          <a:xfrm>
            <a:off x="7588743" y="1842689"/>
            <a:ext cx="11207967" cy="8654546"/>
          </a:xfrm>
          <a:prstGeom prst="rect">
            <a:avLst/>
          </a:prstGeom>
          <a:noFill/>
          <a:ln>
            <a:noFill/>
          </a:ln>
        </p:spPr>
      </p:pic>
      <p:pic>
        <p:nvPicPr>
          <p:cNvPr id="49" name="Google Shape;49;p8"/>
          <p:cNvPicPr preferRelativeResize="0"/>
          <p:nvPr/>
        </p:nvPicPr>
        <p:blipFill rotWithShape="1">
          <a:blip r:embed="rId5">
            <a:alphaModFix/>
          </a:blip>
          <a:srcRect b="0" l="0" r="0" t="0"/>
          <a:stretch/>
        </p:blipFill>
        <p:spPr>
          <a:xfrm>
            <a:off x="7588743" y="1842689"/>
            <a:ext cx="11207967" cy="8654546"/>
          </a:xfrm>
          <a:prstGeom prst="rect">
            <a:avLst/>
          </a:prstGeom>
          <a:noFill/>
          <a:ln>
            <a:noFill/>
          </a:ln>
        </p:spPr>
      </p:pic>
      <p:pic>
        <p:nvPicPr>
          <p:cNvPr id="50" name="Google Shape;50;p8"/>
          <p:cNvPicPr preferRelativeResize="0"/>
          <p:nvPr/>
        </p:nvPicPr>
        <p:blipFill rotWithShape="1">
          <a:blip r:embed="rId6">
            <a:alphaModFix/>
          </a:blip>
          <a:srcRect b="0" l="9" r="6" t="0"/>
          <a:stretch/>
        </p:blipFill>
        <p:spPr>
          <a:xfrm>
            <a:off x="7588743" y="1841948"/>
            <a:ext cx="11207967" cy="8656010"/>
          </a:xfrm>
          <a:prstGeom prst="rect">
            <a:avLst/>
          </a:prstGeom>
          <a:noFill/>
          <a:ln>
            <a:noFill/>
          </a:ln>
        </p:spPr>
      </p:pic>
      <p:sp>
        <p:nvSpPr>
          <p:cNvPr id="51" name="Google Shape;51;p8"/>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SzPts val="7600"/>
              <a:buNone/>
            </a:pPr>
            <a:r>
              <a:rPr b="1" lang="en"/>
              <a:t>Introduce the sounds</a:t>
            </a:r>
            <a:endParaRPr b="1"/>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2" name="Google Shape;52;p8"/>
          <p:cNvGrpSpPr/>
          <p:nvPr/>
        </p:nvGrpSpPr>
        <p:grpSpPr>
          <a:xfrm>
            <a:off x="599448" y="3308558"/>
            <a:ext cx="2489999" cy="2588607"/>
            <a:chOff x="599452" y="3110429"/>
            <a:chExt cx="2680589" cy="2786745"/>
          </a:xfrm>
        </p:grpSpPr>
        <p:sp>
          <p:nvSpPr>
            <p:cNvPr id="53" name="Google Shape;5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55" name="Google Shape;5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7" name="Google Shape;57;p8"/>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p:tgtEl>
                                          <p:spTgt spid="47"/>
                                        </p:tgtEl>
                                        <p:attrNameLst>
                                          <p:attrName>ppt_w</p:attrName>
                                        </p:attrNameLst>
                                      </p:cBhvr>
                                      <p:tavLst>
                                        <p:tav fmla="" tm="0">
                                          <p:val>
                                            <p:strVal val="0"/>
                                          </p:val>
                                        </p:tav>
                                        <p:tav fmla="" tm="100000">
                                          <p:val>
                                            <p:strVal val="#ppt_w"/>
                                          </p:val>
                                        </p:tav>
                                      </p:tavLst>
                                    </p:anim>
                                    <p:anim calcmode="lin" valueType="num">
                                      <p:cBhvr additive="base">
                                        <p:cTn dur="1000"/>
                                        <p:tgtEl>
                                          <p:spTgt spid="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p:tgtEl>
                                          <p:spTgt spid="48"/>
                                        </p:tgtEl>
                                        <p:attrNameLst>
                                          <p:attrName>ppt_w</p:attrName>
                                        </p:attrNameLst>
                                      </p:cBhvr>
                                      <p:tavLst>
                                        <p:tav fmla="" tm="0">
                                          <p:val>
                                            <p:strVal val="0"/>
                                          </p:val>
                                        </p:tav>
                                        <p:tav fmla="" tm="100000">
                                          <p:val>
                                            <p:strVal val="#ppt_w"/>
                                          </p:val>
                                        </p:tav>
                                      </p:tavLst>
                                    </p:anim>
                                    <p:anim calcmode="lin" valueType="num">
                                      <p:cBhvr additive="base">
                                        <p:cTn dur="1000"/>
                                        <p:tgtEl>
                                          <p:spTgt spid="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0"/>
                                        <p:tgtEl>
                                          <p:spTgt spid="49"/>
                                        </p:tgtEl>
                                        <p:attrNameLst>
                                          <p:attrName>ppt_w</p:attrName>
                                        </p:attrNameLst>
                                      </p:cBhvr>
                                      <p:tavLst>
                                        <p:tav fmla="" tm="0">
                                          <p:val>
                                            <p:strVal val="0"/>
                                          </p:val>
                                        </p:tav>
                                        <p:tav fmla="" tm="100000">
                                          <p:val>
                                            <p:strVal val="#ppt_w"/>
                                          </p:val>
                                        </p:tav>
                                      </p:tavLst>
                                    </p:anim>
                                    <p:anim calcmode="lin" valueType="num">
                                      <p:cBhvr additive="base">
                                        <p:cTn dur="1000"/>
                                        <p:tgtEl>
                                          <p:spTgt spid="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ppt_w</p:attrName>
                                        </p:attrNameLst>
                                      </p:cBhvr>
                                      <p:tavLst>
                                        <p:tav fmla="" tm="0">
                                          <p:val>
                                            <p:strVal val="0"/>
                                          </p:val>
                                        </p:tav>
                                        <p:tav fmla="" tm="100000">
                                          <p:val>
                                            <p:strVal val="#ppt_w"/>
                                          </p:val>
                                        </p:tav>
                                      </p:tavLst>
                                    </p:anim>
                                    <p:anim calcmode="lin" valueType="num">
                                      <p:cBhvr additive="base">
                                        <p:cTn dur="1000"/>
                                        <p:tgtEl>
                                          <p:spTgt spid="5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9"/>
          <p:cNvPicPr preferRelativeResize="0"/>
          <p:nvPr/>
        </p:nvPicPr>
        <p:blipFill rotWithShape="1">
          <a:blip r:embed="rId3">
            <a:alphaModFix/>
          </a:blip>
          <a:srcRect b="0" l="0" r="0" t="0"/>
          <a:stretch/>
        </p:blipFill>
        <p:spPr>
          <a:xfrm rot="5400000">
            <a:off x="7660291" y="2791589"/>
            <a:ext cx="9658056" cy="4890307"/>
          </a:xfrm>
          <a:prstGeom prst="rect">
            <a:avLst/>
          </a:prstGeom>
          <a:noFill/>
          <a:ln>
            <a:noFill/>
          </a:ln>
        </p:spPr>
      </p:pic>
      <p:sp>
        <p:nvSpPr>
          <p:cNvPr id="64" name="Google Shape;64;p9"/>
          <p:cNvSpPr txBox="1"/>
          <p:nvPr/>
        </p:nvSpPr>
        <p:spPr>
          <a:xfrm>
            <a:off x="9685877" y="1759623"/>
            <a:ext cx="5610900" cy="22347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2000" u="none" cap="none" strike="noStrike">
                <a:solidFill>
                  <a:schemeClr val="lt1"/>
                </a:solidFill>
                <a:latin typeface="Poppins"/>
                <a:ea typeface="Poppins"/>
                <a:cs typeface="Poppins"/>
                <a:sym typeface="Poppins"/>
              </a:rPr>
              <a:t>ladle</a:t>
            </a:r>
            <a:endParaRPr b="1" i="0" sz="12000" u="none" cap="none" strike="noStrike">
              <a:solidFill>
                <a:schemeClr val="lt1"/>
              </a:solidFill>
              <a:latin typeface="Poppins"/>
              <a:ea typeface="Poppins"/>
              <a:cs typeface="Poppins"/>
              <a:sym typeface="Poppins"/>
            </a:endParaRPr>
          </a:p>
        </p:txBody>
      </p:sp>
      <p:sp>
        <p:nvSpPr>
          <p:cNvPr id="65" name="Google Shape;65;p9"/>
          <p:cNvSpPr/>
          <p:nvPr/>
        </p:nvSpPr>
        <p:spPr>
          <a:xfrm>
            <a:off x="10577946" y="4742120"/>
            <a:ext cx="3795600" cy="345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9"/>
          <p:cNvSpPr/>
          <p:nvPr/>
        </p:nvSpPr>
        <p:spPr>
          <a:xfrm>
            <a:off x="10857217" y="4340560"/>
            <a:ext cx="495000" cy="345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9"/>
          <p:cNvSpPr/>
          <p:nvPr/>
        </p:nvSpPr>
        <p:spPr>
          <a:xfrm>
            <a:off x="11620648" y="4340560"/>
            <a:ext cx="495000" cy="345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11478626" y="3906346"/>
            <a:ext cx="351000" cy="3699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69" name="Google Shape;69;p9"/>
          <p:cNvCxnSpPr/>
          <p:nvPr/>
        </p:nvCxnSpPr>
        <p:spPr>
          <a:xfrm flipH="1" rot="10800000">
            <a:off x="12522713" y="3733905"/>
            <a:ext cx="1332300" cy="6000"/>
          </a:xfrm>
          <a:prstGeom prst="straightConnector1">
            <a:avLst/>
          </a:prstGeom>
          <a:noFill/>
          <a:ln cap="flat" cmpd="sng" w="76200">
            <a:solidFill>
              <a:schemeClr val="accent4"/>
            </a:solidFill>
            <a:prstDash val="solid"/>
            <a:round/>
            <a:headEnd len="sm" w="sm" type="none"/>
            <a:tailEnd len="sm" w="sm" type="none"/>
          </a:ln>
        </p:spPr>
      </p:cxnSp>
      <p:sp>
        <p:nvSpPr>
          <p:cNvPr id="70" name="Google Shape;70;p9"/>
          <p:cNvSpPr/>
          <p:nvPr/>
        </p:nvSpPr>
        <p:spPr>
          <a:xfrm>
            <a:off x="12383412" y="4340560"/>
            <a:ext cx="1470300" cy="345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1" name="Google Shape;71;p9"/>
          <p:cNvCxnSpPr/>
          <p:nvPr/>
        </p:nvCxnSpPr>
        <p:spPr>
          <a:xfrm>
            <a:off x="11985230" y="1985227"/>
            <a:ext cx="0" cy="1783500"/>
          </a:xfrm>
          <a:prstGeom prst="straightConnector1">
            <a:avLst/>
          </a:prstGeom>
          <a:noFill/>
          <a:ln cap="flat" cmpd="sng" w="76200">
            <a:solidFill>
              <a:srgbClr val="EDC31B"/>
            </a:solidFill>
            <a:prstDash val="solid"/>
            <a:round/>
            <a:headEnd len="sm" w="sm" type="none"/>
            <a:tailEnd len="sm" w="sm" type="none"/>
          </a:ln>
        </p:spPr>
      </p:cxnSp>
      <p:sp>
        <p:nvSpPr>
          <p:cNvPr id="72" name="Google Shape;72;p9"/>
          <p:cNvSpPr/>
          <p:nvPr/>
        </p:nvSpPr>
        <p:spPr>
          <a:xfrm>
            <a:off x="13601143" y="3906346"/>
            <a:ext cx="351000" cy="3699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txBox="1"/>
          <p:nvPr/>
        </p:nvSpPr>
        <p:spPr>
          <a:xfrm>
            <a:off x="9685877" y="6399785"/>
            <a:ext cx="5610900" cy="22347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3500" u="none" cap="none" strike="noStrike">
                <a:solidFill>
                  <a:schemeClr val="lt1"/>
                </a:solidFill>
                <a:latin typeface="Poppins"/>
                <a:ea typeface="Poppins"/>
                <a:cs typeface="Poppins"/>
                <a:sym typeface="Poppins"/>
              </a:rPr>
              <a:t>ladle</a:t>
            </a:r>
            <a:endParaRPr b="1" i="0" sz="13500" u="none" cap="none" strike="noStrike">
              <a:solidFill>
                <a:schemeClr val="lt1"/>
              </a:solidFill>
              <a:latin typeface="Poppins"/>
              <a:ea typeface="Poppins"/>
              <a:cs typeface="Poppins"/>
              <a:sym typeface="Poppins"/>
            </a:endParaRPr>
          </a:p>
        </p:txBody>
      </p:sp>
      <p:sp>
        <p:nvSpPr>
          <p:cNvPr id="74" name="Google Shape;74;p9"/>
          <p:cNvSpPr txBox="1"/>
          <p:nvPr>
            <p:ph idx="2" type="body"/>
          </p:nvPr>
        </p:nvSpPr>
        <p:spPr>
          <a:xfrm>
            <a:off x="612750" y="631025"/>
            <a:ext cx="5742300" cy="26706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Blend </a:t>
            </a:r>
            <a:endParaRPr b="1"/>
          </a:p>
          <a:p>
            <a:pPr indent="0" lvl="0" marL="0" rtl="0" algn="l">
              <a:lnSpc>
                <a:spcPct val="100487"/>
              </a:lnSpc>
              <a:spcBef>
                <a:spcPts val="0"/>
              </a:spcBef>
              <a:spcAft>
                <a:spcPts val="0"/>
              </a:spcAft>
              <a:buClr>
                <a:srgbClr val="000000"/>
              </a:buClr>
              <a:buSzPts val="1400"/>
              <a:buFont typeface="Arial"/>
              <a:buNone/>
            </a:pPr>
            <a:r>
              <a:rPr b="1" lang="en"/>
              <a:t>the sounds</a:t>
            </a:r>
            <a:endParaRPr b="1"/>
          </a:p>
          <a:p>
            <a:pPr indent="0" lvl="0" marL="0" rtl="0" algn="l">
              <a:lnSpc>
                <a:spcPct val="100000"/>
              </a:lnSpc>
              <a:spcBef>
                <a:spcPts val="0"/>
              </a:spcBef>
              <a:spcAft>
                <a:spcPts val="0"/>
              </a:spcAft>
              <a:buSzPts val="7600"/>
              <a:buNone/>
            </a:pPr>
            <a:r>
              <a:t/>
            </a:r>
            <a:endParaRPr/>
          </a:p>
        </p:txBody>
      </p:sp>
      <p:pic>
        <p:nvPicPr>
          <p:cNvPr id="75" name="Google Shape;75;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76" name="Google Shape;76;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7" name="Google Shape;77;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
        <p:nvSpPr>
          <p:cNvPr id="78" name="Google Shape;78;p9"/>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
                                        <p:tgtEl>
                                          <p:spTgt spid="70"/>
                                        </p:tgtEl>
                                      </p:cBhvr>
                                    </p:animEffec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0"/>
          <p:cNvGrpSpPr/>
          <p:nvPr/>
        </p:nvGrpSpPr>
        <p:grpSpPr>
          <a:xfrm>
            <a:off x="7431945" y="7248585"/>
            <a:ext cx="10587620" cy="1824415"/>
            <a:chOff x="5784675" y="818500"/>
            <a:chExt cx="2737800" cy="1941900"/>
          </a:xfrm>
        </p:grpSpPr>
        <p:sp>
          <p:nvSpPr>
            <p:cNvPr id="85" name="Google Shape;85;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6" name="Google Shape;86;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5700" u="none" cap="none" strike="noStrike">
                  <a:solidFill>
                    <a:schemeClr val="accent1"/>
                  </a:solidFill>
                  <a:latin typeface="Poppins"/>
                  <a:ea typeface="Poppins"/>
                  <a:cs typeface="Poppins"/>
                  <a:sym typeface="Poppins"/>
                </a:rPr>
                <a:t>Do you see my freckle?</a:t>
              </a:r>
              <a:endParaRPr b="1" i="0" sz="5700" u="none" cap="none" strike="noStrike">
                <a:solidFill>
                  <a:schemeClr val="accent1"/>
                </a:solidFill>
                <a:latin typeface="Poppins"/>
                <a:ea typeface="Poppins"/>
                <a:cs typeface="Poppins"/>
                <a:sym typeface="Poppins"/>
              </a:endParaRPr>
            </a:p>
          </p:txBody>
        </p:sp>
      </p:grpSp>
      <p:grpSp>
        <p:nvGrpSpPr>
          <p:cNvPr id="87" name="Google Shape;87;p10"/>
          <p:cNvGrpSpPr/>
          <p:nvPr/>
        </p:nvGrpSpPr>
        <p:grpSpPr>
          <a:xfrm>
            <a:off x="7431945" y="4814220"/>
            <a:ext cx="10587620" cy="2198037"/>
            <a:chOff x="5784675" y="818500"/>
            <a:chExt cx="2737800" cy="1941900"/>
          </a:xfrm>
        </p:grpSpPr>
        <p:sp>
          <p:nvSpPr>
            <p:cNvPr id="88" name="Google Shape;88;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9" name="Google Shape;89;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5100" u="none" cap="none" strike="noStrike">
                  <a:solidFill>
                    <a:schemeClr val="accent1"/>
                  </a:solidFill>
                  <a:latin typeface="Poppins"/>
                  <a:ea typeface="Poppins"/>
                  <a:cs typeface="Poppins"/>
                  <a:sym typeface="Poppins"/>
                </a:rPr>
                <a:t>The football player did a big tackle to win the game.</a:t>
              </a:r>
              <a:endParaRPr b="1" i="0" sz="5100" u="none" cap="none" strike="noStrike">
                <a:solidFill>
                  <a:schemeClr val="accent1"/>
                </a:solidFill>
                <a:latin typeface="Poppins"/>
                <a:ea typeface="Poppins"/>
                <a:cs typeface="Poppins"/>
                <a:sym typeface="Poppins"/>
              </a:endParaRPr>
            </a:p>
          </p:txBody>
        </p:sp>
      </p:grpSp>
      <p:grpSp>
        <p:nvGrpSpPr>
          <p:cNvPr id="90" name="Google Shape;90;p10"/>
          <p:cNvGrpSpPr/>
          <p:nvPr/>
        </p:nvGrpSpPr>
        <p:grpSpPr>
          <a:xfrm>
            <a:off x="7431945" y="2379272"/>
            <a:ext cx="10587620" cy="2198037"/>
            <a:chOff x="5784675" y="818500"/>
            <a:chExt cx="2737800" cy="1941900"/>
          </a:xfrm>
        </p:grpSpPr>
        <p:sp>
          <p:nvSpPr>
            <p:cNvPr id="91" name="Google Shape;91;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2" name="Google Shape;92;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5100" u="none" cap="none" strike="noStrike">
                  <a:solidFill>
                    <a:schemeClr val="accent1"/>
                  </a:solidFill>
                  <a:latin typeface="Poppins"/>
                  <a:ea typeface="Poppins"/>
                  <a:cs typeface="Poppins"/>
                  <a:sym typeface="Poppins"/>
                </a:rPr>
                <a:t>The little beetles did a little wiggle and giggle.</a:t>
              </a:r>
              <a:endParaRPr b="1" i="0" sz="5100" u="none" cap="none" strike="noStrike">
                <a:solidFill>
                  <a:schemeClr val="accent1"/>
                </a:solidFill>
                <a:latin typeface="Poppins"/>
                <a:ea typeface="Poppins"/>
                <a:cs typeface="Poppins"/>
                <a:sym typeface="Poppins"/>
              </a:endParaRPr>
            </a:p>
          </p:txBody>
        </p:sp>
      </p:grpSp>
      <p:sp>
        <p:nvSpPr>
          <p:cNvPr id="93" name="Google Shape;93;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Read </a:t>
            </a:r>
            <a:br>
              <a:rPr b="1" lang="en"/>
            </a:br>
            <a:r>
              <a:rPr b="1" lang="en"/>
              <a:t>the words</a:t>
            </a:r>
            <a:endParaRPr b="1"/>
          </a:p>
          <a:p>
            <a:pPr indent="0" lvl="0" marL="0" rtl="0" algn="l">
              <a:lnSpc>
                <a:spcPct val="100000"/>
              </a:lnSpc>
              <a:spcBef>
                <a:spcPts val="0"/>
              </a:spcBef>
              <a:spcAft>
                <a:spcPts val="0"/>
              </a:spcAft>
              <a:buSzPts val="7600"/>
              <a:buNone/>
            </a:pPr>
            <a:r>
              <a:t/>
            </a:r>
            <a:endParaRPr/>
          </a:p>
        </p:txBody>
      </p:sp>
      <p:sp>
        <p:nvSpPr>
          <p:cNvPr id="94" name="Google Shape;94;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5" name="Google Shape;95;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96" name="Google Shape;96;p10"/>
          <p:cNvPicPr preferRelativeResize="0"/>
          <p:nvPr/>
        </p:nvPicPr>
        <p:blipFill rotWithShape="1">
          <a:blip r:embed="rId4">
            <a:alphaModFix/>
          </a:blip>
          <a:srcRect b="0" l="0" r="0" t="0"/>
          <a:stretch/>
        </p:blipFill>
        <p:spPr>
          <a:xfrm>
            <a:off x="15868875" y="9329800"/>
            <a:ext cx="2242549" cy="1620675"/>
          </a:xfrm>
          <a:prstGeom prst="rect">
            <a:avLst/>
          </a:prstGeom>
          <a:noFill/>
          <a:ln>
            <a:noFill/>
          </a:ln>
        </p:spPr>
      </p:pic>
      <p:sp>
        <p:nvSpPr>
          <p:cNvPr id="97" name="Google Shape;97;p10"/>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98" name="Google Shape;98;p10"/>
          <p:cNvPicPr preferRelativeResize="0"/>
          <p:nvPr/>
        </p:nvPicPr>
        <p:blipFill rotWithShape="1">
          <a:blip r:embed="rId5">
            <a:alphaModFix/>
          </a:blip>
          <a:srcRect b="0" l="0" r="0" t="0"/>
          <a:stretch/>
        </p:blipFill>
        <p:spPr>
          <a:xfrm>
            <a:off x="624650" y="3085050"/>
            <a:ext cx="2781801" cy="2364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ppt_w</p:attrName>
                                        </p:attrNameLst>
                                      </p:cBhvr>
                                      <p:tavLst>
                                        <p:tav fmla="" tm="0">
                                          <p:val>
                                            <p:strVal val="0"/>
                                          </p:val>
                                        </p:tav>
                                        <p:tav fmla="" tm="100000">
                                          <p:val>
                                            <p:strVal val="#ppt_w"/>
                                          </p:val>
                                        </p:tav>
                                      </p:tavLst>
                                    </p:anim>
                                    <p:anim calcmode="lin" valueType="num">
                                      <p:cBhvr additive="base">
                                        <p:cTn dur="1000"/>
                                        <p:tgtEl>
                                          <p:spTgt spid="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ppt_w</p:attrName>
                                        </p:attrNameLst>
                                      </p:cBhvr>
                                      <p:tavLst>
                                        <p:tav fmla="" tm="0">
                                          <p:val>
                                            <p:strVal val="0"/>
                                          </p:val>
                                        </p:tav>
                                        <p:tav fmla="" tm="100000">
                                          <p:val>
                                            <p:strVal val="#ppt_w"/>
                                          </p:val>
                                        </p:tav>
                                      </p:tavLst>
                                    </p:anim>
                                    <p:anim calcmode="lin" valueType="num">
                                      <p:cBhvr additive="base">
                                        <p:cTn dur="1000"/>
                                        <p:tgtEl>
                                          <p:spTgt spid="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1"/>
          <p:cNvSpPr txBox="1"/>
          <p:nvPr/>
        </p:nvSpPr>
        <p:spPr>
          <a:xfrm>
            <a:off x="9511271" y="572321"/>
            <a:ext cx="6883200" cy="96363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1600" u="none" cap="none" strike="noStrike">
                <a:solidFill>
                  <a:schemeClr val="accent1"/>
                </a:solidFill>
                <a:latin typeface="Poppins"/>
                <a:ea typeface="Poppins"/>
                <a:cs typeface="Poppins"/>
                <a:sym typeface="Poppins"/>
              </a:rPr>
              <a:t>jungle</a:t>
            </a:r>
            <a:endParaRPr b="1" i="0" sz="116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600" u="none" cap="none" strike="noStrike">
                <a:solidFill>
                  <a:schemeClr val="accent1"/>
                </a:solidFill>
                <a:latin typeface="Poppins"/>
                <a:ea typeface="Poppins"/>
                <a:cs typeface="Poppins"/>
                <a:sym typeface="Poppins"/>
              </a:rPr>
              <a:t>freckle</a:t>
            </a:r>
            <a:endParaRPr b="1" i="0" sz="116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600" u="none" cap="none" strike="noStrike">
                <a:solidFill>
                  <a:schemeClr val="accent1"/>
                </a:solidFill>
                <a:latin typeface="Poppins"/>
                <a:ea typeface="Poppins"/>
                <a:cs typeface="Poppins"/>
                <a:sym typeface="Poppins"/>
              </a:rPr>
              <a:t>fizzle</a:t>
            </a:r>
            <a:endParaRPr b="1" i="0" sz="116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600" u="none" cap="none" strike="noStrike">
                <a:solidFill>
                  <a:schemeClr val="accent1"/>
                </a:solidFill>
                <a:latin typeface="Poppins"/>
                <a:ea typeface="Poppins"/>
                <a:cs typeface="Poppins"/>
                <a:sym typeface="Poppins"/>
              </a:rPr>
              <a:t>crinkle</a:t>
            </a:r>
            <a:endParaRPr b="1" i="0" sz="116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7900" u="none" cap="none" strike="noStrike">
              <a:solidFill>
                <a:schemeClr val="accent1"/>
              </a:solidFill>
              <a:highlight>
                <a:srgbClr val="FFFFFF"/>
              </a:highlight>
              <a:latin typeface="Poppins"/>
              <a:ea typeface="Poppins"/>
              <a:cs typeface="Poppins"/>
              <a:sym typeface="Poppins"/>
            </a:endParaRPr>
          </a:p>
        </p:txBody>
      </p:sp>
      <p:sp>
        <p:nvSpPr>
          <p:cNvPr id="105" name="Google Shape;105;p11"/>
          <p:cNvSpPr txBox="1"/>
          <p:nvPr>
            <p:ph idx="2" type="body"/>
          </p:nvPr>
        </p:nvSpPr>
        <p:spPr>
          <a:xfrm>
            <a:off x="612750" y="631025"/>
            <a:ext cx="5742300" cy="2422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Decode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06" name="Google Shape;106;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07" name="Google Shape;107;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08" name="Google Shape;108;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ppt_w</p:attrName>
                                        </p:attrNameLst>
                                      </p:cBhvr>
                                      <p:tavLst>
                                        <p:tav fmla="" tm="0">
                                          <p:val>
                                            <p:strVal val="0"/>
                                          </p:val>
                                        </p:tav>
                                        <p:tav fmla="" tm="100000">
                                          <p:val>
                                            <p:strVal val="#ppt_w"/>
                                          </p:val>
                                        </p:tav>
                                      </p:tavLst>
                                    </p:anim>
                                    <p:anim calcmode="lin" valueType="num">
                                      <p:cBhvr additive="base">
                                        <p:cTn dur="1000"/>
                                        <p:tgtEl>
                                          <p:spTgt spid="1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2"/>
          <p:cNvPicPr preferRelativeResize="0"/>
          <p:nvPr/>
        </p:nvPicPr>
        <p:blipFill rotWithShape="1">
          <a:blip r:embed="rId3">
            <a:alphaModFix/>
          </a:blip>
          <a:srcRect b="0" l="0" r="0" t="0"/>
          <a:stretch/>
        </p:blipFill>
        <p:spPr>
          <a:xfrm>
            <a:off x="7909533" y="3308892"/>
            <a:ext cx="5982817" cy="3979852"/>
          </a:xfrm>
          <a:prstGeom prst="rect">
            <a:avLst/>
          </a:prstGeom>
          <a:noFill/>
          <a:ln>
            <a:noFill/>
          </a:ln>
        </p:spPr>
      </p:pic>
      <p:pic>
        <p:nvPicPr>
          <p:cNvPr id="115" name="Google Shape;115;p12"/>
          <p:cNvPicPr preferRelativeResize="0"/>
          <p:nvPr/>
        </p:nvPicPr>
        <p:blipFill rotWithShape="1">
          <a:blip r:embed="rId4">
            <a:alphaModFix/>
          </a:blip>
          <a:srcRect b="0" l="0" r="0" t="0"/>
          <a:stretch/>
        </p:blipFill>
        <p:spPr>
          <a:xfrm>
            <a:off x="12371195" y="3324672"/>
            <a:ext cx="5982817" cy="5272259"/>
          </a:xfrm>
          <a:prstGeom prst="rect">
            <a:avLst/>
          </a:prstGeom>
          <a:noFill/>
          <a:ln>
            <a:noFill/>
          </a:ln>
        </p:spPr>
      </p:pic>
      <p:sp>
        <p:nvSpPr>
          <p:cNvPr id="116" name="Google Shape;116;p12"/>
          <p:cNvSpPr txBox="1"/>
          <p:nvPr/>
        </p:nvSpPr>
        <p:spPr>
          <a:xfrm>
            <a:off x="8012925" y="3753220"/>
            <a:ext cx="4461600" cy="3314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800" u="none" cap="none" strike="noStrike">
                <a:solidFill>
                  <a:schemeClr val="lt1"/>
                </a:solidFill>
                <a:latin typeface="Poppins"/>
                <a:ea typeface="Poppins"/>
                <a:cs typeface="Poppins"/>
                <a:sym typeface="Poppins"/>
              </a:rPr>
              <a:t>tin</a:t>
            </a:r>
            <a:endParaRPr b="1" i="0" sz="15800" u="none" cap="none" strike="noStrike">
              <a:solidFill>
                <a:srgbClr val="000000"/>
              </a:solidFill>
              <a:latin typeface="Poppins"/>
              <a:ea typeface="Poppins"/>
              <a:cs typeface="Poppins"/>
              <a:sym typeface="Poppins"/>
            </a:endParaRPr>
          </a:p>
        </p:txBody>
      </p:sp>
      <p:sp>
        <p:nvSpPr>
          <p:cNvPr id="117" name="Google Shape;117;p12"/>
          <p:cNvSpPr txBox="1"/>
          <p:nvPr/>
        </p:nvSpPr>
        <p:spPr>
          <a:xfrm>
            <a:off x="13068842" y="3753220"/>
            <a:ext cx="4461600" cy="3314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100" u="none" cap="none" strike="noStrike">
                <a:solidFill>
                  <a:schemeClr val="lt1"/>
                </a:solidFill>
                <a:latin typeface="Poppins"/>
                <a:ea typeface="Poppins"/>
                <a:cs typeface="Poppins"/>
                <a:sym typeface="Poppins"/>
              </a:rPr>
              <a:t>gle</a:t>
            </a:r>
            <a:endParaRPr b="1" i="0" sz="15100" u="none" cap="none" strike="noStrike">
              <a:solidFill>
                <a:srgbClr val="000000"/>
              </a:solidFill>
              <a:latin typeface="Poppins"/>
              <a:ea typeface="Poppins"/>
              <a:cs typeface="Poppins"/>
              <a:sym typeface="Poppins"/>
            </a:endParaRPr>
          </a:p>
        </p:txBody>
      </p:sp>
      <p:sp>
        <p:nvSpPr>
          <p:cNvPr id="118" name="Google Shape;118;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Spell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19" name="Google Shape;119;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pic>
        <p:nvPicPr>
          <p:cNvPr id="120" name="Google Shape;120;p12"/>
          <p:cNvPicPr preferRelativeResize="0"/>
          <p:nvPr/>
        </p:nvPicPr>
        <p:blipFill rotWithShape="1">
          <a:blip r:embed="rId6">
            <a:alphaModFix/>
          </a:blip>
          <a:srcRect b="0" l="0" r="0" t="0"/>
          <a:stretch/>
        </p:blipFill>
        <p:spPr>
          <a:xfrm>
            <a:off x="537975" y="3283650"/>
            <a:ext cx="3734709" cy="2499625"/>
          </a:xfrm>
          <a:prstGeom prst="rect">
            <a:avLst/>
          </a:prstGeom>
          <a:noFill/>
          <a:ln>
            <a:noFill/>
          </a:ln>
        </p:spPr>
      </p:pic>
      <p:sp>
        <p:nvSpPr>
          <p:cNvPr id="121" name="Google Shape;121;p12"/>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13"/>
          <p:cNvGrpSpPr/>
          <p:nvPr/>
        </p:nvGrpSpPr>
        <p:grpSpPr>
          <a:xfrm>
            <a:off x="8673230" y="4100679"/>
            <a:ext cx="8233660" cy="3109759"/>
            <a:chOff x="5784675" y="818500"/>
            <a:chExt cx="2737800" cy="1941900"/>
          </a:xfrm>
        </p:grpSpPr>
        <p:sp>
          <p:nvSpPr>
            <p:cNvPr id="128" name="Google Shape;128;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9" name="Google Shape;129;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1300" u="none" cap="none" strike="noStrike">
                  <a:solidFill>
                    <a:schemeClr val="accent2"/>
                  </a:solidFill>
                  <a:latin typeface="Poppins"/>
                  <a:ea typeface="Poppins"/>
                  <a:cs typeface="Poppins"/>
                  <a:sym typeface="Poppins"/>
                </a:rPr>
                <a:t>example</a:t>
              </a:r>
              <a:endParaRPr b="1" i="0" sz="11300" u="none" cap="none" strike="noStrike">
                <a:solidFill>
                  <a:schemeClr val="accent2"/>
                </a:solidFill>
                <a:latin typeface="Poppins"/>
                <a:ea typeface="Poppins"/>
                <a:cs typeface="Poppins"/>
                <a:sym typeface="Poppins"/>
              </a:endParaRPr>
            </a:p>
          </p:txBody>
        </p:sp>
      </p:grpSp>
      <p:sp>
        <p:nvSpPr>
          <p:cNvPr id="130" name="Google Shape;130;p13"/>
          <p:cNvSpPr txBox="1"/>
          <p:nvPr>
            <p:ph idx="2" type="body"/>
          </p:nvPr>
        </p:nvSpPr>
        <p:spPr>
          <a:xfrm>
            <a:off x="612750" y="631025"/>
            <a:ext cx="5742300" cy="34698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High </a:t>
            </a:r>
            <a:br>
              <a:rPr b="1" lang="en"/>
            </a:br>
            <a:r>
              <a:rPr b="1" lang="en"/>
              <a:t>Frequency </a:t>
            </a:r>
            <a:br>
              <a:rPr b="1" lang="en"/>
            </a:br>
            <a:r>
              <a:rPr b="1" lang="en"/>
              <a:t>Words</a:t>
            </a:r>
            <a:endParaRPr b="1"/>
          </a:p>
          <a:p>
            <a:pPr indent="0" lvl="0" marL="0" rtl="0" algn="l">
              <a:lnSpc>
                <a:spcPct val="100000"/>
              </a:lnSpc>
              <a:spcBef>
                <a:spcPts val="0"/>
              </a:spcBef>
              <a:spcAft>
                <a:spcPts val="0"/>
              </a:spcAft>
              <a:buSzPts val="7600"/>
              <a:buNone/>
            </a:pPr>
            <a:r>
              <a:t/>
            </a:r>
            <a:endParaRPr/>
          </a:p>
        </p:txBody>
      </p:sp>
      <p:sp>
        <p:nvSpPr>
          <p:cNvPr id="131" name="Google Shape;131;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2" name="Google Shape;132;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33" name="Google Shape;133;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34" name="Google Shape;134;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ppt_w</p:attrName>
                                        </p:attrNameLst>
                                      </p:cBhvr>
                                      <p:tavLst>
                                        <p:tav fmla="" tm="0">
                                          <p:val>
                                            <p:strVal val="0"/>
                                          </p:val>
                                        </p:tav>
                                        <p:tav fmla="" tm="100000">
                                          <p:val>
                                            <p:strVal val="#ppt_w"/>
                                          </p:val>
                                        </p:tav>
                                      </p:tavLst>
                                    </p:anim>
                                    <p:anim calcmode="lin" valueType="num">
                                      <p:cBhvr additive="base">
                                        <p:cTn dur="1000"/>
                                        <p:tgtEl>
                                          <p:spTgt spid="1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