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1311125" cx="20107650"/>
  <p:notesSz cx="6858000" cy="9144000"/>
  <p:embeddedFontLst>
    <p:embeddedFont>
      <p:font typeface="Poppins"/>
      <p:regular r:id="rId16"/>
      <p:bold r:id="rId17"/>
      <p:italic r:id="rId18"/>
      <p:boldItalic r:id="rId19"/>
    </p:embeddedFont>
    <p:embeddedFont>
      <p:font typeface="Short Stack"/>
      <p:regular r:id="rId20"/>
    </p:embeddedFont>
    <p:embeddedFont>
      <p:font typeface="Poppins Black"/>
      <p:bold r:id="rId21"/>
      <p:boldItalic r:id="rId22"/>
    </p:embeddedFont>
    <p:embeddedFont>
      <p:font typeface="Questrial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616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6552">
          <p15:clr>
            <a:srgbClr val="9AA0A6"/>
          </p15:clr>
        </p15:guide>
      </p15:sldGuideLst>
    </p:ext>
    <p:ext uri="GoogleSlidesCustomDataVersion2">
      <go:slidesCustomData xmlns:go="http://customooxmlschemas.google.com/" r:id="rId24" roundtripDataSignature="AMtx7mga5VAA2zmcv1lMKfrY2LyfwS+W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616" orient="horz"/>
        <p:guide pos="317"/>
        <p:guide pos="158" orient="horz"/>
        <p:guide pos="2454" orient="horz"/>
        <p:guide pos="65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hortStack-regular.fntdata"/><Relationship Id="rId11" Type="http://schemas.openxmlformats.org/officeDocument/2006/relationships/slide" Target="slides/slide6.xml"/><Relationship Id="rId22" Type="http://schemas.openxmlformats.org/officeDocument/2006/relationships/font" Target="fonts/PoppinsBlack-boldItalic.fntdata"/><Relationship Id="rId10" Type="http://schemas.openxmlformats.org/officeDocument/2006/relationships/slide" Target="slides/slide5.xml"/><Relationship Id="rId21" Type="http://schemas.openxmlformats.org/officeDocument/2006/relationships/font" Target="fonts/PoppinsBlack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Questrial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-boldItalic.fntdata"/><Relationship Id="rId6" Type="http://schemas.openxmlformats.org/officeDocument/2006/relationships/slide" Target="slides/slide1.xml"/><Relationship Id="rId18" Type="http://schemas.openxmlformats.org/officeDocument/2006/relationships/font" Target="fonts/Poppi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36bf823ca7_0_0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Deletion and Substitution,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Google Shape;29;g336bf823ca7_0_0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g336bf823ca7_0_0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6bf823ca7_0_34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g336bf823ca7_0_34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36bf823ca7_0_34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3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4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5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6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High-Frequency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7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6bf823ca7_0_26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g336bf823ca7_0_26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36bf823ca7_0_26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">
  <p:cSld name="Tes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9"/>
          <p:cNvSpPr txBox="1"/>
          <p:nvPr>
            <p:ph idx="1" type="body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5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1">
  <p:cSld name="1_Blank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" type="body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1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2" type="body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1"/>
          <p:cNvSpPr txBox="1"/>
          <p:nvPr>
            <p:ph idx="3" type="body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idx="4" type="body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669035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2"/>
          <p:cNvSpPr txBox="1"/>
          <p:nvPr>
            <p:ph idx="2" type="body"/>
          </p:nvPr>
        </p:nvSpPr>
        <p:spPr>
          <a:xfrm>
            <a:off x="634211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2"/>
          <p:cNvSpPr txBox="1"/>
          <p:nvPr>
            <p:ph idx="3" type="body"/>
          </p:nvPr>
        </p:nvSpPr>
        <p:spPr>
          <a:xfrm>
            <a:off x="7009629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4" type="body"/>
          </p:nvPr>
        </p:nvSpPr>
        <p:spPr>
          <a:xfrm>
            <a:off x="13350222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2"/>
          <p:cNvSpPr txBox="1"/>
          <p:nvPr>
            <p:ph idx="5" type="body"/>
          </p:nvPr>
        </p:nvSpPr>
        <p:spPr>
          <a:xfrm>
            <a:off x="6989172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2"/>
          <p:cNvSpPr txBox="1"/>
          <p:nvPr>
            <p:ph idx="6" type="body"/>
          </p:nvPr>
        </p:nvSpPr>
        <p:spPr>
          <a:xfrm>
            <a:off x="13322583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0" y="6"/>
            <a:ext cx="6938009" cy="11308715"/>
          </a:xfrm>
          <a:custGeom>
            <a:rect b="b" l="l" r="r" t="t"/>
            <a:pathLst>
              <a:path extrusionOk="0" h="11308715" w="6938009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r>
              <a:t/>
            </a:r>
            <a:endParaRPr b="0" i="0" sz="84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8" title="SBC_LogoBLUE_Stacked-2023 (1)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10325" y="9512750"/>
            <a:ext cx="3926999" cy="15704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1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Relationship Id="rId7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36bf823ca7_0_0"/>
          <p:cNvSpPr txBox="1"/>
          <p:nvPr/>
        </p:nvSpPr>
        <p:spPr>
          <a:xfrm>
            <a:off x="610425" y="626100"/>
            <a:ext cx="66231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Deletion and Substitution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33" name="Google Shape;33;g336bf823ca7_0_0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318601"/>
            <a:ext cx="2948700" cy="279803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336bf823ca7_0_0"/>
          <p:cNvSpPr txBox="1"/>
          <p:nvPr/>
        </p:nvSpPr>
        <p:spPr>
          <a:xfrm>
            <a:off x="397520" y="6142186"/>
            <a:ext cx="5808300" cy="3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deletion and substitution time!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change the beginning, middle, and ending sounds!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make a new word!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35" name="Google Shape;35;g336bf823ca7_0_0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 rot="450741">
            <a:off x="10697963" y="2491213"/>
            <a:ext cx="3911225" cy="6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6bf823ca7_0_34"/>
          <p:cNvSpPr txBox="1"/>
          <p:nvPr/>
        </p:nvSpPr>
        <p:spPr>
          <a:xfrm>
            <a:off x="610425" y="626100"/>
            <a:ext cx="58005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62" name="Google Shape;162;g336bf823ca7_0_34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g336bf823ca7_0_34"/>
          <p:cNvSpPr txBox="1"/>
          <p:nvPr/>
        </p:nvSpPr>
        <p:spPr>
          <a:xfrm>
            <a:off x="7256825" y="397475"/>
            <a:ext cx="12333300" cy="9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75" lIns="201075" spcFirstLastPara="1" rIns="201075" wrap="square" tIns="201075">
            <a:noAutofit/>
          </a:bodyPr>
          <a:lstStyle/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time of year is the strawberry </a:t>
            </a: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festival</a:t>
            </a: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happens at the strawberry festival?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sounds like the best part of the festival to you?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happens when the weather is bad?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'" id="164" name="Google Shape;164;g336bf823ca7_0_34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&quot;" id="40" name="Google Shape;4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43462" y="846206"/>
            <a:ext cx="3751849" cy="9610018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early&quot; is shown, with phonemes separated blended back together." id="41" name="Google Shape;41;p1"/>
          <p:cNvSpPr txBox="1"/>
          <p:nvPr/>
        </p:nvSpPr>
        <p:spPr>
          <a:xfrm>
            <a:off x="11143486" y="4720057"/>
            <a:ext cx="3752400" cy="50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noAutofit/>
          </a:bodyPr>
          <a:lstStyle/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n" sz="80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ear</a:t>
            </a:r>
            <a:r>
              <a:rPr b="1" i="0" lang="en" sz="80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b="1" i="0" lang="en" sz="80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y</a:t>
            </a:r>
            <a:r>
              <a:rPr b="1" i="0" lang="en" sz="8000" u="none" cap="none" strike="noStrik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b="1" i="0" sz="80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b="1" i="0" lang="en" sz="42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4200" u="none" cap="none" strike="noStrik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| /</a:t>
            </a:r>
            <a:r>
              <a:rPr b="1" i="0" lang="en" sz="42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ē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endParaRPr b="1" i="0" sz="42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1" i="0" sz="3300" u="none" cap="none" strike="noStrike">
              <a:solidFill>
                <a:schemeClr val="dk1"/>
              </a:solidFill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" sz="53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b="1" i="0" lang="en" sz="64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ear</a:t>
            </a:r>
            <a:r>
              <a:rPr b="1" i="0" lang="en" sz="64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b="1" i="0" lang="en" sz="64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y</a:t>
            </a:r>
            <a:endParaRPr b="1" i="0" sz="17400" u="none" cap="none" strike="noStrik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1003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&quot;&quot;" id="42" name="Google Shape;42;p1"/>
          <p:cNvSpPr/>
          <p:nvPr/>
        </p:nvSpPr>
        <p:spPr>
          <a:xfrm>
            <a:off x="11253904" y="4847122"/>
            <a:ext cx="3551400" cy="1381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ound letter card &quot;ear&quot;" id="43" name="Google Shape;43;p1"/>
          <p:cNvPicPr preferRelativeResize="0"/>
          <p:nvPr/>
        </p:nvPicPr>
        <p:blipFill rotWithShape="1">
          <a:blip r:embed="rId4">
            <a:alphaModFix/>
          </a:blip>
          <a:srcRect b="1103" l="0" r="0" t="1095"/>
          <a:stretch/>
        </p:blipFill>
        <p:spPr>
          <a:xfrm>
            <a:off x="11743710" y="1600990"/>
            <a:ext cx="2750408" cy="278432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"/>
          <p:cNvSpPr txBox="1"/>
          <p:nvPr>
            <p:ph idx="1" type="body"/>
          </p:nvPr>
        </p:nvSpPr>
        <p:spPr>
          <a:xfrm>
            <a:off x="612750" y="6318504"/>
            <a:ext cx="5738700" cy="3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/>
              <a:t>It’s time to learn new sounds! </a:t>
            </a:r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/>
              <a:t>We use the sound rule to help us read!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50"/>
              <a:buNone/>
            </a:pPr>
            <a:r>
              <a:t/>
            </a:r>
            <a:endParaRPr/>
          </a:p>
        </p:txBody>
      </p:sp>
      <p:sp>
        <p:nvSpPr>
          <p:cNvPr id="45" name="Google Shape;45;p1"/>
          <p:cNvSpPr txBox="1"/>
          <p:nvPr>
            <p:ph idx="2" type="body"/>
          </p:nvPr>
        </p:nvSpPr>
        <p:spPr>
          <a:xfrm>
            <a:off x="612750" y="631025"/>
            <a:ext cx="5742300" cy="26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/>
              <a:t>Introduce the Sounds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pic>
        <p:nvPicPr>
          <p:cNvPr descr="&quot;&quot;" id="46" name="Google Shape;4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47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48" name="Google Shape;48;p1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&quot;&quot;" id="49" name="Google Shape;49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&quot;&quot;" id="50" name="Google Shape;50;p1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&quot;&quot;" id="51" name="Google Shape;51;p1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0143" y="1842689"/>
            <a:ext cx="11207967" cy="865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0143" y="1842689"/>
            <a:ext cx="11207967" cy="865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0143" y="1842689"/>
            <a:ext cx="11207967" cy="8655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shows the Level D sound letter mat, which includes the sound spellings and phonics: oi, oy, au, aw, wor, ear, gu, gue, kn, gn, wr, ti, ci, and si" id="59" name="Google Shape;59;p2"/>
          <p:cNvPicPr preferRelativeResize="0"/>
          <p:nvPr/>
        </p:nvPicPr>
        <p:blipFill rotWithShape="1">
          <a:blip r:embed="rId6">
            <a:alphaModFix/>
          </a:blip>
          <a:srcRect b="0" l="9" r="6" t="0"/>
          <a:stretch/>
        </p:blipFill>
        <p:spPr>
          <a:xfrm>
            <a:off x="7360143" y="1841948"/>
            <a:ext cx="11207967" cy="8656556"/>
          </a:xfrm>
          <a:prstGeom prst="rect">
            <a:avLst/>
          </a:prstGeom>
          <a:noFill/>
          <a:ln>
            <a:noFill/>
          </a:ln>
        </p:spPr>
      </p:pic>
      <p:sp>
        <p:nvSpPr>
          <p:cNvPr descr="&quot;&quot;" id="60" name="Google Shape;60;p2"/>
          <p:cNvSpPr/>
          <p:nvPr/>
        </p:nvSpPr>
        <p:spPr>
          <a:xfrm>
            <a:off x="7693126" y="4441601"/>
            <a:ext cx="1719000" cy="1126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b="1" lang="en"/>
              <a:t>Introduce the Sounds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pic>
        <p:nvPicPr>
          <p:cNvPr descr="&quot;&quot;" id="62" name="Google Shape;6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2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64" name="Google Shape;64;p2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&quot;&quot;" id="65" name="Google Shape;65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&quot;&quot;" id="66" name="Google Shape;66;p2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&quot;&quot;" id="67" name="Google Shape;67;p2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&quot;" id="73" name="Google Shape;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834597" y="2122593"/>
            <a:ext cx="9619750" cy="6494791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search&quot;" id="74" name="Google Shape;74;p3"/>
          <p:cNvSpPr txBox="1"/>
          <p:nvPr/>
        </p:nvSpPr>
        <p:spPr>
          <a:xfrm>
            <a:off x="8911088" y="1906665"/>
            <a:ext cx="7420800" cy="22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00"/>
              <a:buFont typeface="Arial"/>
              <a:buNone/>
            </a:pPr>
            <a:r>
              <a:rPr b="1" i="0" lang="en" sz="1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search</a:t>
            </a:r>
            <a:endParaRPr b="1" i="0" sz="11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5" name="Google Shape;75;p3"/>
          <p:cNvCxnSpPr/>
          <p:nvPr/>
        </p:nvCxnSpPr>
        <p:spPr>
          <a:xfrm flipH="1" rot="10800000">
            <a:off x="11138497" y="3826969"/>
            <a:ext cx="1331700" cy="60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6" name="Google Shape;76;p3"/>
          <p:cNvGrpSpPr/>
          <p:nvPr/>
        </p:nvGrpSpPr>
        <p:grpSpPr>
          <a:xfrm>
            <a:off x="10246742" y="3827018"/>
            <a:ext cx="4880400" cy="1292240"/>
            <a:chOff x="10246742" y="3827018"/>
            <a:chExt cx="4880400" cy="1292240"/>
          </a:xfrm>
        </p:grpSpPr>
        <p:sp>
          <p:nvSpPr>
            <p:cNvPr descr="&quot;&quot;" id="77" name="Google Shape;77;p3"/>
            <p:cNvSpPr/>
            <p:nvPr/>
          </p:nvSpPr>
          <p:spPr>
            <a:xfrm>
              <a:off x="10246742" y="4774858"/>
              <a:ext cx="4880400" cy="344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332500" y="4442778"/>
              <a:ext cx="495000" cy="344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2052118" y="3935949"/>
              <a:ext cx="351000" cy="368400"/>
            </a:xfrm>
            <a:prstGeom prst="ellipse">
              <a:avLst/>
            </a:prstGeom>
            <a:solidFill>
              <a:srgbClr val="D7E8AF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3660892" y="4356317"/>
              <a:ext cx="1295700" cy="344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1270039" y="4442801"/>
              <a:ext cx="1853700" cy="344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" name="Google Shape;82;p3"/>
            <p:cNvCxnSpPr/>
            <p:nvPr/>
          </p:nvCxnSpPr>
          <p:spPr>
            <a:xfrm flipH="1" rot="10800000">
              <a:off x="11955601" y="3827018"/>
              <a:ext cx="1331700" cy="60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" name="Google Shape;83;p3"/>
            <p:cNvCxnSpPr/>
            <p:nvPr/>
          </p:nvCxnSpPr>
          <p:spPr>
            <a:xfrm flipH="1" rot="10800000">
              <a:off x="13660898" y="3827018"/>
              <a:ext cx="1331700" cy="60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descr="The word &quot;search&quot;" id="84" name="Google Shape;84;p3"/>
          <p:cNvSpPr txBox="1"/>
          <p:nvPr/>
        </p:nvSpPr>
        <p:spPr>
          <a:xfrm>
            <a:off x="8911088" y="6362141"/>
            <a:ext cx="7420800" cy="22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00"/>
              <a:buFont typeface="Arial"/>
              <a:buNone/>
            </a:pPr>
            <a:r>
              <a:rPr b="1" i="0" lang="en" sz="1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search</a:t>
            </a:r>
            <a:endParaRPr b="1" i="0" sz="11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" name="Google Shape;85;p3"/>
          <p:cNvSpPr txBox="1"/>
          <p:nvPr>
            <p:ph idx="1" type="body"/>
          </p:nvPr>
        </p:nvSpPr>
        <p:spPr>
          <a:xfrm>
            <a:off x="612750" y="5925312"/>
            <a:ext cx="5738700" cy="3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/>
              <a:t>It’s time to blend the sounds!</a:t>
            </a:r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/>
              <a:t>It’s time to blend the sounds to help us read the words smoothly!</a:t>
            </a:r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50"/>
              <a:buNone/>
            </a:pPr>
            <a:r>
              <a:t/>
            </a:r>
            <a:endParaRPr/>
          </a:p>
        </p:txBody>
      </p:sp>
      <p:sp>
        <p:nvSpPr>
          <p:cNvPr id="86" name="Google Shape;86;p3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/>
              <a:t>Blend </a:t>
            </a:r>
            <a:endParaRPr b="1"/>
          </a:p>
          <a:p>
            <a:pPr indent="0" lvl="0" marL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/>
              <a:t>the Sounds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pic>
        <p:nvPicPr>
          <p:cNvPr descr="&quot;&quot;" id="87" name="Google Shape;8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4"/>
          <p:cNvGrpSpPr/>
          <p:nvPr/>
        </p:nvGrpSpPr>
        <p:grpSpPr>
          <a:xfrm>
            <a:off x="7508145" y="7062359"/>
            <a:ext cx="10587620" cy="2143663"/>
            <a:chOff x="5784675" y="818500"/>
            <a:chExt cx="2737800" cy="1941900"/>
          </a:xfrm>
        </p:grpSpPr>
        <p:sp>
          <p:nvSpPr>
            <p:cNvPr descr="&quot;&quot;" id="94" name="Google Shape;94;p4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Example sentence: I want to earn enough money to purchase a pearl.&#10;" id="95" name="Google Shape;95;p4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700"/>
                <a:buFont typeface="Arial"/>
                <a:buNone/>
              </a:pPr>
              <a:r>
                <a:rPr b="1" i="0" lang="en" sz="45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I want to earn enough money to purchase a pearl.</a:t>
              </a:r>
              <a:endParaRPr b="1" i="0" sz="61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6" name="Google Shape;96;p4"/>
          <p:cNvGrpSpPr/>
          <p:nvPr/>
        </p:nvGrpSpPr>
        <p:grpSpPr>
          <a:xfrm>
            <a:off x="7508145" y="4709974"/>
            <a:ext cx="10587620" cy="2143663"/>
            <a:chOff x="5784675" y="818500"/>
            <a:chExt cx="2737800" cy="1941900"/>
          </a:xfrm>
        </p:grpSpPr>
        <p:sp>
          <p:nvSpPr>
            <p:cNvPr descr="&quot;&quot;" id="97" name="Google Shape;97;p4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Example sentence: I heard the earl say the search is on!&#10;" id="98" name="Google Shape;98;p4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Arial"/>
                <a:buNone/>
              </a:pPr>
              <a:r>
                <a:rPr b="1" i="0" lang="en" sz="48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I heard the earl say the search is on!</a:t>
              </a:r>
              <a:endParaRPr b="1" i="0" sz="63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9" name="Google Shape;99;p4"/>
          <p:cNvGrpSpPr/>
          <p:nvPr/>
        </p:nvGrpSpPr>
        <p:grpSpPr>
          <a:xfrm>
            <a:off x="7508145" y="2367749"/>
            <a:ext cx="10587620" cy="2143663"/>
            <a:chOff x="5784675" y="818500"/>
            <a:chExt cx="2737800" cy="1941900"/>
          </a:xfrm>
        </p:grpSpPr>
        <p:sp>
          <p:nvSpPr>
            <p:cNvPr descr="&quot;&quot;" id="100" name="Google Shape;100;p4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Example sentence: I found a pearl stuck in the earth.&#10;" id="101" name="Google Shape;101;p4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Arial"/>
                <a:buNone/>
              </a:pPr>
              <a:r>
                <a:rPr b="1" i="0" lang="en" sz="55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I found a pearl stuck in the earth.</a:t>
              </a:r>
              <a:endParaRPr b="1" i="0" sz="55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02" name="Google Shape;102;p4"/>
          <p:cNvSpPr txBox="1"/>
          <p:nvPr>
            <p:ph idx="1" type="body"/>
          </p:nvPr>
        </p:nvSpPr>
        <p:spPr>
          <a:xfrm>
            <a:off x="612750" y="6126480"/>
            <a:ext cx="6141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/>
              <a:t>It’s time to read the words!</a:t>
            </a:r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/>
              <a:t>It’s time to read the words, so we can read smoothly, like we are speaking!</a:t>
            </a:r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50"/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/>
              <a:t>Read </a:t>
            </a:r>
            <a:br>
              <a:rPr b="1" lang="en"/>
            </a:br>
            <a:r>
              <a:rPr b="1" lang="en"/>
              <a:t>the Words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pic>
        <p:nvPicPr>
          <p:cNvPr descr="&quot;&quot;"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650" y="3237450"/>
            <a:ext cx="2781801" cy="2364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05" name="Google Shape;10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30050" y="9355250"/>
            <a:ext cx="2242549" cy="16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he words &quot;search,&quot; &quot;pearl,&quot; yearn,&quot; and &quot;heard.&quot;" id="111" name="Google Shape;111;p5"/>
          <p:cNvSpPr txBox="1"/>
          <p:nvPr/>
        </p:nvSpPr>
        <p:spPr>
          <a:xfrm>
            <a:off x="7162348" y="2307693"/>
            <a:ext cx="11908200" cy="7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21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search			pearl</a:t>
            </a:r>
            <a:endParaRPr b="1" i="0" sz="121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21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yearn				 heard</a:t>
            </a:r>
            <a:endParaRPr b="1" i="0" sz="121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1016000" lvl="1" marL="3009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t/>
            </a:r>
            <a:endParaRPr b="1" i="0" sz="8400" u="none" cap="none" strike="noStrike">
              <a:solidFill>
                <a:schemeClr val="accent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5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/>
              <a:t>Decode </a:t>
            </a:r>
            <a:br>
              <a:rPr b="1" lang="en"/>
            </a:br>
            <a:r>
              <a:rPr b="1" lang="en"/>
              <a:t>the Words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pic>
        <p:nvPicPr>
          <p:cNvPr descr="&quot;&quot;"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14" name="Google Shape;1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/>
        </p:nvSpPr>
        <p:spPr>
          <a:xfrm>
            <a:off x="610316" y="5971887"/>
            <a:ext cx="5806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 so we can read the words!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6"/>
          <p:cNvGrpSpPr/>
          <p:nvPr/>
        </p:nvGrpSpPr>
        <p:grpSpPr>
          <a:xfrm>
            <a:off x="7299933" y="3363685"/>
            <a:ext cx="12425631" cy="4819148"/>
            <a:chOff x="7299933" y="3363685"/>
            <a:chExt cx="12425631" cy="4819148"/>
          </a:xfrm>
        </p:grpSpPr>
        <p:pic>
          <p:nvPicPr>
            <p:cNvPr descr="&quot;&quot;" id="122" name="Google Shape;122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99933" y="3363685"/>
              <a:ext cx="4964557" cy="362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002230" y="3378066"/>
              <a:ext cx="4964557" cy="4804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761007" y="3378066"/>
              <a:ext cx="4964557" cy="4804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Letter P" id="125" name="Google Shape;125;p6"/>
          <p:cNvSpPr txBox="1"/>
          <p:nvPr/>
        </p:nvSpPr>
        <p:spPr>
          <a:xfrm>
            <a:off x="7385727" y="3157759"/>
            <a:ext cx="3702000" cy="30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4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endParaRPr b="1" i="0" sz="14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L" id="126" name="Google Shape;126;p6"/>
          <p:cNvSpPr txBox="1"/>
          <p:nvPr/>
        </p:nvSpPr>
        <p:spPr>
          <a:xfrm>
            <a:off x="15147868" y="3157759"/>
            <a:ext cx="3702000" cy="30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5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 b="1" i="0" sz="15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&quot;ear&quot;" id="127" name="Google Shape;127;p6"/>
          <p:cNvSpPr txBox="1"/>
          <p:nvPr/>
        </p:nvSpPr>
        <p:spPr>
          <a:xfrm>
            <a:off x="11445600" y="3157759"/>
            <a:ext cx="3702000" cy="30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3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ear</a:t>
            </a:r>
            <a:endParaRPr b="1" i="0" sz="13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6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/>
              <a:t>Spell </a:t>
            </a:r>
            <a:br>
              <a:rPr b="1" lang="en"/>
            </a:br>
            <a:r>
              <a:rPr b="1" lang="en"/>
              <a:t>the Words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pic>
        <p:nvPicPr>
          <p:cNvPr descr="&quot;&quot;" id="129" name="Google Shape;12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30" name="Google Shape;130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/>
          <p:nvPr/>
        </p:nvSpPr>
        <p:spPr>
          <a:xfrm>
            <a:off x="610325" y="6152800"/>
            <a:ext cx="55878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 to show we understand the rule!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7"/>
          <p:cNvGrpSpPr/>
          <p:nvPr/>
        </p:nvGrpSpPr>
        <p:grpSpPr>
          <a:xfrm>
            <a:off x="9813156" y="1726789"/>
            <a:ext cx="5249731" cy="2799831"/>
            <a:chOff x="5784675" y="818500"/>
            <a:chExt cx="2737800" cy="1941900"/>
          </a:xfrm>
        </p:grpSpPr>
        <p:sp>
          <p:nvSpPr>
            <p:cNvPr descr="&quot;'" id="138" name="Google Shape;138;p7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high-frequency word &quot;their&quot;" id="139" name="Google Shape;139;p7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200"/>
                <a:buFont typeface="Arial"/>
                <a:buNone/>
              </a:pPr>
              <a:r>
                <a:rPr b="1" i="0" lang="en" sz="10700" u="none" cap="none" strike="noStrik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their</a:t>
              </a:r>
              <a:endParaRPr b="1" i="0" sz="107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9813156" y="5374178"/>
            <a:ext cx="5249731" cy="2799831"/>
            <a:chOff x="5784675" y="818500"/>
            <a:chExt cx="2737800" cy="1941900"/>
          </a:xfrm>
        </p:grpSpPr>
        <p:sp>
          <p:nvSpPr>
            <p:cNvPr descr="&quot;'" id="141" name="Google Shape;141;p7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high-frequency word &quot;very&quot;" id="142" name="Google Shape;142;p7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200"/>
                <a:buFont typeface="Arial"/>
                <a:buNone/>
              </a:pPr>
              <a:r>
                <a:rPr b="1" i="0" lang="en" sz="10700" u="none" cap="none" strike="noStrik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very</a:t>
              </a:r>
              <a:endParaRPr b="1" i="0" sz="107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descr="&quot;'" id="143" name="Google Shape;143;p7"/>
          <p:cNvSpPr/>
          <p:nvPr/>
        </p:nvSpPr>
        <p:spPr>
          <a:xfrm>
            <a:off x="11742331" y="6149188"/>
            <a:ext cx="1466700" cy="1545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>
            <p:ph idx="2" type="body"/>
          </p:nvPr>
        </p:nvSpPr>
        <p:spPr>
          <a:xfrm>
            <a:off x="612750" y="631025"/>
            <a:ext cx="5742300" cy="3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/>
              <a:t>High -</a:t>
            </a:r>
            <a:br>
              <a:rPr b="1" lang="en"/>
            </a:br>
            <a:r>
              <a:rPr b="1" lang="en"/>
              <a:t>Frequency </a:t>
            </a:r>
            <a:br>
              <a:rPr b="1" lang="en"/>
            </a:br>
            <a:r>
              <a:rPr b="1" lang="en"/>
              <a:t>Words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610316" y="6742794"/>
            <a:ext cx="57273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high</a:t>
            </a: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frequency words all the time!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'"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325" y="4334725"/>
            <a:ext cx="2263725" cy="21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6bf823ca7_0_26"/>
          <p:cNvSpPr txBox="1"/>
          <p:nvPr/>
        </p:nvSpPr>
        <p:spPr>
          <a:xfrm>
            <a:off x="610425" y="626109"/>
            <a:ext cx="62040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53" name="Google Shape;153;g336bf823ca7_0_26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'" id="154" name="Google Shape;154;g336bf823ca7_0_26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36bf823ca7_0_26"/>
          <p:cNvSpPr txBox="1"/>
          <p:nvPr/>
        </p:nvSpPr>
        <p:spPr>
          <a:xfrm>
            <a:off x="6960700" y="3157275"/>
            <a:ext cx="12785400" cy="52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75" lIns="201075" spcFirstLastPara="1" rIns="201075" wrap="square" tIns="201075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b="1" sz="85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b="1" i="0" sz="8500" u="none" cap="none" strike="noStrik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