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week we've been decoding and spelling words with r-controlled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or point to the </a:t>
            </a:r>
            <a:r>
              <a:rPr b="1" lang="en" sz="1200">
                <a:solidFill>
                  <a:schemeClr val="dk1"/>
                </a:solidFill>
                <a:latin typeface="Poppins"/>
                <a:ea typeface="Poppins"/>
                <a:cs typeface="Poppins"/>
                <a:sym typeface="Poppins"/>
              </a:rPr>
              <a:t>Sound Letter cards for er, ir, ur, ar, or, wor, ear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all of the spelling sound patterns.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r after a vowel, changes the sound the vowel makes. This is called r controlled.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letter r following a vowel changes the way we say the vowel.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neighbor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o-r in it. It also has e-i-g-h. We'll underline anything that sticks together. I need to underline the o-r and the e-i-g-h.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o-r and e-i-g-h. n</a:t>
            </a:r>
            <a:r>
              <a:rPr lang="en" sz="1200" u="sng">
                <a:solidFill>
                  <a:schemeClr val="dk1"/>
                </a:solidFill>
                <a:latin typeface="Poppins"/>
                <a:ea typeface="Poppins"/>
                <a:cs typeface="Poppins"/>
                <a:sym typeface="Poppins"/>
              </a:rPr>
              <a:t>eigh</a:t>
            </a:r>
            <a:r>
              <a:rPr lang="en" sz="1200">
                <a:solidFill>
                  <a:schemeClr val="dk1"/>
                </a:solidFill>
                <a:latin typeface="Poppins"/>
                <a:ea typeface="Poppins"/>
                <a:cs typeface="Poppins"/>
                <a:sym typeface="Poppins"/>
              </a:rPr>
              <a:t>b</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are two vowels, there must be two syllables. Let's divide the word between the h and b.</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a line between the syllables. n</a:t>
            </a:r>
            <a:r>
              <a:rPr lang="en" sz="1200" u="sng">
                <a:solidFill>
                  <a:schemeClr val="dk1"/>
                </a:solidFill>
                <a:latin typeface="Poppins"/>
                <a:ea typeface="Poppins"/>
                <a:cs typeface="Poppins"/>
                <a:sym typeface="Poppins"/>
              </a:rPr>
              <a:t>eigh</a:t>
            </a:r>
            <a:r>
              <a:rPr lang="en" sz="1200">
                <a:solidFill>
                  <a:schemeClr val="dk1"/>
                </a:solidFill>
                <a:latin typeface="Poppins"/>
                <a:ea typeface="Poppins"/>
                <a:cs typeface="Poppins"/>
                <a:sym typeface="Poppins"/>
              </a:rPr>
              <a:t>|b</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 says /n/, e-i-g-h says /a/, b says /b/ and o-r says /or/ = "neighbor".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neighbor</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fireworks, regular</a:t>
            </a:r>
            <a:endParaRPr b="1" sz="1200">
              <a:solidFill>
                <a:schemeClr val="dk1"/>
              </a:solidFill>
              <a:latin typeface="Poppins"/>
              <a:ea typeface="Poppins"/>
              <a:cs typeface="Poppins"/>
              <a:sym typeface="Poppins"/>
            </a:endParaRPr>
          </a:p>
        </p:txBody>
      </p:sp>
      <p:sp>
        <p:nvSpPr>
          <p:cNvPr id="63" name="Google Shape;63;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4" name="Google Shape;64;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See lesson plan for specific instructional guidance.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Read the Words!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practice reading the words, it can help us read the words faster and faster. This helps us learn to read smoothly like when we are speaking! Repeat our chant after 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It's time to read the words, so we can read smoothly, like we are speaking!"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Say one sentence at a time of the Read the Words chant and ask the students to repeat after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Let's practice reading words today!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We are going to read the words. When we practice reading the words, it helps us read faster and faster. This helps us focus on what we can learn from the words. Let's read a short text today. It's a short silly story and has all of the diphthongs we've been working 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Display the text</a:t>
            </a:r>
            <a:r>
              <a:rPr i="1" lang="en" sz="1200">
                <a:solidFill>
                  <a:schemeClr val="dk1"/>
                </a:solidFill>
                <a:latin typeface="Calibri"/>
                <a:ea typeface="Calibri"/>
                <a:cs typeface="Calibri"/>
                <a:sym typeface="Calibri"/>
              </a:rPr>
              <a:t>.</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Visitors</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stubborn mayor searched for visitors to learn from.</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neighbor brought a popular author, but the mayor yearned for a squirrel.</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On Thursday, the grocer found an earl who was worth the honor.</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On Saturday, the barber brought a purple juror, but that just caused murmurs.</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They all took the elevator, past the mirror, to keep searching out in the world, for the right visitor for the mayor.</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When we read these words, we look to see what spelling pattern it uses so we know what vowel sound to make. This unit, we've been practicing reading r controlled vowels. This text uses all of them as well as the high frequency words you've learned. Let's read this text first to read it and see what's happening in this short story.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Point to the words and read it together. Help students decode as necessary. Pay attention to students who need a little extra support.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Now that we've read it once. Let's read it again and talk about what r controlled vowels we see!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Record students ideas. Then, read the text again and sort the diphthongs. Note: Be sure you are sorting for SOUND and not for spelling.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er - grocer, barber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ir - squirrel, mirror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ur - Thursday, Saturday, purple, juror, murmurs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or - visitor, stubborn, mayor, neighbor, author, honor, juror, murmurs, elevator, mirror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ar - popular, barber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wor - worth, world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ear - searched, learn, yearned, earl, searching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Say: So many r-controlled vowels! Look at everything you've learned! Those brains are growing!</a:t>
            </a:r>
            <a:endParaRPr b="1" sz="1200">
              <a:solidFill>
                <a:schemeClr val="dk1"/>
              </a:solidFill>
              <a:latin typeface="Calibri"/>
              <a:ea typeface="Calibri"/>
              <a:cs typeface="Calibri"/>
              <a:sym typeface="Calibri"/>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squirm, occur, different, garden, tractor, work, search</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b="1" sz="1200">
              <a:solidFill>
                <a:schemeClr val="dk1"/>
              </a:solidFill>
              <a:latin typeface="Poppins"/>
              <a:ea typeface="Poppins"/>
              <a:cs typeface="Poppins"/>
              <a:sym typeface="Poppins"/>
            </a:endParaRPr>
          </a:p>
        </p:txBody>
      </p:sp>
      <p:sp>
        <p:nvSpPr>
          <p:cNvPr id="101" name="Google Shape;10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2" name="Google Shape;10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Follow the directions to administer the Formative Assessment for Level D, Unit 2. </a:t>
            </a:r>
            <a:endParaRPr b="1" sz="1200">
              <a:solidFill>
                <a:schemeClr val="dk1"/>
              </a:solidFill>
              <a:latin typeface="Poppins"/>
              <a:ea typeface="Poppins"/>
              <a:cs typeface="Poppins"/>
              <a:sym typeface="Poppins"/>
            </a:endParaRPr>
          </a:p>
        </p:txBody>
      </p:sp>
      <p:sp>
        <p:nvSpPr>
          <p:cNvPr id="111" name="Google Shape;111;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D, Unit 2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21" name="Google Shape;12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2" name="Google Shape;122;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9.png"/><Relationship Id="rId11" Type="http://schemas.openxmlformats.org/officeDocument/2006/relationships/image" Target="../media/image2.png"/><Relationship Id="rId10" Type="http://schemas.openxmlformats.org/officeDocument/2006/relationships/image" Target="../media/image8.png"/><Relationship Id="rId9"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26" l="0" r="0" t="29"/>
          <a:stretch/>
        </p:blipFill>
        <p:spPr>
          <a:xfrm>
            <a:off x="11397627" y="1597900"/>
            <a:ext cx="2750800" cy="2768576"/>
          </a:xfrm>
          <a:prstGeom prst="rect">
            <a:avLst/>
          </a:prstGeom>
          <a:noFill/>
          <a:ln>
            <a:noFill/>
          </a:ln>
        </p:spPr>
      </p:pic>
      <p:pic>
        <p:nvPicPr>
          <p:cNvPr id="32" name="Google Shape;32;p7"/>
          <p:cNvPicPr preferRelativeResize="0"/>
          <p:nvPr/>
        </p:nvPicPr>
        <p:blipFill rotWithShape="1">
          <a:blip r:embed="rId4">
            <a:alphaModFix/>
          </a:blip>
          <a:srcRect b="0" l="874" r="864" t="0"/>
          <a:stretch/>
        </p:blipFill>
        <p:spPr>
          <a:xfrm>
            <a:off x="8367577" y="1597924"/>
            <a:ext cx="2750801" cy="2768570"/>
          </a:xfrm>
          <a:prstGeom prst="rect">
            <a:avLst/>
          </a:prstGeom>
          <a:noFill/>
          <a:ln>
            <a:noFill/>
          </a:ln>
        </p:spPr>
      </p:pic>
      <p:pic>
        <p:nvPicPr>
          <p:cNvPr id="33" name="Google Shape;33;p7"/>
          <p:cNvPicPr preferRelativeResize="0"/>
          <p:nvPr/>
        </p:nvPicPr>
        <p:blipFill rotWithShape="1">
          <a:blip r:embed="rId5">
            <a:alphaModFix/>
          </a:blip>
          <a:srcRect b="0" l="1456" r="1456" t="0"/>
          <a:stretch/>
        </p:blipFill>
        <p:spPr>
          <a:xfrm>
            <a:off x="14427653" y="4454624"/>
            <a:ext cx="2750802" cy="2768714"/>
          </a:xfrm>
          <a:prstGeom prst="rect">
            <a:avLst/>
          </a:prstGeom>
          <a:noFill/>
          <a:ln>
            <a:noFill/>
          </a:ln>
        </p:spPr>
      </p:pic>
      <p:pic>
        <p:nvPicPr>
          <p:cNvPr id="34" name="Google Shape;34;p7"/>
          <p:cNvPicPr preferRelativeResize="0"/>
          <p:nvPr/>
        </p:nvPicPr>
        <p:blipFill rotWithShape="1">
          <a:blip r:embed="rId6">
            <a:alphaModFix/>
          </a:blip>
          <a:srcRect b="0" l="884" r="874" t="0"/>
          <a:stretch/>
        </p:blipFill>
        <p:spPr>
          <a:xfrm>
            <a:off x="14427677" y="1597924"/>
            <a:ext cx="2750805" cy="2768570"/>
          </a:xfrm>
          <a:prstGeom prst="rect">
            <a:avLst/>
          </a:prstGeom>
          <a:noFill/>
          <a:ln>
            <a:noFill/>
          </a:ln>
        </p:spPr>
      </p:pic>
      <p:pic>
        <p:nvPicPr>
          <p:cNvPr id="35" name="Google Shape;35;p7"/>
          <p:cNvPicPr preferRelativeResize="0"/>
          <p:nvPr/>
        </p:nvPicPr>
        <p:blipFill rotWithShape="1">
          <a:blip r:embed="rId7">
            <a:alphaModFix/>
          </a:blip>
          <a:srcRect b="0" l="874" r="874" t="0"/>
          <a:stretch/>
        </p:blipFill>
        <p:spPr>
          <a:xfrm>
            <a:off x="8367577" y="4454624"/>
            <a:ext cx="2750797" cy="2768572"/>
          </a:xfrm>
          <a:prstGeom prst="rect">
            <a:avLst/>
          </a:prstGeom>
          <a:noFill/>
          <a:ln>
            <a:noFill/>
          </a:ln>
        </p:spPr>
      </p:pic>
      <p:pic>
        <p:nvPicPr>
          <p:cNvPr id="36" name="Google Shape;36;p7"/>
          <p:cNvPicPr preferRelativeResize="0"/>
          <p:nvPr/>
        </p:nvPicPr>
        <p:blipFill rotWithShape="1">
          <a:blip r:embed="rId8">
            <a:alphaModFix/>
          </a:blip>
          <a:srcRect b="-940" l="0" r="0" t="940"/>
          <a:stretch/>
        </p:blipFill>
        <p:spPr>
          <a:xfrm>
            <a:off x="11397627" y="4454626"/>
            <a:ext cx="2750798" cy="2821993"/>
          </a:xfrm>
          <a:prstGeom prst="rect">
            <a:avLst/>
          </a:prstGeom>
          <a:noFill/>
          <a:ln>
            <a:noFill/>
          </a:ln>
        </p:spPr>
      </p:pic>
      <p:pic>
        <p:nvPicPr>
          <p:cNvPr id="37" name="Google Shape;37;p7"/>
          <p:cNvPicPr preferRelativeResize="0"/>
          <p:nvPr/>
        </p:nvPicPr>
        <p:blipFill rotWithShape="1">
          <a:blip r:embed="rId9">
            <a:alphaModFix/>
          </a:blip>
          <a:srcRect b="1103" l="0" r="0" t="1095"/>
          <a:stretch/>
        </p:blipFill>
        <p:spPr>
          <a:xfrm>
            <a:off x="11397603" y="7364750"/>
            <a:ext cx="2750802" cy="2768714"/>
          </a:xfrm>
          <a:prstGeom prst="rect">
            <a:avLst/>
          </a:prstGeom>
          <a:noFill/>
          <a:ln>
            <a:noFill/>
          </a:ln>
        </p:spPr>
      </p:pic>
      <p:sp>
        <p:nvSpPr>
          <p:cNvPr id="38" name="Google Shape;38;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9" name="Google Shape;39;p7"/>
          <p:cNvGrpSpPr/>
          <p:nvPr/>
        </p:nvGrpSpPr>
        <p:grpSpPr>
          <a:xfrm>
            <a:off x="599448" y="3308558"/>
            <a:ext cx="2489999" cy="2588607"/>
            <a:chOff x="599452" y="3110429"/>
            <a:chExt cx="2680589" cy="2786745"/>
          </a:xfrm>
        </p:grpSpPr>
        <p:sp>
          <p:nvSpPr>
            <p:cNvPr id="40" name="Google Shape;40;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7"/>
            <p:cNvPicPr preferRelativeResize="0"/>
            <p:nvPr/>
          </p:nvPicPr>
          <p:blipFill rotWithShape="1">
            <a:blip r:embed="rId10">
              <a:alphaModFix/>
            </a:blip>
            <a:srcRect b="0" l="0" r="0" t="0"/>
            <a:stretch/>
          </p:blipFill>
          <p:spPr>
            <a:xfrm>
              <a:off x="1219191" y="3110429"/>
              <a:ext cx="1442294" cy="2697122"/>
            </a:xfrm>
            <a:prstGeom prst="rect">
              <a:avLst/>
            </a:prstGeom>
            <a:noFill/>
            <a:ln>
              <a:noFill/>
            </a:ln>
          </p:spPr>
        </p:pic>
        <p:sp>
          <p:nvSpPr>
            <p:cNvPr id="42" name="Google Shape;42;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4" name="Google Shape;44;p7"/>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
        <p:nvSpPr>
          <p:cNvPr id="45" name="Google Shape;45;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pic>
        <p:nvPicPr>
          <p:cNvPr id="50" name="Google Shape;50;p8"/>
          <p:cNvPicPr preferRelativeResize="0"/>
          <p:nvPr/>
        </p:nvPicPr>
        <p:blipFill rotWithShape="1">
          <a:blip r:embed="rId3">
            <a:alphaModFix/>
          </a:blip>
          <a:srcRect b="0" l="0" r="0" t="0"/>
          <a:stretch/>
        </p:blipFill>
        <p:spPr>
          <a:xfrm>
            <a:off x="7360143" y="1690289"/>
            <a:ext cx="11207967" cy="8655096"/>
          </a:xfrm>
          <a:prstGeom prst="rect">
            <a:avLst/>
          </a:prstGeom>
          <a:noFill/>
          <a:ln>
            <a:noFill/>
          </a:ln>
        </p:spPr>
      </p:pic>
      <p:pic>
        <p:nvPicPr>
          <p:cNvPr id="51" name="Google Shape;51;p8"/>
          <p:cNvPicPr preferRelativeResize="0"/>
          <p:nvPr/>
        </p:nvPicPr>
        <p:blipFill rotWithShape="1">
          <a:blip r:embed="rId4">
            <a:alphaModFix/>
          </a:blip>
          <a:srcRect b="0" l="0" r="0" t="0"/>
          <a:stretch/>
        </p:blipFill>
        <p:spPr>
          <a:xfrm>
            <a:off x="7360143" y="1690289"/>
            <a:ext cx="11207967" cy="8655096"/>
          </a:xfrm>
          <a:prstGeom prst="rect">
            <a:avLst/>
          </a:prstGeom>
          <a:noFill/>
          <a:ln>
            <a:noFill/>
          </a:ln>
        </p:spPr>
      </p:pic>
      <p:pic>
        <p:nvPicPr>
          <p:cNvPr id="52" name="Google Shape;52;p8"/>
          <p:cNvPicPr preferRelativeResize="0"/>
          <p:nvPr/>
        </p:nvPicPr>
        <p:blipFill rotWithShape="1">
          <a:blip r:embed="rId5">
            <a:alphaModFix/>
          </a:blip>
          <a:srcRect b="0" l="0" r="0" t="0"/>
          <a:stretch/>
        </p:blipFill>
        <p:spPr>
          <a:xfrm>
            <a:off x="7360143" y="1690289"/>
            <a:ext cx="11207967" cy="8655096"/>
          </a:xfrm>
          <a:prstGeom prst="rect">
            <a:avLst/>
          </a:prstGeom>
          <a:noFill/>
          <a:ln>
            <a:noFill/>
          </a:ln>
        </p:spPr>
      </p:pic>
      <p:pic>
        <p:nvPicPr>
          <p:cNvPr id="53" name="Google Shape;53;p8"/>
          <p:cNvPicPr preferRelativeResize="0"/>
          <p:nvPr/>
        </p:nvPicPr>
        <p:blipFill rotWithShape="1">
          <a:blip r:embed="rId6">
            <a:alphaModFix/>
          </a:blip>
          <a:srcRect b="0" l="9" r="6" t="0"/>
          <a:stretch/>
        </p:blipFill>
        <p:spPr>
          <a:xfrm>
            <a:off x="7360143" y="1689548"/>
            <a:ext cx="11207967" cy="8656556"/>
          </a:xfrm>
          <a:prstGeom prst="rect">
            <a:avLst/>
          </a:prstGeom>
          <a:noFill/>
          <a:ln>
            <a:noFill/>
          </a:ln>
        </p:spPr>
      </p:pic>
      <p:sp>
        <p:nvSpPr>
          <p:cNvPr id="54" name="Google Shape;54;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p:tgtEl>
                                          <p:spTgt spid="52"/>
                                        </p:tgtEl>
                                        <p:attrNameLst>
                                          <p:attrName>ppt_w</p:attrName>
                                        </p:attrNameLst>
                                      </p:cBhvr>
                                      <p:tavLst>
                                        <p:tav fmla="" tm="0">
                                          <p:val>
                                            <p:strVal val="0"/>
                                          </p:val>
                                        </p:tav>
                                        <p:tav fmla="" tm="100000">
                                          <p:val>
                                            <p:strVal val="#ppt_w"/>
                                          </p:val>
                                        </p:tav>
                                      </p:tavLst>
                                    </p:anim>
                                    <p:anim calcmode="lin" valueType="num">
                                      <p:cBhvr additive="base">
                                        <p:cTn dur="1000"/>
                                        <p:tgtEl>
                                          <p:spTgt spid="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rot="5400000">
            <a:off x="7494700" y="1478652"/>
            <a:ext cx="9644619" cy="7807546"/>
          </a:xfrm>
          <a:prstGeom prst="rect">
            <a:avLst/>
          </a:prstGeom>
          <a:noFill/>
          <a:ln>
            <a:noFill/>
          </a:ln>
        </p:spPr>
      </p:pic>
      <p:sp>
        <p:nvSpPr>
          <p:cNvPr id="67" name="Google Shape;67;p9"/>
          <p:cNvSpPr txBox="1"/>
          <p:nvPr/>
        </p:nvSpPr>
        <p:spPr>
          <a:xfrm>
            <a:off x="8559688" y="1759208"/>
            <a:ext cx="7422000" cy="2231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neighbor</a:t>
            </a:r>
            <a:endParaRPr b="1" i="0" sz="11500" u="none" cap="none" strike="noStrike">
              <a:solidFill>
                <a:schemeClr val="lt1"/>
              </a:solidFill>
              <a:latin typeface="Poppins"/>
              <a:ea typeface="Poppins"/>
              <a:cs typeface="Poppins"/>
              <a:sym typeface="Poppins"/>
            </a:endParaRPr>
          </a:p>
        </p:txBody>
      </p:sp>
      <p:sp>
        <p:nvSpPr>
          <p:cNvPr id="68" name="Google Shape;68;p9"/>
          <p:cNvSpPr/>
          <p:nvPr/>
        </p:nvSpPr>
        <p:spPr>
          <a:xfrm>
            <a:off x="9179789" y="4874968"/>
            <a:ext cx="6459000" cy="345300"/>
          </a:xfrm>
          <a:prstGeom prst="rightArrow">
            <a:avLst>
              <a:gd fmla="val 25904"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303212" y="4550944"/>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1278129" y="4140854"/>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3190806" y="4550967"/>
            <a:ext cx="49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2" name="Google Shape;72;p9"/>
          <p:cNvCxnSpPr/>
          <p:nvPr/>
        </p:nvCxnSpPr>
        <p:spPr>
          <a:xfrm flipH="1" rot="10800000">
            <a:off x="10139603" y="3944010"/>
            <a:ext cx="1332000" cy="6000"/>
          </a:xfrm>
          <a:prstGeom prst="straightConnector1">
            <a:avLst/>
          </a:prstGeom>
          <a:noFill/>
          <a:ln cap="flat" cmpd="sng" w="76200">
            <a:solidFill>
              <a:schemeClr val="accent4"/>
            </a:solidFill>
            <a:prstDash val="solid"/>
            <a:round/>
            <a:headEnd len="sm" w="sm" type="none"/>
            <a:tailEnd len="sm" w="sm" type="none"/>
          </a:ln>
        </p:spPr>
      </p:cxnSp>
      <p:sp>
        <p:nvSpPr>
          <p:cNvPr id="73" name="Google Shape;73;p9"/>
          <p:cNvSpPr/>
          <p:nvPr/>
        </p:nvSpPr>
        <p:spPr>
          <a:xfrm>
            <a:off x="10139603" y="4550967"/>
            <a:ext cx="2679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4" name="Google Shape;74;p9"/>
          <p:cNvCxnSpPr/>
          <p:nvPr/>
        </p:nvCxnSpPr>
        <p:spPr>
          <a:xfrm flipH="1" rot="10800000">
            <a:off x="11359668" y="3944010"/>
            <a:ext cx="1332000" cy="6000"/>
          </a:xfrm>
          <a:prstGeom prst="straightConnector1">
            <a:avLst/>
          </a:prstGeom>
          <a:noFill/>
          <a:ln cap="flat" cmpd="sng" w="76200">
            <a:solidFill>
              <a:schemeClr val="accent4"/>
            </a:solidFill>
            <a:prstDash val="solid"/>
            <a:round/>
            <a:headEnd len="sm" w="sm" type="none"/>
            <a:tailEnd len="sm" w="sm" type="none"/>
          </a:ln>
        </p:spPr>
      </p:cxnSp>
      <p:cxnSp>
        <p:nvCxnSpPr>
          <p:cNvPr id="75" name="Google Shape;75;p9"/>
          <p:cNvCxnSpPr/>
          <p:nvPr/>
        </p:nvCxnSpPr>
        <p:spPr>
          <a:xfrm flipH="1" rot="10800000">
            <a:off x="14124520" y="3944010"/>
            <a:ext cx="1332000" cy="6000"/>
          </a:xfrm>
          <a:prstGeom prst="straightConnector1">
            <a:avLst/>
          </a:prstGeom>
          <a:noFill/>
          <a:ln cap="flat" cmpd="sng" w="76200">
            <a:solidFill>
              <a:schemeClr val="accent4"/>
            </a:solidFill>
            <a:prstDash val="solid"/>
            <a:round/>
            <a:headEnd len="sm" w="sm" type="none"/>
            <a:tailEnd len="sm" w="sm" type="none"/>
          </a:ln>
        </p:spPr>
      </p:cxnSp>
      <p:sp>
        <p:nvSpPr>
          <p:cNvPr id="76" name="Google Shape;76;p9"/>
          <p:cNvSpPr/>
          <p:nvPr/>
        </p:nvSpPr>
        <p:spPr>
          <a:xfrm>
            <a:off x="14398029" y="4550967"/>
            <a:ext cx="855000" cy="3453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14615237" y="4140854"/>
            <a:ext cx="3510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8" name="Google Shape;78;p9"/>
          <p:cNvCxnSpPr/>
          <p:nvPr/>
        </p:nvCxnSpPr>
        <p:spPr>
          <a:xfrm>
            <a:off x="13144425" y="1983824"/>
            <a:ext cx="0" cy="1781100"/>
          </a:xfrm>
          <a:prstGeom prst="straightConnector1">
            <a:avLst/>
          </a:prstGeom>
          <a:noFill/>
          <a:ln cap="flat" cmpd="sng" w="76200">
            <a:solidFill>
              <a:srgbClr val="EDC31B"/>
            </a:solidFill>
            <a:prstDash val="solid"/>
            <a:round/>
            <a:headEnd len="sm" w="sm" type="none"/>
            <a:tailEnd len="sm" w="sm" type="none"/>
          </a:ln>
        </p:spPr>
      </p:cxnSp>
      <p:sp>
        <p:nvSpPr>
          <p:cNvPr id="79" name="Google Shape;79;p9"/>
          <p:cNvSpPr txBox="1"/>
          <p:nvPr/>
        </p:nvSpPr>
        <p:spPr>
          <a:xfrm>
            <a:off x="8559688" y="6676603"/>
            <a:ext cx="7422000" cy="22314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neighbor</a:t>
            </a:r>
            <a:endParaRPr b="1" i="0" sz="11500" u="none" cap="none" strike="noStrike">
              <a:solidFill>
                <a:schemeClr val="lt1"/>
              </a:solidFill>
              <a:latin typeface="Poppins"/>
              <a:ea typeface="Poppins"/>
              <a:cs typeface="Poppins"/>
              <a:sym typeface="Poppins"/>
            </a:endParaRPr>
          </a:p>
        </p:txBody>
      </p:sp>
      <p:sp>
        <p:nvSpPr>
          <p:cNvPr id="80" name="Google Shape;80;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81" name="Google Shape;81;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2" name="Google Shape;82;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4" name="Google Shape;84;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pSp>
        <p:nvGrpSpPr>
          <p:cNvPr id="90" name="Google Shape;90;p10"/>
          <p:cNvGrpSpPr/>
          <p:nvPr/>
        </p:nvGrpSpPr>
        <p:grpSpPr>
          <a:xfrm>
            <a:off x="7228174" y="2530371"/>
            <a:ext cx="11742150" cy="6698584"/>
            <a:chOff x="5784675" y="818500"/>
            <a:chExt cx="2737800" cy="1941900"/>
          </a:xfrm>
        </p:grpSpPr>
        <p:sp>
          <p:nvSpPr>
            <p:cNvPr id="91" name="Google Shape;9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0"/>
            <p:cNvSpPr/>
            <p:nvPr/>
          </p:nvSpPr>
          <p:spPr>
            <a:xfrm>
              <a:off x="5819552" y="864985"/>
              <a:ext cx="2664300" cy="183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4400"/>
                <a:buFont typeface="Arial"/>
                <a:buNone/>
              </a:pPr>
              <a:r>
                <a:rPr b="1" i="0" lang="en" sz="3400" u="none" cap="none" strike="noStrike">
                  <a:solidFill>
                    <a:schemeClr val="accent1"/>
                  </a:solidFill>
                  <a:latin typeface="Poppins"/>
                  <a:ea typeface="Poppins"/>
                  <a:cs typeface="Poppins"/>
                  <a:sym typeface="Poppins"/>
                </a:rPr>
                <a:t>The Visitors</a:t>
              </a:r>
              <a:endParaRPr b="1" i="0" sz="34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400"/>
                <a:buFont typeface="Arial"/>
                <a:buNone/>
              </a:pPr>
              <a:r>
                <a:rPr b="1" i="0" lang="en" sz="3400" u="none" cap="none" strike="noStrike">
                  <a:solidFill>
                    <a:schemeClr val="accent1"/>
                  </a:solidFill>
                  <a:latin typeface="Poppins"/>
                  <a:ea typeface="Poppins"/>
                  <a:cs typeface="Poppins"/>
                  <a:sym typeface="Poppins"/>
                </a:rPr>
                <a:t>The stubborn mayor searched for visitors to learn from. The neighbor brought a popular author, but the mayor yearned for a squirrel. On Thursday, the grocer found an earl who was worth the honor. On Saturday, the barber brought a purple juror, but that caused murmurs. They all took the elevator, past the mirror, to keep searching out in the world, for the right visitor for the mayor. </a:t>
              </a:r>
              <a:endParaRPr b="1" i="0" sz="3400" u="none" cap="none" strike="noStrike">
                <a:solidFill>
                  <a:schemeClr val="accent1"/>
                </a:solidFill>
                <a:latin typeface="Poppins"/>
                <a:ea typeface="Poppins"/>
                <a:cs typeface="Poppins"/>
                <a:sym typeface="Poppins"/>
              </a:endParaRPr>
            </a:p>
          </p:txBody>
        </p:sp>
      </p:grpSp>
      <p:sp>
        <p:nvSpPr>
          <p:cNvPr id="93" name="Google Shape;93;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4" name="Google Shape;94;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5" name="Google Shape;95;p10"/>
          <p:cNvSpPr txBox="1"/>
          <p:nvPr>
            <p:ph idx="2" type="body"/>
          </p:nvPr>
        </p:nvSpPr>
        <p:spPr>
          <a:xfrm>
            <a:off x="612750" y="631025"/>
            <a:ext cx="5742300" cy="26040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96" name="Google Shape;96;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7" name="Google Shape;97;p10"/>
          <p:cNvPicPr preferRelativeResize="0"/>
          <p:nvPr/>
        </p:nvPicPr>
        <p:blipFill rotWithShape="1">
          <a:blip r:embed="rId5">
            <a:alphaModFix/>
          </a:blip>
          <a:srcRect b="0" l="0" r="0" t="0"/>
          <a:stretch/>
        </p:blipFill>
        <p:spPr>
          <a:xfrm>
            <a:off x="16326075" y="9406000"/>
            <a:ext cx="2242549" cy="1620675"/>
          </a:xfrm>
          <a:prstGeom prst="rect">
            <a:avLst/>
          </a:prstGeom>
          <a:noFill/>
          <a:ln>
            <a:noFill/>
          </a:ln>
        </p:spPr>
      </p:pic>
      <p:sp>
        <p:nvSpPr>
          <p:cNvPr id="98" name="Google Shape;98;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nvSpPr>
        <p:spPr>
          <a:xfrm>
            <a:off x="6956675" y="1317050"/>
            <a:ext cx="12325800" cy="9164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0100" u="none" cap="none" strike="noStrike">
                <a:solidFill>
                  <a:schemeClr val="accent1"/>
                </a:solidFill>
                <a:latin typeface="Poppins"/>
                <a:ea typeface="Poppins"/>
                <a:cs typeface="Poppins"/>
                <a:sym typeface="Poppins"/>
              </a:rPr>
              <a:t>squirm			    occur</a:t>
            </a:r>
            <a:endParaRPr b="1" i="0" sz="10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100" u="none" cap="none" strike="noStrike">
                <a:solidFill>
                  <a:schemeClr val="accent1"/>
                </a:solidFill>
                <a:latin typeface="Poppins"/>
                <a:ea typeface="Poppins"/>
                <a:cs typeface="Poppins"/>
                <a:sym typeface="Poppins"/>
              </a:rPr>
              <a:t>different		  garden</a:t>
            </a:r>
            <a:endParaRPr b="1" i="0" sz="10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100" u="none" cap="none" strike="noStrike">
                <a:solidFill>
                  <a:schemeClr val="accent1"/>
                </a:solidFill>
                <a:latin typeface="Poppins"/>
                <a:ea typeface="Poppins"/>
                <a:cs typeface="Poppins"/>
                <a:sym typeface="Poppins"/>
              </a:rPr>
              <a:t>tractor			    work</a:t>
            </a:r>
            <a:endParaRPr b="1" i="0" sz="10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100" u="none" cap="none" strike="noStrike">
                <a:solidFill>
                  <a:schemeClr val="accent1"/>
                </a:solidFill>
                <a:latin typeface="Poppins"/>
                <a:ea typeface="Poppins"/>
                <a:cs typeface="Poppins"/>
                <a:sym typeface="Poppins"/>
              </a:rPr>
              <a:t>search</a:t>
            </a:r>
            <a:endParaRPr b="1" i="0" sz="10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6400" u="none" cap="none" strike="noStrike">
              <a:solidFill>
                <a:schemeClr val="accent1"/>
              </a:solidFill>
              <a:highlight>
                <a:srgbClr val="FFFFFF"/>
              </a:highlight>
              <a:latin typeface="Poppins"/>
              <a:ea typeface="Poppins"/>
              <a:cs typeface="Poppins"/>
              <a:sym typeface="Poppins"/>
            </a:endParaRPr>
          </a:p>
        </p:txBody>
      </p:sp>
      <p:sp>
        <p:nvSpPr>
          <p:cNvPr id="105" name="Google Shape;105;p11"/>
          <p:cNvSpPr txBox="1"/>
          <p:nvPr>
            <p:ph idx="2" type="body"/>
          </p:nvPr>
        </p:nvSpPr>
        <p:spPr>
          <a:xfrm>
            <a:off x="612750" y="631025"/>
            <a:ext cx="5742300" cy="24909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6" name="Google Shape;106;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7" name="Google Shape;107;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08" name="Google Shape;108;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2"/>
          <p:cNvSpPr txBox="1"/>
          <p:nvPr/>
        </p:nvSpPr>
        <p:spPr>
          <a:xfrm>
            <a:off x="15081782" y="3694314"/>
            <a:ext cx="3506400" cy="2956200"/>
          </a:xfrm>
          <a:prstGeom prst="rect">
            <a:avLst/>
          </a:prstGeom>
          <a:noFill/>
          <a:ln>
            <a:noFill/>
          </a:ln>
        </p:spPr>
        <p:txBody>
          <a:bodyPr anchorCtr="0" anchor="t" bIns="75375" lIns="150800" spcFirstLastPara="1" rIns="150800" wrap="square" tIns="75375">
            <a:noAutofit/>
          </a:bodyPr>
          <a:lstStyle/>
          <a:p>
            <a:pPr indent="0" lvl="0" marL="0" marR="0" rtl="0" algn="l">
              <a:lnSpc>
                <a:spcPct val="90000"/>
              </a:lnSpc>
              <a:spcBef>
                <a:spcPts val="0"/>
              </a:spcBef>
              <a:spcAft>
                <a:spcPts val="0"/>
              </a:spcAft>
              <a:buClr>
                <a:schemeClr val="lt1"/>
              </a:buClr>
              <a:buSzPts val="28800"/>
              <a:buFont typeface="Arial"/>
              <a:buNone/>
            </a:pPr>
            <a:r>
              <a:t/>
            </a:r>
            <a:endParaRPr b="1" i="0" sz="22000" u="none" cap="none" strike="noStrike">
              <a:solidFill>
                <a:srgbClr val="000000"/>
              </a:solidFill>
              <a:latin typeface="Questrial"/>
              <a:ea typeface="Questrial"/>
              <a:cs typeface="Questrial"/>
              <a:sym typeface="Questrial"/>
            </a:endParaRPr>
          </a:p>
        </p:txBody>
      </p:sp>
      <p:pic>
        <p:nvPicPr>
          <p:cNvPr id="115" name="Google Shape;115;p12"/>
          <p:cNvPicPr preferRelativeResize="0"/>
          <p:nvPr/>
        </p:nvPicPr>
        <p:blipFill rotWithShape="1">
          <a:blip r:embed="rId3">
            <a:alphaModFix/>
          </a:blip>
          <a:srcRect b="2942" l="0" r="0" t="2936"/>
          <a:stretch/>
        </p:blipFill>
        <p:spPr>
          <a:xfrm>
            <a:off x="10191260" y="2784347"/>
            <a:ext cx="4890520" cy="5742480"/>
          </a:xfrm>
          <a:prstGeom prst="rect">
            <a:avLst/>
          </a:prstGeom>
          <a:noFill/>
          <a:ln>
            <a:noFill/>
          </a:ln>
        </p:spPr>
      </p:pic>
      <p:sp>
        <p:nvSpPr>
          <p:cNvPr id="116" name="Google Shape;116;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7" name="Google Shape;117;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18" name="Google Shape;118;p12"/>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3"/>
          <p:cNvPicPr preferRelativeResize="0"/>
          <p:nvPr/>
        </p:nvPicPr>
        <p:blipFill rotWithShape="1">
          <a:blip r:embed="rId3">
            <a:alphaModFix/>
          </a:blip>
          <a:srcRect b="2942" l="0" r="0" t="2936"/>
          <a:stretch/>
        </p:blipFill>
        <p:spPr>
          <a:xfrm>
            <a:off x="10493568" y="2784320"/>
            <a:ext cx="4890520" cy="5742480"/>
          </a:xfrm>
          <a:prstGeom prst="rect">
            <a:avLst/>
          </a:prstGeom>
          <a:noFill/>
          <a:ln>
            <a:noFill/>
          </a:ln>
        </p:spPr>
      </p:pic>
      <p:sp>
        <p:nvSpPr>
          <p:cNvPr id="125" name="Google Shape;125;p13"/>
          <p:cNvSpPr txBox="1"/>
          <p:nvPr>
            <p:ph idx="2" type="body"/>
          </p:nvPr>
        </p:nvSpPr>
        <p:spPr>
          <a:xfrm>
            <a:off x="612750" y="631025"/>
            <a:ext cx="5742300" cy="32649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26" name="Google Shape;126;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7" name="Google Shape;127;p13"/>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28" name="Google Shape;128;p13"/>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