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Short Stack"/>
      <p:regular r:id="rId17"/>
    </p:embeddedFont>
    <p:embeddedFont>
      <p:font typeface="Poppins Black"/>
      <p:bold r:id="rId18"/>
      <p:boldItalic r:id="rId19"/>
    </p:embeddedFont>
    <p:embeddedFont>
      <p:font typeface="Questrial"/>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616">
          <p15:clr>
            <a:srgbClr val="A4A3A4"/>
          </p15:clr>
        </p15:guide>
        <p15:guide id="2" pos="317">
          <p15:clr>
            <a:srgbClr val="A4A3A4"/>
          </p15:clr>
        </p15:guide>
        <p15:guide id="3" orient="horz" pos="158">
          <p15:clr>
            <a:srgbClr val="9AA0A6"/>
          </p15:clr>
        </p15:guide>
        <p15:guide id="4" orient="horz" pos="2454">
          <p15:clr>
            <a:srgbClr val="9AA0A6"/>
          </p15:clr>
        </p15:guide>
        <p15:guide id="5" pos="655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616" orient="horz"/>
        <p:guide pos="317"/>
        <p:guide pos="158" orient="horz"/>
        <p:guide pos="2454" orient="horz"/>
        <p:guide pos="655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ShortStack-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2, we'll be looking at r controlled vowels, even more than in Level C. Today, we'll look at decoding and spelling words with the sound /er/ spelled e-a-r.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Sound Letter e-a-r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called an r controlled vowel. The r, changes the sound of the vowel. E-a-r says /er/ like </a:t>
            </a:r>
            <a:r>
              <a:rPr lang="en" sz="1200" u="sng">
                <a:solidFill>
                  <a:schemeClr val="dk1"/>
                </a:solidFill>
                <a:latin typeface="Poppins"/>
                <a:ea typeface="Poppins"/>
                <a:cs typeface="Poppins"/>
                <a:sym typeface="Poppins"/>
              </a:rPr>
              <a:t>ear</a:t>
            </a:r>
            <a:r>
              <a:rPr lang="en" sz="1200">
                <a:solidFill>
                  <a:schemeClr val="dk1"/>
                </a:solidFill>
                <a:latin typeface="Poppins"/>
                <a:ea typeface="Poppins"/>
                <a:cs typeface="Poppins"/>
                <a:sym typeface="Poppins"/>
              </a:rPr>
              <a:t>ly. For example, when I see early, I say /er/ /l/ | /e/ = early. Say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e-a-r card and listen for students to say /er/.</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r controlled vowels,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 wor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e-a-r says /er/. Let's practice reading r controlled vowel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r-controlled vowels e-a-r says /er/.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search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e-a-r in it. We'll underline anything that sticks together. I need to underline the e-a-r and the c-h.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e-a-r. s</a:t>
            </a:r>
            <a:r>
              <a:rPr lang="en" sz="1200" u="sng">
                <a:solidFill>
                  <a:schemeClr val="dk1"/>
                </a:solidFill>
                <a:latin typeface="Poppins"/>
                <a:ea typeface="Poppins"/>
                <a:cs typeface="Poppins"/>
                <a:sym typeface="Poppins"/>
              </a:rPr>
              <a:t>ear</a:t>
            </a:r>
            <a:r>
              <a:rPr lang="en" sz="1200">
                <a:solidFill>
                  <a:schemeClr val="dk1"/>
                </a:solidFill>
                <a:latin typeface="Poppins"/>
                <a:ea typeface="Poppins"/>
                <a:cs typeface="Poppins"/>
                <a:sym typeface="Poppins"/>
              </a:rPr>
              <a:t> </a:t>
            </a:r>
            <a:r>
              <a:rPr lang="en" sz="1200" u="sng">
                <a:solidFill>
                  <a:schemeClr val="dk1"/>
                </a:solidFill>
                <a:latin typeface="Poppins"/>
                <a:ea typeface="Poppins"/>
                <a:cs typeface="Poppins"/>
                <a:sym typeface="Poppins"/>
              </a:rPr>
              <a:t>ch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 says /s/, e-a-r says /er/, c-h says /ch/ = "search".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search</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yearn, earl</a:t>
            </a:r>
            <a:endParaRPr b="1" sz="1200">
              <a:solidFill>
                <a:schemeClr val="dk1"/>
              </a:solidFill>
              <a:latin typeface="Poppins"/>
              <a:ea typeface="Poppins"/>
              <a:cs typeface="Poppins"/>
              <a:sym typeface="Poppins"/>
            </a:endParaRPr>
          </a:p>
        </p:txBody>
      </p:sp>
      <p:sp>
        <p:nvSpPr>
          <p:cNvPr id="61" name="Google Shape;61;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2" name="Google Shape;62;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I found a pearl stuck in the earth.</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I heard the earl say the search is on!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I want to earn enough money to purchase a pearl.</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the r controlled vowels e-a-r says /er/. Those brains are growing!</a:t>
            </a:r>
            <a:endParaRPr b="1" sz="1200">
              <a:solidFill>
                <a:schemeClr val="dk1"/>
              </a:solidFill>
              <a:latin typeface="Poppins"/>
              <a:ea typeface="Poppins"/>
              <a:cs typeface="Poppins"/>
              <a:sym typeface="Poppins"/>
            </a:endParaRPr>
          </a:p>
        </p:txBody>
      </p:sp>
      <p:sp>
        <p:nvSpPr>
          <p:cNvPr id="82" name="Google Shape;82;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3" name="Google Shape;83;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search, pearl, yearn, heard</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2" name="Google Shape;102;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3" name="Google Shape;103;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pearl</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pearl.</a:t>
            </a:r>
            <a:r>
              <a:rPr lang="en" sz="1200">
                <a:solidFill>
                  <a:schemeClr val="dk1"/>
                </a:solidFill>
                <a:latin typeface="Poppins"/>
                <a:ea typeface="Poppins"/>
                <a:cs typeface="Poppins"/>
                <a:sym typeface="Poppins"/>
              </a:rPr>
              <a:t> Let's listen to the sounds and match the sound to the correct letter. The word is "pearl". Let's start by clapping out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Pearl. Just one syllable. We'll do each sound. /p/. Use your whiteboards.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p.</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/er/. So many choices for spelling of /er/. We'll use e-a-r.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e-a-r.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(search, earth)</a:t>
            </a:r>
            <a:endParaRPr b="1" sz="1200">
              <a:solidFill>
                <a:schemeClr val="dk1"/>
              </a:solidFill>
              <a:latin typeface="Poppins"/>
              <a:ea typeface="Poppins"/>
              <a:cs typeface="Poppins"/>
              <a:sym typeface="Poppins"/>
            </a:endParaRPr>
          </a:p>
        </p:txBody>
      </p:sp>
      <p:sp>
        <p:nvSpPr>
          <p:cNvPr id="112" name="Google Shape;112;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3" name="Google Shape;113;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their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underline the letter partners that can't be separated. I see t-h and e-i.</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 and e-i. </a:t>
            </a:r>
            <a:r>
              <a:rPr lang="en" sz="1200" u="sng">
                <a:solidFill>
                  <a:schemeClr val="dk1"/>
                </a:solidFill>
                <a:latin typeface="Poppins"/>
                <a:ea typeface="Poppins"/>
                <a:cs typeface="Poppins"/>
                <a:sym typeface="Poppins"/>
              </a:rPr>
              <a:t>th</a:t>
            </a:r>
            <a:r>
              <a:rPr lang="en" sz="1200">
                <a:solidFill>
                  <a:schemeClr val="dk1"/>
                </a:solidFill>
                <a:latin typeface="Poppins"/>
                <a:ea typeface="Poppins"/>
                <a:cs typeface="Poppins"/>
                <a:sym typeface="Poppins"/>
              </a:rPr>
              <a:t> </a:t>
            </a:r>
            <a:r>
              <a:rPr lang="en" sz="1200" u="sng">
                <a:solidFill>
                  <a:schemeClr val="dk1"/>
                </a:solidFill>
                <a:latin typeface="Poppins"/>
                <a:ea typeface="Poppins"/>
                <a:cs typeface="Poppins"/>
                <a:sym typeface="Poppins"/>
              </a:rPr>
              <a:t>ei</a:t>
            </a:r>
            <a:r>
              <a:rPr lang="en" sz="1200">
                <a:solidFill>
                  <a:schemeClr val="dk1"/>
                </a:solidFill>
                <a:latin typeface="Poppins"/>
                <a:ea typeface="Poppins"/>
                <a:cs typeface="Poppins"/>
                <a:sym typeface="Poppins"/>
              </a:rPr>
              <a:t> 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e-i will say long a /a/ in this word. /th/ /a/ /r/ = "their". Their brains are growing! Let's read it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Display </a:t>
            </a:r>
            <a:r>
              <a:rPr i="1" lang="en" sz="1200">
                <a:solidFill>
                  <a:schemeClr val="dk1"/>
                </a:solidFill>
                <a:latin typeface="Poppins"/>
                <a:ea typeface="Poppins"/>
                <a:cs typeface="Poppins"/>
                <a:sym typeface="Poppins"/>
              </a:rPr>
              <a:t>very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Right away, we see e-r and y letting us know this is a two syllable word. We'll divide between the r and y. A y at the end of a 2 syllable word can say long e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e-r and break between r and y. v</a:t>
            </a:r>
            <a:r>
              <a:rPr lang="en" sz="1200" u="sng">
                <a:solidFill>
                  <a:schemeClr val="dk1"/>
                </a:solidFill>
                <a:latin typeface="Poppins"/>
                <a:ea typeface="Poppins"/>
                <a:cs typeface="Poppins"/>
                <a:sym typeface="Poppins"/>
              </a:rPr>
              <a:t>er</a:t>
            </a:r>
            <a:r>
              <a:rPr lang="en" sz="1200">
                <a:solidFill>
                  <a:schemeClr val="dk1"/>
                </a:solidFill>
                <a:latin typeface="Poppins"/>
                <a:ea typeface="Poppins"/>
                <a:cs typeface="Poppins"/>
                <a:sym typeface="Poppins"/>
              </a:rPr>
              <a:t>|y.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re-read it. /v/ /er/ /e/ = "v/er/y. That doesn't sound right. The e-r make an unusual sound in this word. They say long a and r, /a/ /r/. Let's sound out this word using the long a and /r/. Read it with me. /v/ /a/ /r/ /e/ = "very". I am very glad we figured that out. Let's read our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their, very</a:t>
            </a:r>
            <a:endParaRPr b="1" sz="1200">
              <a:solidFill>
                <a:schemeClr val="dk1"/>
              </a:solidFill>
              <a:latin typeface="Poppins"/>
              <a:ea typeface="Poppins"/>
              <a:cs typeface="Poppins"/>
              <a:sym typeface="Poppins"/>
            </a:endParaRPr>
          </a:p>
        </p:txBody>
      </p:sp>
      <p:sp>
        <p:nvSpPr>
          <p:cNvPr id="127" name="Google Shape;127;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8" name="Google Shape;128;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13.png"/><Relationship Id="rId5" Type="http://schemas.openxmlformats.org/officeDocument/2006/relationships/image" Target="../media/image21.png"/><Relationship Id="rId6" Type="http://schemas.openxmlformats.org/officeDocument/2006/relationships/image" Target="../media/image10.png"/><Relationship Id="rId7"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1143462" y="846206"/>
            <a:ext cx="3751849" cy="9610018"/>
          </a:xfrm>
          <a:prstGeom prst="rect">
            <a:avLst/>
          </a:prstGeom>
          <a:noFill/>
          <a:ln>
            <a:noFill/>
          </a:ln>
        </p:spPr>
      </p:pic>
      <p:sp>
        <p:nvSpPr>
          <p:cNvPr id="32" name="Google Shape;32;p7"/>
          <p:cNvSpPr txBox="1"/>
          <p:nvPr/>
        </p:nvSpPr>
        <p:spPr>
          <a:xfrm>
            <a:off x="11143486" y="4720057"/>
            <a:ext cx="3752400" cy="50805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8800"/>
              <a:buFont typeface="Arial"/>
              <a:buNone/>
            </a:pPr>
            <a:r>
              <a:rPr b="1" i="0" lang="en" sz="8000" u="none" cap="none" strike="noStrike">
                <a:solidFill>
                  <a:srgbClr val="FF0000"/>
                </a:solidFill>
                <a:highlight>
                  <a:schemeClr val="lt1"/>
                </a:highlight>
                <a:latin typeface="Poppins"/>
                <a:ea typeface="Poppins"/>
                <a:cs typeface="Poppins"/>
                <a:sym typeface="Poppins"/>
              </a:rPr>
              <a:t>ear</a:t>
            </a:r>
            <a:r>
              <a:rPr b="1" i="0" lang="en" sz="8000" u="none" cap="none" strike="noStrike">
                <a:solidFill>
                  <a:schemeClr val="accent1"/>
                </a:solidFill>
                <a:highlight>
                  <a:schemeClr val="lt1"/>
                </a:highlight>
                <a:latin typeface="Poppins"/>
                <a:ea typeface="Poppins"/>
                <a:cs typeface="Poppins"/>
                <a:sym typeface="Poppins"/>
              </a:rPr>
              <a:t>l</a:t>
            </a:r>
            <a:r>
              <a:rPr b="1" i="0" lang="en" sz="8000" u="none" cap="none" strike="noStrike">
                <a:solidFill>
                  <a:srgbClr val="FF0000"/>
                </a:solidFill>
                <a:highlight>
                  <a:schemeClr val="lt1"/>
                </a:highlight>
                <a:latin typeface="Poppins"/>
                <a:ea typeface="Poppins"/>
                <a:cs typeface="Poppins"/>
                <a:sym typeface="Poppins"/>
              </a:rPr>
              <a:t>y</a:t>
            </a:r>
            <a:r>
              <a:rPr b="1" i="0" lang="en" sz="8000" u="none" cap="none" strike="noStrike">
                <a:solidFill>
                  <a:srgbClr val="242424"/>
                </a:solidFill>
                <a:highlight>
                  <a:srgbClr val="FFFFFF"/>
                </a:highlight>
                <a:latin typeface="Poppins"/>
                <a:ea typeface="Poppins"/>
                <a:cs typeface="Poppins"/>
                <a:sym typeface="Poppins"/>
              </a:rPr>
              <a:t> </a:t>
            </a:r>
            <a:endParaRPr b="1" i="0" sz="80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6200"/>
              <a:buFont typeface="Arial"/>
              <a:buNone/>
            </a:pPr>
            <a:r>
              <a:rPr b="1" i="0" lang="en" sz="4200" u="none" cap="none" strike="noStrike">
                <a:solidFill>
                  <a:schemeClr val="dk1"/>
                </a:solidFill>
                <a:highlight>
                  <a:schemeClr val="lt1"/>
                </a:highlight>
                <a:latin typeface="Poppins"/>
                <a:ea typeface="Poppins"/>
                <a:cs typeface="Poppins"/>
                <a:sym typeface="Poppins"/>
              </a:rPr>
              <a:t>/</a:t>
            </a:r>
            <a:r>
              <a:rPr b="1" i="0" lang="en" sz="4200" u="none" cap="none" strike="noStrike">
                <a:solidFill>
                  <a:srgbClr val="FF0000"/>
                </a:solidFill>
                <a:highlight>
                  <a:schemeClr val="lt1"/>
                </a:highlight>
                <a:latin typeface="Poppins"/>
                <a:ea typeface="Poppins"/>
                <a:cs typeface="Poppins"/>
                <a:sym typeface="Poppins"/>
              </a:rPr>
              <a:t>er</a:t>
            </a:r>
            <a:r>
              <a:rPr b="1" i="0" lang="en" sz="4200" u="none" cap="none" strike="noStrike">
                <a:solidFill>
                  <a:schemeClr val="dk1"/>
                </a:solidFill>
                <a:highlight>
                  <a:schemeClr val="lt1"/>
                </a:highlight>
                <a:latin typeface="Poppins"/>
                <a:ea typeface="Poppins"/>
                <a:cs typeface="Poppins"/>
                <a:sym typeface="Poppins"/>
              </a:rPr>
              <a:t>/ /</a:t>
            </a:r>
            <a:r>
              <a:rPr b="1" i="0" lang="en" sz="4200" u="none" cap="none" strike="noStrike">
                <a:solidFill>
                  <a:srgbClr val="006EB6"/>
                </a:solidFill>
                <a:highlight>
                  <a:schemeClr val="lt1"/>
                </a:highlight>
                <a:latin typeface="Poppins"/>
                <a:ea typeface="Poppins"/>
                <a:cs typeface="Poppins"/>
                <a:sym typeface="Poppins"/>
              </a:rPr>
              <a:t>l</a:t>
            </a:r>
            <a:r>
              <a:rPr b="1" i="0" lang="en" sz="4200" u="none" cap="none" strike="noStrike">
                <a:solidFill>
                  <a:schemeClr val="dk1"/>
                </a:solidFill>
                <a:highlight>
                  <a:schemeClr val="lt1"/>
                </a:highlight>
                <a:latin typeface="Poppins"/>
                <a:ea typeface="Poppins"/>
                <a:cs typeface="Poppins"/>
                <a:sym typeface="Poppins"/>
              </a:rPr>
              <a:t>/ | /</a:t>
            </a:r>
            <a:r>
              <a:rPr b="1" i="0" lang="en" sz="4200" u="none" cap="none" strike="noStrike">
                <a:solidFill>
                  <a:srgbClr val="FF0000"/>
                </a:solidFill>
                <a:highlight>
                  <a:schemeClr val="lt1"/>
                </a:highlight>
                <a:latin typeface="Poppins"/>
                <a:ea typeface="Poppins"/>
                <a:cs typeface="Poppins"/>
                <a:sym typeface="Poppins"/>
              </a:rPr>
              <a:t>ē</a:t>
            </a:r>
            <a:r>
              <a:rPr b="1" i="0" lang="en" sz="4200" u="none" cap="none" strike="noStrike">
                <a:solidFill>
                  <a:schemeClr val="dk1"/>
                </a:solidFill>
                <a:highlight>
                  <a:schemeClr val="lt1"/>
                </a:highlight>
                <a:latin typeface="Poppins"/>
                <a:ea typeface="Poppins"/>
                <a:cs typeface="Poppins"/>
                <a:sym typeface="Poppins"/>
              </a:rPr>
              <a:t>/</a:t>
            </a:r>
            <a:endParaRPr b="1" i="0" sz="4200" u="none" cap="none" strike="noStrike">
              <a:solidFill>
                <a:schemeClr val="dk1"/>
              </a:solidFill>
              <a:highlight>
                <a:schemeClr val="lt1"/>
              </a:highlight>
              <a:latin typeface="Poppins"/>
              <a:ea typeface="Poppins"/>
              <a:cs typeface="Poppins"/>
              <a:sym typeface="Poppins"/>
            </a:endParaRPr>
          </a:p>
          <a:p>
            <a:pPr indent="0" lvl="1" marL="0" marR="0" rtl="0" algn="ctr">
              <a:lnSpc>
                <a:spcPct val="100000"/>
              </a:lnSpc>
              <a:spcBef>
                <a:spcPts val="0"/>
              </a:spcBef>
              <a:spcAft>
                <a:spcPts val="0"/>
              </a:spcAft>
              <a:buClr>
                <a:srgbClr val="000000"/>
              </a:buClr>
              <a:buSzPts val="3700"/>
              <a:buFont typeface="Arial"/>
              <a:buNone/>
            </a:pPr>
            <a:r>
              <a:t/>
            </a:r>
            <a:endParaRPr b="1" i="0" sz="3300" u="none" cap="none" strike="noStrike">
              <a:solidFill>
                <a:schemeClr val="dk1"/>
              </a:solidFill>
              <a:highlight>
                <a:schemeClr val="lt1"/>
              </a:highlight>
              <a:latin typeface="Questrial"/>
              <a:ea typeface="Questrial"/>
              <a:cs typeface="Questrial"/>
              <a:sym typeface="Questrial"/>
            </a:endParaRPr>
          </a:p>
          <a:p>
            <a:pPr indent="0" lvl="1" marL="0" marR="0" rtl="0" algn="ctr">
              <a:lnSpc>
                <a:spcPct val="100000"/>
              </a:lnSpc>
              <a:spcBef>
                <a:spcPts val="0"/>
              </a:spcBef>
              <a:spcAft>
                <a:spcPts val="0"/>
              </a:spcAft>
              <a:buClr>
                <a:srgbClr val="000000"/>
              </a:buClr>
              <a:buSzPts val="7500"/>
              <a:buFont typeface="Arial"/>
              <a:buNone/>
            </a:pPr>
            <a:r>
              <a:rPr b="1" i="0" lang="en" sz="5300" u="none" cap="none" strike="noStrike">
                <a:solidFill>
                  <a:schemeClr val="dk1"/>
                </a:solidFill>
                <a:highlight>
                  <a:schemeClr val="lt1"/>
                </a:highlight>
                <a:latin typeface="Poppins"/>
                <a:ea typeface="Poppins"/>
                <a:cs typeface="Poppins"/>
                <a:sym typeface="Poppins"/>
              </a:rPr>
              <a:t>= </a:t>
            </a:r>
            <a:r>
              <a:rPr b="1" i="0" lang="en" sz="6400" u="none" cap="none" strike="noStrike">
                <a:solidFill>
                  <a:srgbClr val="FF0000"/>
                </a:solidFill>
                <a:highlight>
                  <a:schemeClr val="lt1"/>
                </a:highlight>
                <a:latin typeface="Poppins"/>
                <a:ea typeface="Poppins"/>
                <a:cs typeface="Poppins"/>
                <a:sym typeface="Poppins"/>
              </a:rPr>
              <a:t>ear</a:t>
            </a:r>
            <a:r>
              <a:rPr b="1" i="0" lang="en" sz="6400" u="none" cap="none" strike="noStrike">
                <a:solidFill>
                  <a:schemeClr val="accent1"/>
                </a:solidFill>
                <a:highlight>
                  <a:schemeClr val="lt1"/>
                </a:highlight>
                <a:latin typeface="Poppins"/>
                <a:ea typeface="Poppins"/>
                <a:cs typeface="Poppins"/>
                <a:sym typeface="Poppins"/>
              </a:rPr>
              <a:t>l</a:t>
            </a:r>
            <a:r>
              <a:rPr b="1" i="0" lang="en" sz="6400" u="none" cap="none" strike="noStrike">
                <a:solidFill>
                  <a:srgbClr val="FF0000"/>
                </a:solidFill>
                <a:highlight>
                  <a:schemeClr val="lt1"/>
                </a:highlight>
                <a:latin typeface="Poppins"/>
                <a:ea typeface="Poppins"/>
                <a:cs typeface="Poppins"/>
                <a:sym typeface="Poppins"/>
              </a:rPr>
              <a:t>y</a:t>
            </a:r>
            <a:endParaRPr b="1" i="0" sz="174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3" name="Google Shape;33;p7"/>
          <p:cNvSpPr/>
          <p:nvPr/>
        </p:nvSpPr>
        <p:spPr>
          <a:xfrm>
            <a:off x="11253904" y="4847122"/>
            <a:ext cx="3551400" cy="1381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1103" l="0" r="0" t="1095"/>
          <a:stretch/>
        </p:blipFill>
        <p:spPr>
          <a:xfrm>
            <a:off x="11743710" y="1600990"/>
            <a:ext cx="2750408" cy="2784322"/>
          </a:xfrm>
          <a:prstGeom prst="rect">
            <a:avLst/>
          </a:prstGeom>
          <a:noFill/>
          <a:ln>
            <a:noFill/>
          </a:ln>
        </p:spPr>
      </p:pic>
      <p:sp>
        <p:nvSpPr>
          <p:cNvPr id="35" name="Google Shape;35;p7"/>
          <p:cNvSpPr txBox="1"/>
          <p:nvPr>
            <p:ph idx="1" type="body"/>
          </p:nvPr>
        </p:nvSpPr>
        <p:spPr>
          <a:xfrm>
            <a:off x="612750" y="6318504"/>
            <a:ext cx="5738700" cy="3172200"/>
          </a:xfrm>
          <a:prstGeom prst="rect">
            <a:avLst/>
          </a:prstGeom>
          <a:noFill/>
          <a:ln>
            <a:noFill/>
          </a:ln>
        </p:spPr>
        <p:txBody>
          <a:bodyPr anchorCtr="0" anchor="t" bIns="0" lIns="0" spcFirstLastPara="1" rIns="0" wrap="square" tIns="18275">
            <a:noAutofit/>
          </a:bodyPr>
          <a:lstStyle/>
          <a:p>
            <a:pPr indent="0" lvl="0" marL="0" rtl="0" algn="l">
              <a:lnSpc>
                <a:spcPct val="100000"/>
              </a:lnSpc>
              <a:spcBef>
                <a:spcPts val="0"/>
              </a:spcBef>
              <a:spcAft>
                <a:spcPts val="0"/>
              </a:spcAft>
              <a:buClr>
                <a:srgbClr val="000000"/>
              </a:buClr>
              <a:buSzPts val="3450"/>
              <a:buFont typeface="Arial"/>
              <a:buNone/>
            </a:pPr>
            <a:r>
              <a:rPr lang="en"/>
              <a:t>It’s time to learn new sounds! </a:t>
            </a: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3450"/>
              <a:buFont typeface="Arial"/>
              <a:buNone/>
            </a:pPr>
            <a:r>
              <a:t/>
            </a:r>
            <a:endParaRPr/>
          </a:p>
          <a:p>
            <a:pPr indent="0" lvl="0" marL="0" rtl="0" algn="l">
              <a:lnSpc>
                <a:spcPct val="100000"/>
              </a:lnSpc>
              <a:spcBef>
                <a:spcPts val="0"/>
              </a:spcBef>
              <a:spcAft>
                <a:spcPts val="0"/>
              </a:spcAft>
              <a:buClr>
                <a:srgbClr val="000000"/>
              </a:buClr>
              <a:buSzPts val="3450"/>
              <a:buFont typeface="Arial"/>
              <a:buNone/>
            </a:pPr>
            <a:r>
              <a:rPr lang="en"/>
              <a:t>We use the sound rule to help us read!</a:t>
            </a:r>
            <a:endParaRPr/>
          </a:p>
          <a:p>
            <a:pPr indent="0" lvl="0" marL="0" rtl="0" algn="l">
              <a:lnSpc>
                <a:spcPct val="100000"/>
              </a:lnSpc>
              <a:spcBef>
                <a:spcPts val="0"/>
              </a:spcBef>
              <a:spcAft>
                <a:spcPts val="0"/>
              </a:spcAft>
              <a:buSzPts val="3450"/>
              <a:buNone/>
            </a:pPr>
            <a:r>
              <a:t/>
            </a:r>
            <a:endParaRPr/>
          </a:p>
        </p:txBody>
      </p:sp>
      <p:sp>
        <p:nvSpPr>
          <p:cNvPr id="36" name="Google Shape;36;p7"/>
          <p:cNvSpPr txBox="1"/>
          <p:nvPr>
            <p:ph idx="2" type="body"/>
          </p:nvPr>
        </p:nvSpPr>
        <p:spPr>
          <a:xfrm>
            <a:off x="612750" y="631025"/>
            <a:ext cx="5742300" cy="2677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Introduce the sounds</a:t>
            </a:r>
            <a:endParaRPr b="1"/>
          </a:p>
          <a:p>
            <a:pPr indent="0" lvl="0" marL="0" rtl="0" algn="l">
              <a:lnSpc>
                <a:spcPct val="100000"/>
              </a:lnSpc>
              <a:spcBef>
                <a:spcPts val="0"/>
              </a:spcBef>
              <a:spcAft>
                <a:spcPts val="0"/>
              </a:spcAft>
              <a:buSzPts val="7600"/>
              <a:buNone/>
            </a:pPr>
            <a:r>
              <a:t/>
            </a:r>
            <a:endParaRPr/>
          </a:p>
        </p:txBody>
      </p:sp>
      <p:grpSp>
        <p:nvGrpSpPr>
          <p:cNvPr id="37" name="Google Shape;37;p7"/>
          <p:cNvGrpSpPr/>
          <p:nvPr/>
        </p:nvGrpSpPr>
        <p:grpSpPr>
          <a:xfrm>
            <a:off x="599448" y="3308558"/>
            <a:ext cx="2489999" cy="2588607"/>
            <a:chOff x="599452" y="3110429"/>
            <a:chExt cx="2680589" cy="2786745"/>
          </a:xfrm>
        </p:grpSpPr>
        <p:sp>
          <p:nvSpPr>
            <p:cNvPr id="38" name="Google Shape;38;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 name="Google Shape;39;p7"/>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0" name="Google Shape;40;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2" name="Google Shape;42;p7"/>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7360143" y="1842689"/>
            <a:ext cx="11207967" cy="8655096"/>
          </a:xfrm>
          <a:prstGeom prst="rect">
            <a:avLst/>
          </a:prstGeom>
          <a:noFill/>
          <a:ln>
            <a:noFill/>
          </a:ln>
        </p:spPr>
      </p:pic>
      <p:pic>
        <p:nvPicPr>
          <p:cNvPr id="48" name="Google Shape;48;p8"/>
          <p:cNvPicPr preferRelativeResize="0"/>
          <p:nvPr/>
        </p:nvPicPr>
        <p:blipFill rotWithShape="1">
          <a:blip r:embed="rId4">
            <a:alphaModFix/>
          </a:blip>
          <a:srcRect b="0" l="0" r="0" t="0"/>
          <a:stretch/>
        </p:blipFill>
        <p:spPr>
          <a:xfrm>
            <a:off x="7360143" y="1842689"/>
            <a:ext cx="11207967" cy="8655096"/>
          </a:xfrm>
          <a:prstGeom prst="rect">
            <a:avLst/>
          </a:prstGeom>
          <a:noFill/>
          <a:ln>
            <a:noFill/>
          </a:ln>
        </p:spPr>
      </p:pic>
      <p:pic>
        <p:nvPicPr>
          <p:cNvPr id="49" name="Google Shape;49;p8"/>
          <p:cNvPicPr preferRelativeResize="0"/>
          <p:nvPr/>
        </p:nvPicPr>
        <p:blipFill rotWithShape="1">
          <a:blip r:embed="rId5">
            <a:alphaModFix/>
          </a:blip>
          <a:srcRect b="0" l="0" r="0" t="0"/>
          <a:stretch/>
        </p:blipFill>
        <p:spPr>
          <a:xfrm>
            <a:off x="7360143" y="1842689"/>
            <a:ext cx="11207967" cy="8655096"/>
          </a:xfrm>
          <a:prstGeom prst="rect">
            <a:avLst/>
          </a:prstGeom>
          <a:noFill/>
          <a:ln>
            <a:noFill/>
          </a:ln>
        </p:spPr>
      </p:pic>
      <p:pic>
        <p:nvPicPr>
          <p:cNvPr id="50" name="Google Shape;50;p8"/>
          <p:cNvPicPr preferRelativeResize="0"/>
          <p:nvPr/>
        </p:nvPicPr>
        <p:blipFill rotWithShape="1">
          <a:blip r:embed="rId6">
            <a:alphaModFix/>
          </a:blip>
          <a:srcRect b="0" l="9" r="6" t="0"/>
          <a:stretch/>
        </p:blipFill>
        <p:spPr>
          <a:xfrm>
            <a:off x="7360143" y="1841948"/>
            <a:ext cx="11207967" cy="8656556"/>
          </a:xfrm>
          <a:prstGeom prst="rect">
            <a:avLst/>
          </a:prstGeom>
          <a:noFill/>
          <a:ln>
            <a:noFill/>
          </a:ln>
        </p:spPr>
      </p:pic>
      <p:sp>
        <p:nvSpPr>
          <p:cNvPr id="51" name="Google Shape;51;p8"/>
          <p:cNvSpPr/>
          <p:nvPr/>
        </p:nvSpPr>
        <p:spPr>
          <a:xfrm>
            <a:off x="7693126" y="4441601"/>
            <a:ext cx="1719000" cy="11268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2" name="Google Shape;52;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SzPts val="7600"/>
              <a:buNone/>
            </a:pPr>
            <a:r>
              <a:rPr b="1" lang="en"/>
              <a:t>Introduce the sounds</a:t>
            </a:r>
            <a:endParaRPr b="1"/>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3" name="Google Shape;53;p8"/>
          <p:cNvGrpSpPr/>
          <p:nvPr/>
        </p:nvGrpSpPr>
        <p:grpSpPr>
          <a:xfrm>
            <a:off x="599448" y="3308558"/>
            <a:ext cx="2489999" cy="2588607"/>
            <a:chOff x="599452" y="3110429"/>
            <a:chExt cx="2680589" cy="2786745"/>
          </a:xfrm>
        </p:grpSpPr>
        <p:sp>
          <p:nvSpPr>
            <p:cNvPr id="54" name="Google Shape;54;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5" name="Google Shape;55;p8"/>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56" name="Google Shape;56;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8" name="Google Shape;58;p8"/>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p:tgtEl>
                                          <p:spTgt spid="47"/>
                                        </p:tgtEl>
                                        <p:attrNameLst>
                                          <p:attrName>ppt_w</p:attrName>
                                        </p:attrNameLst>
                                      </p:cBhvr>
                                      <p:tavLst>
                                        <p:tav fmla="" tm="0">
                                          <p:val>
                                            <p:strVal val="0"/>
                                          </p:val>
                                        </p:tav>
                                        <p:tav fmla="" tm="100000">
                                          <p:val>
                                            <p:strVal val="#ppt_w"/>
                                          </p:val>
                                        </p:tav>
                                      </p:tavLst>
                                    </p:anim>
                                    <p:anim calcmode="lin" valueType="num">
                                      <p:cBhvr additive="base">
                                        <p:cTn dur="1000"/>
                                        <p:tgtEl>
                                          <p:spTgt spid="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p:tgtEl>
                                          <p:spTgt spid="48"/>
                                        </p:tgtEl>
                                        <p:attrNameLst>
                                          <p:attrName>ppt_w</p:attrName>
                                        </p:attrNameLst>
                                      </p:cBhvr>
                                      <p:tavLst>
                                        <p:tav fmla="" tm="0">
                                          <p:val>
                                            <p:strVal val="0"/>
                                          </p:val>
                                        </p:tav>
                                        <p:tav fmla="" tm="100000">
                                          <p:val>
                                            <p:strVal val="#ppt_w"/>
                                          </p:val>
                                        </p:tav>
                                      </p:tavLst>
                                    </p:anim>
                                    <p:anim calcmode="lin" valueType="num">
                                      <p:cBhvr additive="base">
                                        <p:cTn dur="1000"/>
                                        <p:tgtEl>
                                          <p:spTgt spid="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0"/>
                                        <p:tgtEl>
                                          <p:spTgt spid="49"/>
                                        </p:tgtEl>
                                        <p:attrNameLst>
                                          <p:attrName>ppt_w</p:attrName>
                                        </p:attrNameLst>
                                      </p:cBhvr>
                                      <p:tavLst>
                                        <p:tav fmla="" tm="0">
                                          <p:val>
                                            <p:strVal val="0"/>
                                          </p:val>
                                        </p:tav>
                                        <p:tav fmla="" tm="100000">
                                          <p:val>
                                            <p:strVal val="#ppt_w"/>
                                          </p:val>
                                        </p:tav>
                                      </p:tavLst>
                                    </p:anim>
                                    <p:anim calcmode="lin" valueType="num">
                                      <p:cBhvr additive="base">
                                        <p:cTn dur="1000"/>
                                        <p:tgtEl>
                                          <p:spTgt spid="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000"/>
                                        <p:tgtEl>
                                          <p:spTgt spid="50"/>
                                        </p:tgtEl>
                                        <p:attrNameLst>
                                          <p:attrName>ppt_w</p:attrName>
                                        </p:attrNameLst>
                                      </p:cBhvr>
                                      <p:tavLst>
                                        <p:tav fmla="" tm="0">
                                          <p:val>
                                            <p:strVal val="0"/>
                                          </p:val>
                                        </p:tav>
                                        <p:tav fmla="" tm="100000">
                                          <p:val>
                                            <p:strVal val="#ppt_w"/>
                                          </p:val>
                                        </p:tav>
                                      </p:tavLst>
                                    </p:anim>
                                    <p:anim calcmode="lin" valueType="num">
                                      <p:cBhvr additive="base">
                                        <p:cTn dur="1000"/>
                                        <p:tgtEl>
                                          <p:spTgt spid="50"/>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9"/>
          <p:cNvPicPr preferRelativeResize="0"/>
          <p:nvPr/>
        </p:nvPicPr>
        <p:blipFill rotWithShape="1">
          <a:blip r:embed="rId3">
            <a:alphaModFix/>
          </a:blip>
          <a:srcRect b="0" l="0" r="0" t="0"/>
          <a:stretch/>
        </p:blipFill>
        <p:spPr>
          <a:xfrm rot="5400000">
            <a:off x="7834597" y="2122593"/>
            <a:ext cx="9619750" cy="6494791"/>
          </a:xfrm>
          <a:prstGeom prst="rect">
            <a:avLst/>
          </a:prstGeom>
          <a:noFill/>
          <a:ln>
            <a:noFill/>
          </a:ln>
        </p:spPr>
      </p:pic>
      <p:sp>
        <p:nvSpPr>
          <p:cNvPr id="65" name="Google Shape;65;p9"/>
          <p:cNvSpPr txBox="1"/>
          <p:nvPr/>
        </p:nvSpPr>
        <p:spPr>
          <a:xfrm>
            <a:off x="8911088" y="1906665"/>
            <a:ext cx="7420800" cy="22257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500" u="none" cap="none" strike="noStrike">
                <a:solidFill>
                  <a:schemeClr val="lt1"/>
                </a:solidFill>
                <a:latin typeface="Poppins"/>
                <a:ea typeface="Poppins"/>
                <a:cs typeface="Poppins"/>
                <a:sym typeface="Poppins"/>
              </a:rPr>
              <a:t>search</a:t>
            </a:r>
            <a:endParaRPr b="1" i="0" sz="11500" u="none" cap="none" strike="noStrike">
              <a:solidFill>
                <a:schemeClr val="lt1"/>
              </a:solidFill>
              <a:latin typeface="Poppins"/>
              <a:ea typeface="Poppins"/>
              <a:cs typeface="Poppins"/>
              <a:sym typeface="Poppins"/>
            </a:endParaRPr>
          </a:p>
        </p:txBody>
      </p:sp>
      <p:sp>
        <p:nvSpPr>
          <p:cNvPr id="66" name="Google Shape;66;p9"/>
          <p:cNvSpPr/>
          <p:nvPr/>
        </p:nvSpPr>
        <p:spPr>
          <a:xfrm>
            <a:off x="10246742" y="4774858"/>
            <a:ext cx="4880400" cy="344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9"/>
          <p:cNvSpPr/>
          <p:nvPr/>
        </p:nvSpPr>
        <p:spPr>
          <a:xfrm>
            <a:off x="10332500" y="4442778"/>
            <a:ext cx="495000" cy="344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9"/>
          <p:cNvSpPr/>
          <p:nvPr/>
        </p:nvSpPr>
        <p:spPr>
          <a:xfrm>
            <a:off x="12052118" y="3935949"/>
            <a:ext cx="351000" cy="368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9" name="Google Shape;69;p9"/>
          <p:cNvSpPr/>
          <p:nvPr/>
        </p:nvSpPr>
        <p:spPr>
          <a:xfrm>
            <a:off x="13660892" y="4356317"/>
            <a:ext cx="1295700" cy="344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0" name="Google Shape;70;p9"/>
          <p:cNvCxnSpPr/>
          <p:nvPr/>
        </p:nvCxnSpPr>
        <p:spPr>
          <a:xfrm flipH="1" rot="10800000">
            <a:off x="11138497" y="3826969"/>
            <a:ext cx="1331700" cy="6000"/>
          </a:xfrm>
          <a:prstGeom prst="straightConnector1">
            <a:avLst/>
          </a:prstGeom>
          <a:noFill/>
          <a:ln cap="flat" cmpd="sng" w="76200">
            <a:solidFill>
              <a:schemeClr val="accent4"/>
            </a:solidFill>
            <a:prstDash val="solid"/>
            <a:round/>
            <a:headEnd len="sm" w="sm" type="none"/>
            <a:tailEnd len="sm" w="sm" type="none"/>
          </a:ln>
        </p:spPr>
      </p:cxnSp>
      <p:sp>
        <p:nvSpPr>
          <p:cNvPr id="71" name="Google Shape;71;p9"/>
          <p:cNvSpPr/>
          <p:nvPr/>
        </p:nvSpPr>
        <p:spPr>
          <a:xfrm>
            <a:off x="11270039" y="4442801"/>
            <a:ext cx="1853700" cy="344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2" name="Google Shape;72;p9"/>
          <p:cNvCxnSpPr/>
          <p:nvPr/>
        </p:nvCxnSpPr>
        <p:spPr>
          <a:xfrm flipH="1" rot="10800000">
            <a:off x="11955601" y="3827018"/>
            <a:ext cx="1331700" cy="6000"/>
          </a:xfrm>
          <a:prstGeom prst="straightConnector1">
            <a:avLst/>
          </a:prstGeom>
          <a:noFill/>
          <a:ln cap="flat" cmpd="sng" w="76200">
            <a:solidFill>
              <a:schemeClr val="accent4"/>
            </a:solidFill>
            <a:prstDash val="solid"/>
            <a:round/>
            <a:headEnd len="sm" w="sm" type="none"/>
            <a:tailEnd len="sm" w="sm" type="none"/>
          </a:ln>
        </p:spPr>
      </p:cxnSp>
      <p:cxnSp>
        <p:nvCxnSpPr>
          <p:cNvPr id="73" name="Google Shape;73;p9"/>
          <p:cNvCxnSpPr/>
          <p:nvPr/>
        </p:nvCxnSpPr>
        <p:spPr>
          <a:xfrm flipH="1" rot="10800000">
            <a:off x="13660898" y="3827018"/>
            <a:ext cx="1331700" cy="6000"/>
          </a:xfrm>
          <a:prstGeom prst="straightConnector1">
            <a:avLst/>
          </a:prstGeom>
          <a:noFill/>
          <a:ln cap="flat" cmpd="sng" w="76200">
            <a:solidFill>
              <a:schemeClr val="accent4"/>
            </a:solidFill>
            <a:prstDash val="solid"/>
            <a:round/>
            <a:headEnd len="sm" w="sm" type="none"/>
            <a:tailEnd len="sm" w="sm" type="none"/>
          </a:ln>
        </p:spPr>
      </p:cxnSp>
      <p:sp>
        <p:nvSpPr>
          <p:cNvPr id="74" name="Google Shape;74;p9"/>
          <p:cNvSpPr txBox="1"/>
          <p:nvPr/>
        </p:nvSpPr>
        <p:spPr>
          <a:xfrm>
            <a:off x="8911088" y="6362141"/>
            <a:ext cx="7420800" cy="22257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4100"/>
              <a:buFont typeface="Arial"/>
              <a:buNone/>
            </a:pPr>
            <a:r>
              <a:rPr b="1" i="0" lang="en" sz="11500" u="none" cap="none" strike="noStrike">
                <a:solidFill>
                  <a:schemeClr val="lt1"/>
                </a:solidFill>
                <a:latin typeface="Poppins"/>
                <a:ea typeface="Poppins"/>
                <a:cs typeface="Poppins"/>
                <a:sym typeface="Poppins"/>
              </a:rPr>
              <a:t>search</a:t>
            </a:r>
            <a:endParaRPr b="1" i="0" sz="11500" u="none" cap="none" strike="noStrike">
              <a:solidFill>
                <a:schemeClr val="lt1"/>
              </a:solidFill>
              <a:latin typeface="Poppins"/>
              <a:ea typeface="Poppins"/>
              <a:cs typeface="Poppins"/>
              <a:sym typeface="Poppins"/>
            </a:endParaRPr>
          </a:p>
        </p:txBody>
      </p:sp>
      <p:sp>
        <p:nvSpPr>
          <p:cNvPr id="75" name="Google Shape;75;p9"/>
          <p:cNvSpPr txBox="1"/>
          <p:nvPr>
            <p:ph idx="1" type="body"/>
          </p:nvPr>
        </p:nvSpPr>
        <p:spPr>
          <a:xfrm>
            <a:off x="612750" y="5925312"/>
            <a:ext cx="5738700" cy="3735600"/>
          </a:xfrm>
          <a:prstGeom prst="rect">
            <a:avLst/>
          </a:prstGeom>
          <a:noFill/>
          <a:ln>
            <a:noFill/>
          </a:ln>
        </p:spPr>
        <p:txBody>
          <a:bodyPr anchorCtr="0" anchor="t" bIns="0" lIns="0" spcFirstLastPara="1" rIns="0" wrap="square" tIns="18275">
            <a:spAutoFit/>
          </a:bodyPr>
          <a:lstStyle/>
          <a:p>
            <a:pPr indent="0" lvl="0" marL="0" rtl="0" algn="l">
              <a:lnSpc>
                <a:spcPct val="100000"/>
              </a:lnSpc>
              <a:spcBef>
                <a:spcPts val="0"/>
              </a:spcBef>
              <a:spcAft>
                <a:spcPts val="0"/>
              </a:spcAft>
              <a:buClr>
                <a:srgbClr val="000000"/>
              </a:buClr>
              <a:buSzPts val="3450"/>
              <a:buFont typeface="Arial"/>
              <a:buNone/>
            </a:pPr>
            <a:r>
              <a:rPr lang="en"/>
              <a:t>It’s time to blend the sounds!</a:t>
            </a: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Clr>
                <a:srgbClr val="000000"/>
              </a:buClr>
              <a:buSzPts val="3450"/>
              <a:buFont typeface="Arial"/>
              <a:buNone/>
            </a:pPr>
            <a:r>
              <a:t/>
            </a:r>
            <a:endParaRPr/>
          </a:p>
          <a:p>
            <a:pPr indent="0" lvl="0" marL="0" rtl="0" algn="l">
              <a:lnSpc>
                <a:spcPct val="100000"/>
              </a:lnSpc>
              <a:spcBef>
                <a:spcPts val="0"/>
              </a:spcBef>
              <a:spcAft>
                <a:spcPts val="0"/>
              </a:spcAft>
              <a:buClr>
                <a:srgbClr val="000000"/>
              </a:buClr>
              <a:buSzPts val="3450"/>
              <a:buFont typeface="Arial"/>
              <a:buNone/>
            </a:pPr>
            <a:r>
              <a:rPr lang="en"/>
              <a:t>It’s time to blend the sounds to help us read the words smoothly!</a:t>
            </a: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SzPts val="3450"/>
              <a:buNone/>
            </a:pPr>
            <a:r>
              <a:t/>
            </a:r>
            <a:endParaRPr/>
          </a:p>
        </p:txBody>
      </p:sp>
      <p:sp>
        <p:nvSpPr>
          <p:cNvPr id="76" name="Google Shape;76;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Blend </a:t>
            </a:r>
            <a:endParaRPr b="1"/>
          </a:p>
          <a:p>
            <a:pPr indent="0" lvl="0" marL="0" rtl="0" algn="l">
              <a:lnSpc>
                <a:spcPct val="100487"/>
              </a:lnSpc>
              <a:spcBef>
                <a:spcPts val="0"/>
              </a:spcBef>
              <a:spcAft>
                <a:spcPts val="0"/>
              </a:spcAft>
              <a:buClr>
                <a:srgbClr val="000000"/>
              </a:buClr>
              <a:buSzPts val="1400"/>
              <a:buFont typeface="Arial"/>
              <a:buNone/>
            </a:pPr>
            <a:r>
              <a:rPr b="1" lang="en"/>
              <a:t>the sounds</a:t>
            </a:r>
            <a:endParaRPr b="1"/>
          </a:p>
          <a:p>
            <a:pPr indent="0" lvl="0" marL="0" rtl="0" algn="l">
              <a:lnSpc>
                <a:spcPct val="100000"/>
              </a:lnSpc>
              <a:spcBef>
                <a:spcPts val="0"/>
              </a:spcBef>
              <a:spcAft>
                <a:spcPts val="0"/>
              </a:spcAft>
              <a:buSzPts val="7600"/>
              <a:buNone/>
            </a:pPr>
            <a:r>
              <a:t/>
            </a:r>
            <a:endParaRPr/>
          </a:p>
        </p:txBody>
      </p:sp>
      <p:pic>
        <p:nvPicPr>
          <p:cNvPr id="77" name="Google Shape;77;p9"/>
          <p:cNvPicPr preferRelativeResize="0"/>
          <p:nvPr/>
        </p:nvPicPr>
        <p:blipFill rotWithShape="1">
          <a:blip r:embed="rId4">
            <a:alphaModFix/>
          </a:blip>
          <a:srcRect b="0" l="0" r="0" t="0"/>
          <a:stretch/>
        </p:blipFill>
        <p:spPr>
          <a:xfrm>
            <a:off x="610315" y="3236871"/>
            <a:ext cx="2781813" cy="2356711"/>
          </a:xfrm>
          <a:prstGeom prst="rect">
            <a:avLst/>
          </a:prstGeom>
          <a:noFill/>
          <a:ln>
            <a:noFill/>
          </a:ln>
        </p:spPr>
      </p:pic>
      <p:sp>
        <p:nvSpPr>
          <p:cNvPr id="78" name="Google Shape;78;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9" name="Google Shape;79;p9"/>
          <p:cNvPicPr preferRelativeResize="0"/>
          <p:nvPr/>
        </p:nvPicPr>
        <p:blipFill rotWithShape="1">
          <a:blip r:embed="rId5">
            <a:alphaModFix/>
          </a:blip>
          <a:srcRect b="0" l="0" r="0" t="0"/>
          <a:stretch/>
        </p:blipFill>
        <p:spPr>
          <a:xfrm>
            <a:off x="17653913" y="312775"/>
            <a:ext cx="1821935" cy="15670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
                                        <p:tgtEl>
                                          <p:spTgt spid="70"/>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
                                        <p:tgtEl>
                                          <p:spTgt spid="71"/>
                                        </p:tgtEl>
                                      </p:cBhvr>
                                    </p:animEffec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
                                        <p:tgtEl>
                                          <p:spTgt spid="69"/>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
                                        <p:tgtEl>
                                          <p:spTgt spid="66"/>
                                        </p:tgtEl>
                                      </p:cBhvr>
                                    </p:animEffec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grpSp>
        <p:nvGrpSpPr>
          <p:cNvPr id="85" name="Google Shape;85;p10"/>
          <p:cNvGrpSpPr/>
          <p:nvPr/>
        </p:nvGrpSpPr>
        <p:grpSpPr>
          <a:xfrm>
            <a:off x="7508145" y="7062359"/>
            <a:ext cx="10587620" cy="2143663"/>
            <a:chOff x="5784675" y="818500"/>
            <a:chExt cx="2737800" cy="1941900"/>
          </a:xfrm>
        </p:grpSpPr>
        <p:sp>
          <p:nvSpPr>
            <p:cNvPr id="86" name="Google Shape;86;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7" name="Google Shape;87;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700"/>
                <a:buFont typeface="Arial"/>
                <a:buNone/>
              </a:pPr>
              <a:r>
                <a:rPr b="1" i="0" lang="en" sz="4500" u="none" cap="none" strike="noStrike">
                  <a:solidFill>
                    <a:schemeClr val="accent1"/>
                  </a:solidFill>
                  <a:latin typeface="Poppins"/>
                  <a:ea typeface="Poppins"/>
                  <a:cs typeface="Poppins"/>
                  <a:sym typeface="Poppins"/>
                </a:rPr>
                <a:t>I want to earn enough money to purchase a pearl.</a:t>
              </a:r>
              <a:endParaRPr b="1" i="0" sz="6100" u="none" cap="none" strike="noStrike">
                <a:solidFill>
                  <a:schemeClr val="accent1"/>
                </a:solidFill>
                <a:latin typeface="Poppins"/>
                <a:ea typeface="Poppins"/>
                <a:cs typeface="Poppins"/>
                <a:sym typeface="Poppins"/>
              </a:endParaRPr>
            </a:p>
          </p:txBody>
        </p:sp>
      </p:grpSp>
      <p:grpSp>
        <p:nvGrpSpPr>
          <p:cNvPr id="88" name="Google Shape;88;p10"/>
          <p:cNvGrpSpPr/>
          <p:nvPr/>
        </p:nvGrpSpPr>
        <p:grpSpPr>
          <a:xfrm>
            <a:off x="7508145" y="4709974"/>
            <a:ext cx="10587620" cy="2143663"/>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0" name="Google Shape;90;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4800" u="none" cap="none" strike="noStrike">
                  <a:solidFill>
                    <a:schemeClr val="accent1"/>
                  </a:solidFill>
                  <a:latin typeface="Poppins"/>
                  <a:ea typeface="Poppins"/>
                  <a:cs typeface="Poppins"/>
                  <a:sym typeface="Poppins"/>
                </a:rPr>
                <a:t>I heard the earl say the search is on!</a:t>
              </a:r>
              <a:endParaRPr b="1" i="0" sz="6300" u="none" cap="none" strike="noStrike">
                <a:solidFill>
                  <a:schemeClr val="accent1"/>
                </a:solidFill>
                <a:latin typeface="Poppins"/>
                <a:ea typeface="Poppins"/>
                <a:cs typeface="Poppins"/>
                <a:sym typeface="Poppins"/>
              </a:endParaRPr>
            </a:p>
          </p:txBody>
        </p:sp>
      </p:grpSp>
      <p:grpSp>
        <p:nvGrpSpPr>
          <p:cNvPr id="91" name="Google Shape;91;p10"/>
          <p:cNvGrpSpPr/>
          <p:nvPr/>
        </p:nvGrpSpPr>
        <p:grpSpPr>
          <a:xfrm>
            <a:off x="7508145" y="2367749"/>
            <a:ext cx="10587620" cy="2143663"/>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3" name="Google Shape;93;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6200"/>
                <a:buFont typeface="Arial"/>
                <a:buNone/>
              </a:pPr>
              <a:r>
                <a:rPr b="1" i="0" lang="en" sz="5500" u="none" cap="none" strike="noStrike">
                  <a:solidFill>
                    <a:schemeClr val="accent1"/>
                  </a:solidFill>
                  <a:latin typeface="Poppins"/>
                  <a:ea typeface="Poppins"/>
                  <a:cs typeface="Poppins"/>
                  <a:sym typeface="Poppins"/>
                </a:rPr>
                <a:t>I found a pearl stuck in the earth.</a:t>
              </a:r>
              <a:endParaRPr b="1" i="0" sz="5500" u="none" cap="none" strike="noStrike">
                <a:solidFill>
                  <a:schemeClr val="accent1"/>
                </a:solidFill>
                <a:latin typeface="Poppins"/>
                <a:ea typeface="Poppins"/>
                <a:cs typeface="Poppins"/>
                <a:sym typeface="Poppins"/>
              </a:endParaRPr>
            </a:p>
          </p:txBody>
        </p:sp>
      </p:grpSp>
      <p:sp>
        <p:nvSpPr>
          <p:cNvPr id="94" name="Google Shape;94;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5" name="Google Shape;95;p10"/>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96" name="Google Shape;96;p10"/>
          <p:cNvSpPr txBox="1"/>
          <p:nvPr>
            <p:ph idx="1" type="body"/>
          </p:nvPr>
        </p:nvSpPr>
        <p:spPr>
          <a:xfrm>
            <a:off x="612750" y="6126480"/>
            <a:ext cx="6141300" cy="2124000"/>
          </a:xfrm>
          <a:prstGeom prst="rect">
            <a:avLst/>
          </a:prstGeom>
          <a:noFill/>
          <a:ln>
            <a:noFill/>
          </a:ln>
        </p:spPr>
        <p:txBody>
          <a:bodyPr anchorCtr="0" anchor="t" bIns="0" lIns="0" spcFirstLastPara="1" rIns="0" wrap="square" tIns="18275">
            <a:noAutofit/>
          </a:bodyPr>
          <a:lstStyle/>
          <a:p>
            <a:pPr indent="0" lvl="0" marL="0" rtl="0" algn="l">
              <a:lnSpc>
                <a:spcPct val="100000"/>
              </a:lnSpc>
              <a:spcBef>
                <a:spcPts val="0"/>
              </a:spcBef>
              <a:spcAft>
                <a:spcPts val="0"/>
              </a:spcAft>
              <a:buClr>
                <a:srgbClr val="000000"/>
              </a:buClr>
              <a:buSzPts val="3450"/>
              <a:buFont typeface="Arial"/>
              <a:buNone/>
            </a:pPr>
            <a:r>
              <a:rPr lang="en"/>
              <a:t>It’s time to read the words!</a:t>
            </a:r>
            <a:endParaRPr b="0" sz="1400">
              <a:solidFill>
                <a:srgbClr val="000000"/>
              </a:solidFill>
              <a:latin typeface="Arial"/>
              <a:ea typeface="Arial"/>
              <a:cs typeface="Arial"/>
              <a:sym typeface="Arial"/>
            </a:endParaRPr>
          </a:p>
          <a:p>
            <a:pPr indent="0" lvl="0" marL="12700" rtl="0" algn="l">
              <a:lnSpc>
                <a:spcPct val="100000"/>
              </a:lnSpc>
              <a:spcBef>
                <a:spcPts val="0"/>
              </a:spcBef>
              <a:spcAft>
                <a:spcPts val="0"/>
              </a:spcAft>
              <a:buClr>
                <a:srgbClr val="000000"/>
              </a:buClr>
              <a:buSzPts val="3450"/>
              <a:buFont typeface="Arial"/>
              <a:buNone/>
            </a:pPr>
            <a:r>
              <a:t/>
            </a:r>
            <a:endParaRPr/>
          </a:p>
          <a:p>
            <a:pPr indent="0" lvl="0" marL="12700" rtl="0" algn="l">
              <a:lnSpc>
                <a:spcPct val="100000"/>
              </a:lnSpc>
              <a:spcBef>
                <a:spcPts val="0"/>
              </a:spcBef>
              <a:spcAft>
                <a:spcPts val="0"/>
              </a:spcAft>
              <a:buClr>
                <a:srgbClr val="000000"/>
              </a:buClr>
              <a:buSzPts val="3450"/>
              <a:buFont typeface="Arial"/>
              <a:buNone/>
            </a:pPr>
            <a:r>
              <a:rPr lang="en"/>
              <a:t>It’s time to read the words, so we can read smoothly, like we are speaking!</a:t>
            </a:r>
            <a:endParaRPr b="0" sz="1400">
              <a:solidFill>
                <a:srgbClr val="000000"/>
              </a:solidFill>
              <a:latin typeface="Arial"/>
              <a:ea typeface="Arial"/>
              <a:cs typeface="Arial"/>
              <a:sym typeface="Arial"/>
            </a:endParaRPr>
          </a:p>
          <a:p>
            <a:pPr indent="0" lvl="0" marL="0" rtl="0" algn="l">
              <a:lnSpc>
                <a:spcPct val="100000"/>
              </a:lnSpc>
              <a:spcBef>
                <a:spcPts val="0"/>
              </a:spcBef>
              <a:spcAft>
                <a:spcPts val="0"/>
              </a:spcAft>
              <a:buSzPts val="3450"/>
              <a:buNone/>
            </a:pPr>
            <a:r>
              <a:t/>
            </a:r>
            <a:endParaRPr/>
          </a:p>
        </p:txBody>
      </p:sp>
      <p:sp>
        <p:nvSpPr>
          <p:cNvPr id="97" name="Google Shape;97;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Read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98" name="Google Shape;98;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9" name="Google Shape;99;p10"/>
          <p:cNvPicPr preferRelativeResize="0"/>
          <p:nvPr/>
        </p:nvPicPr>
        <p:blipFill rotWithShape="1">
          <a:blip r:embed="rId5">
            <a:alphaModFix/>
          </a:blip>
          <a:srcRect b="0" l="0" r="0" t="0"/>
          <a:stretch/>
        </p:blipFill>
        <p:spPr>
          <a:xfrm>
            <a:off x="15930050" y="9355250"/>
            <a:ext cx="2242549" cy="1620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ppt_w</p:attrName>
                                        </p:attrNameLst>
                                      </p:cBhvr>
                                      <p:tavLst>
                                        <p:tav fmla="" tm="0">
                                          <p:val>
                                            <p:strVal val="0"/>
                                          </p:val>
                                        </p:tav>
                                        <p:tav fmla="" tm="100000">
                                          <p:val>
                                            <p:strVal val="#ppt_w"/>
                                          </p:val>
                                        </p:tav>
                                      </p:tavLst>
                                    </p:anim>
                                    <p:anim calcmode="lin" valueType="num">
                                      <p:cBhvr additive="base">
                                        <p:cTn dur="10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ppt_w</p:attrName>
                                        </p:attrNameLst>
                                      </p:cBhvr>
                                      <p:tavLst>
                                        <p:tav fmla="" tm="0">
                                          <p:val>
                                            <p:strVal val="0"/>
                                          </p:val>
                                        </p:tav>
                                        <p:tav fmla="" tm="100000">
                                          <p:val>
                                            <p:strVal val="#ppt_w"/>
                                          </p:val>
                                        </p:tav>
                                      </p:tavLst>
                                    </p:anim>
                                    <p:anim calcmode="lin" valueType="num">
                                      <p:cBhvr additive="base">
                                        <p:cTn dur="1000"/>
                                        <p:tgtEl>
                                          <p:spTgt spid="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ppt_w</p:attrName>
                                        </p:attrNameLst>
                                      </p:cBhvr>
                                      <p:tavLst>
                                        <p:tav fmla="" tm="0">
                                          <p:val>
                                            <p:strVal val="0"/>
                                          </p:val>
                                        </p:tav>
                                        <p:tav fmla="" tm="100000">
                                          <p:val>
                                            <p:strVal val="#ppt_w"/>
                                          </p:val>
                                        </p:tav>
                                      </p:tavLst>
                                    </p:anim>
                                    <p:anim calcmode="lin" valueType="num">
                                      <p:cBhvr additive="base">
                                        <p:cTn dur="1000"/>
                                        <p:tgtEl>
                                          <p:spTgt spid="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1"/>
          <p:cNvSpPr txBox="1"/>
          <p:nvPr/>
        </p:nvSpPr>
        <p:spPr>
          <a:xfrm>
            <a:off x="7162348" y="2307693"/>
            <a:ext cx="11908200" cy="73281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search			pearl</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yearn				 heard</a:t>
            </a:r>
            <a:endParaRPr b="1" i="0" sz="12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106" name="Google Shape;106;p11"/>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Decode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07" name="Google Shape;107;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08" name="Google Shape;108;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09" name="Google Shape;109;p11"/>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ppt_w</p:attrName>
                                        </p:attrNameLst>
                                      </p:cBhvr>
                                      <p:tavLst>
                                        <p:tav fmla="" tm="0">
                                          <p:val>
                                            <p:strVal val="0"/>
                                          </p:val>
                                        </p:tav>
                                        <p:tav fmla="" tm="100000">
                                          <p:val>
                                            <p:strVal val="#ppt_w"/>
                                          </p:val>
                                        </p:tav>
                                      </p:tavLst>
                                    </p:anim>
                                    <p:anim calcmode="lin" valueType="num">
                                      <p:cBhvr additive="base">
                                        <p:cTn dur="1000"/>
                                        <p:tgtEl>
                                          <p:spTgt spid="1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12"/>
          <p:cNvPicPr preferRelativeResize="0"/>
          <p:nvPr/>
        </p:nvPicPr>
        <p:blipFill rotWithShape="1">
          <a:blip r:embed="rId3">
            <a:alphaModFix/>
          </a:blip>
          <a:srcRect b="0" l="0" r="0" t="0"/>
          <a:stretch/>
        </p:blipFill>
        <p:spPr>
          <a:xfrm>
            <a:off x="7299933" y="3363685"/>
            <a:ext cx="4964557" cy="3626959"/>
          </a:xfrm>
          <a:prstGeom prst="rect">
            <a:avLst/>
          </a:prstGeom>
          <a:noFill/>
          <a:ln>
            <a:noFill/>
          </a:ln>
        </p:spPr>
      </p:pic>
      <p:pic>
        <p:nvPicPr>
          <p:cNvPr id="116" name="Google Shape;116;p12"/>
          <p:cNvPicPr preferRelativeResize="0"/>
          <p:nvPr/>
        </p:nvPicPr>
        <p:blipFill rotWithShape="1">
          <a:blip r:embed="rId4">
            <a:alphaModFix/>
          </a:blip>
          <a:srcRect b="0" l="0" r="0" t="0"/>
          <a:stretch/>
        </p:blipFill>
        <p:spPr>
          <a:xfrm>
            <a:off x="11002230" y="3378066"/>
            <a:ext cx="4964557" cy="4804767"/>
          </a:xfrm>
          <a:prstGeom prst="rect">
            <a:avLst/>
          </a:prstGeom>
          <a:noFill/>
          <a:ln>
            <a:noFill/>
          </a:ln>
        </p:spPr>
      </p:pic>
      <p:pic>
        <p:nvPicPr>
          <p:cNvPr id="117" name="Google Shape;117;p12"/>
          <p:cNvPicPr preferRelativeResize="0"/>
          <p:nvPr/>
        </p:nvPicPr>
        <p:blipFill rotWithShape="1">
          <a:blip r:embed="rId5">
            <a:alphaModFix/>
          </a:blip>
          <a:srcRect b="0" l="0" r="0" t="0"/>
          <a:stretch/>
        </p:blipFill>
        <p:spPr>
          <a:xfrm>
            <a:off x="14761007" y="3378066"/>
            <a:ext cx="4964557" cy="4804767"/>
          </a:xfrm>
          <a:prstGeom prst="rect">
            <a:avLst/>
          </a:prstGeom>
          <a:noFill/>
          <a:ln>
            <a:noFill/>
          </a:ln>
        </p:spPr>
      </p:pic>
      <p:sp>
        <p:nvSpPr>
          <p:cNvPr id="118" name="Google Shape;118;p12"/>
          <p:cNvSpPr txBox="1"/>
          <p:nvPr/>
        </p:nvSpPr>
        <p:spPr>
          <a:xfrm>
            <a:off x="7385727" y="3157759"/>
            <a:ext cx="3702000" cy="3020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4900" u="none" cap="none" strike="noStrike">
                <a:solidFill>
                  <a:schemeClr val="lt1"/>
                </a:solidFill>
                <a:latin typeface="Poppins"/>
                <a:ea typeface="Poppins"/>
                <a:cs typeface="Poppins"/>
                <a:sym typeface="Poppins"/>
              </a:rPr>
              <a:t>p</a:t>
            </a:r>
            <a:endParaRPr b="1" i="0" sz="14900" u="none" cap="none" strike="noStrike">
              <a:solidFill>
                <a:srgbClr val="000000"/>
              </a:solidFill>
              <a:latin typeface="Poppins"/>
              <a:ea typeface="Poppins"/>
              <a:cs typeface="Poppins"/>
              <a:sym typeface="Poppins"/>
            </a:endParaRPr>
          </a:p>
        </p:txBody>
      </p:sp>
      <p:sp>
        <p:nvSpPr>
          <p:cNvPr id="119" name="Google Shape;119;p12"/>
          <p:cNvSpPr txBox="1"/>
          <p:nvPr/>
        </p:nvSpPr>
        <p:spPr>
          <a:xfrm>
            <a:off x="15147868" y="3157759"/>
            <a:ext cx="3702000" cy="3020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5000" u="none" cap="none" strike="noStrike">
                <a:solidFill>
                  <a:schemeClr val="lt1"/>
                </a:solidFill>
                <a:latin typeface="Poppins"/>
                <a:ea typeface="Poppins"/>
                <a:cs typeface="Poppins"/>
                <a:sym typeface="Poppins"/>
              </a:rPr>
              <a:t>l</a:t>
            </a:r>
            <a:endParaRPr b="1" i="0" sz="15000" u="none" cap="none" strike="noStrike">
              <a:solidFill>
                <a:srgbClr val="000000"/>
              </a:solidFill>
              <a:latin typeface="Poppins"/>
              <a:ea typeface="Poppins"/>
              <a:cs typeface="Poppins"/>
              <a:sym typeface="Poppins"/>
            </a:endParaRPr>
          </a:p>
        </p:txBody>
      </p:sp>
      <p:sp>
        <p:nvSpPr>
          <p:cNvPr id="120" name="Google Shape;120;p12"/>
          <p:cNvSpPr txBox="1"/>
          <p:nvPr/>
        </p:nvSpPr>
        <p:spPr>
          <a:xfrm>
            <a:off x="11445600" y="3157759"/>
            <a:ext cx="3702000" cy="3020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3000" u="none" cap="none" strike="noStrike">
                <a:solidFill>
                  <a:schemeClr val="lt1"/>
                </a:solidFill>
                <a:latin typeface="Poppins"/>
                <a:ea typeface="Poppins"/>
                <a:cs typeface="Poppins"/>
                <a:sym typeface="Poppins"/>
              </a:rPr>
              <a:t>ear</a:t>
            </a:r>
            <a:endParaRPr b="1" i="0" sz="13000" u="none" cap="none" strike="noStrike">
              <a:solidFill>
                <a:srgbClr val="000000"/>
              </a:solidFill>
              <a:latin typeface="Poppins"/>
              <a:ea typeface="Poppins"/>
              <a:cs typeface="Poppins"/>
              <a:sym typeface="Poppins"/>
            </a:endParaRPr>
          </a:p>
        </p:txBody>
      </p:sp>
      <p:sp>
        <p:nvSpPr>
          <p:cNvPr id="121" name="Google Shape;121;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Spell </a:t>
            </a:r>
            <a:br>
              <a:rPr b="1" lang="en"/>
            </a:br>
            <a:r>
              <a:rPr b="1" lang="en"/>
              <a:t>the words</a:t>
            </a:r>
            <a:endParaRPr b="1"/>
          </a:p>
          <a:p>
            <a:pPr indent="0" lvl="0" marL="0" rtl="0" algn="l">
              <a:lnSpc>
                <a:spcPct val="100000"/>
              </a:lnSpc>
              <a:spcBef>
                <a:spcPts val="0"/>
              </a:spcBef>
              <a:spcAft>
                <a:spcPts val="0"/>
              </a:spcAft>
              <a:buSzPts val="7600"/>
              <a:buNone/>
            </a:pPr>
            <a:r>
              <a:t/>
            </a:r>
            <a:endParaRPr/>
          </a:p>
        </p:txBody>
      </p:sp>
      <p:pic>
        <p:nvPicPr>
          <p:cNvPr id="122" name="Google Shape;122;p12"/>
          <p:cNvPicPr preferRelativeResize="0"/>
          <p:nvPr/>
        </p:nvPicPr>
        <p:blipFill rotWithShape="1">
          <a:blip r:embed="rId6">
            <a:alphaModFix/>
          </a:blip>
          <a:srcRect b="0" l="0" r="0" t="0"/>
          <a:stretch/>
        </p:blipFill>
        <p:spPr>
          <a:xfrm>
            <a:off x="18281858" y="549800"/>
            <a:ext cx="669700" cy="1285901"/>
          </a:xfrm>
          <a:prstGeom prst="rect">
            <a:avLst/>
          </a:prstGeom>
          <a:noFill/>
          <a:ln>
            <a:noFill/>
          </a:ln>
        </p:spPr>
      </p:pic>
      <p:pic>
        <p:nvPicPr>
          <p:cNvPr id="123" name="Google Shape;123;p12"/>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sp>
        <p:nvSpPr>
          <p:cNvPr id="124" name="Google Shape;124;p12"/>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13"/>
          <p:cNvGrpSpPr/>
          <p:nvPr/>
        </p:nvGrpSpPr>
        <p:grpSpPr>
          <a:xfrm>
            <a:off x="9813156" y="1726789"/>
            <a:ext cx="5249731" cy="2799831"/>
            <a:chOff x="5784675" y="818500"/>
            <a:chExt cx="2737800" cy="1941900"/>
          </a:xfrm>
        </p:grpSpPr>
        <p:sp>
          <p:nvSpPr>
            <p:cNvPr id="131" name="Google Shape;131;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2" name="Google Shape;132;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0700" u="none" cap="none" strike="noStrike">
                  <a:solidFill>
                    <a:schemeClr val="accent2"/>
                  </a:solidFill>
                  <a:latin typeface="Poppins"/>
                  <a:ea typeface="Poppins"/>
                  <a:cs typeface="Poppins"/>
                  <a:sym typeface="Poppins"/>
                </a:rPr>
                <a:t>their</a:t>
              </a:r>
              <a:endParaRPr b="1" i="0" sz="10700" u="none" cap="none" strike="noStrike">
                <a:solidFill>
                  <a:schemeClr val="accent2"/>
                </a:solidFill>
                <a:latin typeface="Poppins"/>
                <a:ea typeface="Poppins"/>
                <a:cs typeface="Poppins"/>
                <a:sym typeface="Poppins"/>
              </a:endParaRPr>
            </a:p>
          </p:txBody>
        </p:sp>
      </p:grpSp>
      <p:grpSp>
        <p:nvGrpSpPr>
          <p:cNvPr id="133" name="Google Shape;133;p13"/>
          <p:cNvGrpSpPr/>
          <p:nvPr/>
        </p:nvGrpSpPr>
        <p:grpSpPr>
          <a:xfrm>
            <a:off x="9813156" y="5374178"/>
            <a:ext cx="5249731" cy="2799831"/>
            <a:chOff x="5784675" y="818500"/>
            <a:chExt cx="2737800" cy="1941900"/>
          </a:xfrm>
        </p:grpSpPr>
        <p:sp>
          <p:nvSpPr>
            <p:cNvPr id="134" name="Google Shape;134;p13"/>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5" name="Google Shape;135;p13"/>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3200"/>
                <a:buFont typeface="Arial"/>
                <a:buNone/>
              </a:pPr>
              <a:r>
                <a:rPr b="1" i="0" lang="en" sz="10700" u="none" cap="none" strike="noStrike">
                  <a:solidFill>
                    <a:schemeClr val="accent2"/>
                  </a:solidFill>
                  <a:latin typeface="Poppins"/>
                  <a:ea typeface="Poppins"/>
                  <a:cs typeface="Poppins"/>
                  <a:sym typeface="Poppins"/>
                </a:rPr>
                <a:t>very</a:t>
              </a:r>
              <a:endParaRPr b="1" i="0" sz="10700" u="none" cap="none" strike="noStrike">
                <a:solidFill>
                  <a:schemeClr val="accent2"/>
                </a:solidFill>
                <a:latin typeface="Poppins"/>
                <a:ea typeface="Poppins"/>
                <a:cs typeface="Poppins"/>
                <a:sym typeface="Poppins"/>
              </a:endParaRPr>
            </a:p>
          </p:txBody>
        </p:sp>
      </p:grpSp>
      <p:sp>
        <p:nvSpPr>
          <p:cNvPr id="136" name="Google Shape;136;p13"/>
          <p:cNvSpPr/>
          <p:nvPr/>
        </p:nvSpPr>
        <p:spPr>
          <a:xfrm>
            <a:off x="11742331" y="6149188"/>
            <a:ext cx="1466700" cy="1545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37" name="Google Shape;137;p13"/>
          <p:cNvSpPr txBox="1"/>
          <p:nvPr>
            <p:ph idx="2" type="body"/>
          </p:nvPr>
        </p:nvSpPr>
        <p:spPr>
          <a:xfrm>
            <a:off x="612750" y="631025"/>
            <a:ext cx="5742300" cy="3538500"/>
          </a:xfrm>
          <a:prstGeom prst="rect">
            <a:avLst/>
          </a:prstGeom>
          <a:noFill/>
          <a:ln>
            <a:noFill/>
          </a:ln>
        </p:spPr>
        <p:txBody>
          <a:bodyPr anchorCtr="0" anchor="t" bIns="0" lIns="0" spcFirstLastPara="1" rIns="0" wrap="square" tIns="0">
            <a:noAutofit/>
          </a:bodyPr>
          <a:lstStyle/>
          <a:p>
            <a:pPr indent="0" lvl="0" marL="0" rtl="0" algn="l">
              <a:lnSpc>
                <a:spcPct val="100487"/>
              </a:lnSpc>
              <a:spcBef>
                <a:spcPts val="0"/>
              </a:spcBef>
              <a:spcAft>
                <a:spcPts val="0"/>
              </a:spcAft>
              <a:buClr>
                <a:srgbClr val="000000"/>
              </a:buClr>
              <a:buSzPts val="1400"/>
              <a:buFont typeface="Arial"/>
              <a:buNone/>
            </a:pPr>
            <a:r>
              <a:rPr b="1" lang="en"/>
              <a:t>High </a:t>
            </a:r>
            <a:br>
              <a:rPr b="1" lang="en"/>
            </a:br>
            <a:r>
              <a:rPr b="1" lang="en"/>
              <a:t>Frequency </a:t>
            </a:r>
            <a:br>
              <a:rPr b="1" lang="en"/>
            </a:br>
            <a:r>
              <a:rPr b="1" lang="en"/>
              <a:t>Words</a:t>
            </a:r>
            <a:endParaRPr b="1"/>
          </a:p>
          <a:p>
            <a:pPr indent="0" lvl="0" marL="0" rtl="0" algn="l">
              <a:lnSpc>
                <a:spcPct val="100000"/>
              </a:lnSpc>
              <a:spcBef>
                <a:spcPts val="0"/>
              </a:spcBef>
              <a:spcAft>
                <a:spcPts val="0"/>
              </a:spcAft>
              <a:buSzPts val="7600"/>
              <a:buNone/>
            </a:pPr>
            <a:r>
              <a:t/>
            </a:r>
            <a:endParaRPr/>
          </a:p>
        </p:txBody>
      </p:sp>
      <p:sp>
        <p:nvSpPr>
          <p:cNvPr id="138" name="Google Shape;138;p13"/>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9" name="Google Shape;139;p13"/>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40" name="Google Shape;140;p13"/>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41" name="Google Shape;141;p13"/>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1000"/>
                                        <p:tgtEl>
                                          <p:spTgt spid="133"/>
                                        </p:tgtEl>
                                        <p:attrNameLst>
                                          <p:attrName>ppt_w</p:attrName>
                                        </p:attrNameLst>
                                      </p:cBhvr>
                                      <p:tavLst>
                                        <p:tav fmla="" tm="0">
                                          <p:val>
                                            <p:strVal val="0"/>
                                          </p:val>
                                        </p:tav>
                                        <p:tav fmla="" tm="100000">
                                          <p:val>
                                            <p:strVal val="#ppt_w"/>
                                          </p:val>
                                        </p:tav>
                                      </p:tavLst>
                                    </p:anim>
                                    <p:anim calcmode="lin" valueType="num">
                                      <p:cBhvr additive="base">
                                        <p:cTn dur="1000"/>
                                        <p:tgtEl>
                                          <p:spTgt spid="1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3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