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2, we'll be looking at r controlled vowels, even more than in Level C. Today, we'll look at decoding and spelling words with the sound /ar/ and /or/.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a-r and o-r cards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These are called r controlled vowels. The r, changes the sound of the vowel. A-r says /ar/ like st</a:t>
            </a:r>
            <a:r>
              <a:rPr lang="en" sz="1200"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t the c</a:t>
            </a:r>
            <a:r>
              <a:rPr lang="en" sz="1200"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 O-r says /or/ like h</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se eating c</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n. For example, when I see harbor, I say /h/ /ar/ /b/ /or/ = harbor.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a-r card and listen for students to say /ar/. Point to the o-r card and listen for students to say /or/.</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r controlled vowels,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a-r says /ar/ and o-r says /or/. Let's practice reading r controlled vowel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vowels a-r says /ar/ and o-r says /or/.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cheddar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2 vowels! It probably is two syllables. I bet the syllable divide is between the two 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a line between the d's. ched|dar.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We'll underline anything that sticks together. I need to underline the c-h and the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c-h and the a-r. </a:t>
            </a:r>
            <a:r>
              <a:rPr lang="en" sz="1200" u="sng">
                <a:solidFill>
                  <a:schemeClr val="dk1"/>
                </a:solidFill>
                <a:latin typeface="Poppins"/>
                <a:ea typeface="Poppins"/>
                <a:cs typeface="Poppins"/>
                <a:sym typeface="Poppins"/>
              </a:rPr>
              <a:t>ch</a:t>
            </a:r>
            <a:r>
              <a:rPr lang="en" sz="1200">
                <a:solidFill>
                  <a:schemeClr val="dk1"/>
                </a:solidFill>
                <a:latin typeface="Poppins"/>
                <a:ea typeface="Poppins"/>
                <a:cs typeface="Poppins"/>
                <a:sym typeface="Poppins"/>
              </a:rPr>
              <a:t>ed|d</a:t>
            </a:r>
            <a:r>
              <a:rPr lang="en" sz="1200"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It looks like I have a CCVC first syllable and an r-controlled second syllable.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 says /ch/, e says /e/, d says /d/ = "ched". Time for the second syllable. D says /d/, a-r says /ar/ = "dar". Let's put it all together ched/dar = "cheddar".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cheddar</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b="1">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author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o. o-r says /or/. I also see au and th. It is probably 2 syllables. Underline the letters that stay together and then try to figure out where our syllable break goes.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au, th, and or. </a:t>
            </a:r>
            <a:r>
              <a:rPr lang="en" sz="1200" u="sng">
                <a:solidFill>
                  <a:schemeClr val="dk1"/>
                </a:solidFill>
                <a:latin typeface="Poppins"/>
                <a:ea typeface="Poppins"/>
                <a:cs typeface="Poppins"/>
                <a:sym typeface="Poppins"/>
              </a:rPr>
              <a:t>au</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th</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this word. /aw/ /th/ /or/ . Do we read it au|thor or auth|or?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say each and try to determine the syllable break.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Which way?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Solicit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agree. auth|or. The author writes the book. Great thinking while blending the sounds today!</a:t>
            </a:r>
            <a:endParaRPr sz="1200">
              <a:solidFill>
                <a:schemeClr val="dk1"/>
              </a:solidFill>
              <a:latin typeface="Poppins"/>
              <a:ea typeface="Poppins"/>
              <a:cs typeface="Poppins"/>
              <a:sym typeface="Poppins"/>
            </a:endParaRPr>
          </a:p>
        </p:txBody>
      </p:sp>
      <p:sp>
        <p:nvSpPr>
          <p:cNvPr id="78" name="Google Shape;7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The regular barber eats vinegar and cheddar chips.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The mayor could not find humor with the visitor.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My stubborn neighbor stands backwards in the elevator.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the r controlled vowels a-r says /ar/ and o-r says /or/. Those brains are growing!</a:t>
            </a:r>
            <a:endParaRPr sz="1200" b="1">
              <a:solidFill>
                <a:schemeClr val="dk1"/>
              </a:solidFill>
              <a:latin typeface="Poppins"/>
              <a:ea typeface="Poppins"/>
              <a:cs typeface="Poppins"/>
              <a:sym typeface="Poppins"/>
            </a:endParaRPr>
          </a:p>
        </p:txBody>
      </p:sp>
      <p:sp>
        <p:nvSpPr>
          <p:cNvPr id="100" name="Google Shape;100;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1" name="Google Shape;101;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harbor, garden, cedar, mirror, flavor, honor</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Double Decker Elkonin Boxes.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0" name="Google Shape;120;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1" name="Google Shape;121;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lang="en" sz="1200" i="1">
                <a:solidFill>
                  <a:schemeClr val="dk1"/>
                </a:solidFill>
                <a:latin typeface="Poppins"/>
                <a:ea typeface="Poppins"/>
                <a:cs typeface="Poppins"/>
                <a:sym typeface="Poppins"/>
              </a:rPr>
              <a:t>regular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regular.</a:t>
            </a:r>
            <a:r>
              <a:rPr lang="en" sz="1200">
                <a:solidFill>
                  <a:schemeClr val="dk1"/>
                </a:solidFill>
                <a:latin typeface="Poppins"/>
                <a:ea typeface="Poppins"/>
                <a:cs typeface="Poppins"/>
                <a:sym typeface="Poppins"/>
              </a:rPr>
              <a:t> Let's listen to the sounds and match the sound to the correct letter. The word is "regular".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reg |u | lar. Now, we'll do one syllable at a time, writing the sounds that we hear. First syllable. "reg". /r/ /e/ /g/.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r-e-g.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l-a-r.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(Equator, humor)</a:t>
            </a:r>
            <a:endParaRPr sz="1200" b="1">
              <a:solidFill>
                <a:schemeClr val="dk1"/>
              </a:solidFill>
              <a:latin typeface="Poppins"/>
              <a:ea typeface="Poppins"/>
              <a:cs typeface="Poppins"/>
              <a:sym typeface="Poppins"/>
            </a:endParaRPr>
          </a:p>
        </p:txBody>
      </p:sp>
      <p:sp>
        <p:nvSpPr>
          <p:cNvPr id="130" name="Google Shape;130;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1" name="Google Shape;131;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don't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Check out this word. It has an apostrophe. An apostrophe is used in a contraction - when two words are combined and some letters are left out. This word comes from the words do and not. When we combine them, we take out the o in not and add an apostrophe. We read the new word as "don't". I don't want to stop learning. don't. Let's read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Display </a:t>
            </a:r>
            <a:r>
              <a:rPr lang="en" sz="1200" i="1">
                <a:solidFill>
                  <a:schemeClr val="dk1"/>
                </a:solidFill>
                <a:latin typeface="Poppins"/>
                <a:ea typeface="Poppins"/>
                <a:cs typeface="Poppins"/>
                <a:sym typeface="Poppins"/>
              </a:rPr>
              <a:t>goes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word. Let's underline anything that sticks together. o-e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o-e. g</a:t>
            </a:r>
            <a:r>
              <a:rPr lang="en" sz="1200" u="sng">
                <a:solidFill>
                  <a:schemeClr val="dk1"/>
                </a:solidFill>
                <a:latin typeface="Poppins"/>
                <a:ea typeface="Poppins"/>
                <a:cs typeface="Poppins"/>
                <a:sym typeface="Poppins"/>
              </a:rPr>
              <a:t>oe</a:t>
            </a:r>
            <a:r>
              <a:rPr lang="en" sz="1200">
                <a:solidFill>
                  <a:schemeClr val="dk1"/>
                </a:solidFill>
                <a:latin typeface="Poppins"/>
                <a:ea typeface="Poppins"/>
                <a:cs typeface="Poppins"/>
                <a:sym typeface="Poppins"/>
              </a:rPr>
              <a: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sound it out. /g/ /o/ /s/ = "goes". She goes to school everyday. Let's read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don't, goes</a:t>
            </a:r>
            <a:endParaRPr sz="1200" b="1">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9" name="Google Shape;19;p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75535" y="4939094"/>
            <a:ext cx="4169400" cy="48159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800"/>
              <a:buFont typeface="Arial"/>
              <a:buNone/>
            </a:pPr>
            <a:r>
              <a:rPr lang="en" sz="7900" b="1" i="0" u="none" strike="noStrike" cap="none">
                <a:solidFill>
                  <a:srgbClr val="006EB6"/>
                </a:solidFill>
                <a:highlight>
                  <a:schemeClr val="lt1"/>
                </a:highlight>
                <a:latin typeface="Poppins"/>
                <a:ea typeface="Poppins"/>
                <a:cs typeface="Poppins"/>
                <a:sym typeface="Poppins"/>
              </a:rPr>
              <a:t>h</a:t>
            </a:r>
            <a:r>
              <a:rPr lang="en" sz="7900" b="1" i="0" u="none" strike="noStrike" cap="none">
                <a:solidFill>
                  <a:srgbClr val="FF0000"/>
                </a:solidFill>
                <a:highlight>
                  <a:schemeClr val="lt1"/>
                </a:highlight>
                <a:latin typeface="Poppins"/>
                <a:ea typeface="Poppins"/>
                <a:cs typeface="Poppins"/>
                <a:sym typeface="Poppins"/>
              </a:rPr>
              <a:t>ar</a:t>
            </a:r>
            <a:r>
              <a:rPr lang="en" sz="7900" b="1" i="0" u="none" strike="noStrike" cap="none">
                <a:solidFill>
                  <a:schemeClr val="accent1"/>
                </a:solidFill>
                <a:highlight>
                  <a:schemeClr val="lt1"/>
                </a:highlight>
                <a:latin typeface="Poppins"/>
                <a:ea typeface="Poppins"/>
                <a:cs typeface="Poppins"/>
                <a:sym typeface="Poppins"/>
              </a:rPr>
              <a:t>b</a:t>
            </a:r>
            <a:r>
              <a:rPr lang="en" sz="7900" b="1" i="0" u="none" strike="noStrike" cap="none">
                <a:solidFill>
                  <a:srgbClr val="FF0000"/>
                </a:solidFill>
                <a:highlight>
                  <a:schemeClr val="lt1"/>
                </a:highlight>
                <a:latin typeface="Poppins"/>
                <a:ea typeface="Poppins"/>
                <a:cs typeface="Poppins"/>
                <a:sym typeface="Poppins"/>
              </a:rPr>
              <a:t>or</a:t>
            </a:r>
            <a:r>
              <a:rPr lang="en" sz="5700" b="1" i="0" u="none" strike="noStrike" cap="none">
                <a:solidFill>
                  <a:srgbClr val="242424"/>
                </a:solidFill>
                <a:highlight>
                  <a:srgbClr val="FFFFFF"/>
                </a:highlight>
                <a:latin typeface="Poppins"/>
                <a:ea typeface="Poppins"/>
                <a:cs typeface="Poppins"/>
                <a:sym typeface="Poppins"/>
              </a:rPr>
              <a:t> </a:t>
            </a:r>
            <a:endParaRPr sz="57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200"/>
              <a:buFont typeface="Arial"/>
              <a:buNone/>
            </a:pPr>
            <a:r>
              <a:rPr lang="en" sz="3500" b="1" i="0" u="none" strike="noStrike" cap="none">
                <a:solidFill>
                  <a:schemeClr val="dk1"/>
                </a:solidFill>
                <a:highlight>
                  <a:schemeClr val="lt1"/>
                </a:highlight>
                <a:latin typeface="Poppins"/>
                <a:ea typeface="Poppins"/>
                <a:cs typeface="Poppins"/>
                <a:sym typeface="Poppins"/>
              </a:rPr>
              <a:t>/</a:t>
            </a:r>
            <a:r>
              <a:rPr lang="en" sz="3500" b="1" i="0" u="none" strike="noStrike" cap="none">
                <a:solidFill>
                  <a:schemeClr val="accent1"/>
                </a:solidFill>
                <a:highlight>
                  <a:schemeClr val="lt1"/>
                </a:highlight>
                <a:latin typeface="Poppins"/>
                <a:ea typeface="Poppins"/>
                <a:cs typeface="Poppins"/>
                <a:sym typeface="Poppins"/>
              </a:rPr>
              <a:t>h</a:t>
            </a:r>
            <a:r>
              <a:rPr lang="en" sz="3500" b="1" i="0" u="none" strike="noStrike" cap="none">
                <a:solidFill>
                  <a:schemeClr val="dk1"/>
                </a:solidFill>
                <a:highlight>
                  <a:schemeClr val="lt1"/>
                </a:highlight>
                <a:latin typeface="Poppins"/>
                <a:ea typeface="Poppins"/>
                <a:cs typeface="Poppins"/>
                <a:sym typeface="Poppins"/>
              </a:rPr>
              <a:t>/ /</a:t>
            </a:r>
            <a:r>
              <a:rPr lang="en" sz="3500" b="1" i="0" u="none" strike="noStrike" cap="none">
                <a:solidFill>
                  <a:srgbClr val="FF0000"/>
                </a:solidFill>
                <a:highlight>
                  <a:schemeClr val="lt1"/>
                </a:highlight>
                <a:latin typeface="Poppins"/>
                <a:ea typeface="Poppins"/>
                <a:cs typeface="Poppins"/>
                <a:sym typeface="Poppins"/>
              </a:rPr>
              <a:t>ar</a:t>
            </a:r>
            <a:r>
              <a:rPr lang="en" sz="3500" b="1" i="0" u="none" strike="noStrike" cap="none">
                <a:solidFill>
                  <a:schemeClr val="dk1"/>
                </a:solidFill>
                <a:highlight>
                  <a:schemeClr val="lt1"/>
                </a:highlight>
                <a:latin typeface="Poppins"/>
                <a:ea typeface="Poppins"/>
                <a:cs typeface="Poppins"/>
                <a:sym typeface="Poppins"/>
              </a:rPr>
              <a:t>/ | /</a:t>
            </a:r>
            <a:r>
              <a:rPr lang="en" sz="3500" b="1" i="0" u="none" strike="noStrike" cap="none">
                <a:solidFill>
                  <a:srgbClr val="006EB6"/>
                </a:solidFill>
                <a:highlight>
                  <a:schemeClr val="lt1"/>
                </a:highlight>
                <a:latin typeface="Poppins"/>
                <a:ea typeface="Poppins"/>
                <a:cs typeface="Poppins"/>
                <a:sym typeface="Poppins"/>
              </a:rPr>
              <a:t>b</a:t>
            </a:r>
            <a:r>
              <a:rPr lang="en" sz="3500" b="1" i="0" u="none" strike="noStrike" cap="none">
                <a:solidFill>
                  <a:schemeClr val="dk1"/>
                </a:solidFill>
                <a:highlight>
                  <a:schemeClr val="lt1"/>
                </a:highlight>
                <a:latin typeface="Poppins"/>
                <a:ea typeface="Poppins"/>
                <a:cs typeface="Poppins"/>
                <a:sym typeface="Poppins"/>
              </a:rPr>
              <a:t>/ /</a:t>
            </a:r>
            <a:r>
              <a:rPr lang="en" sz="3500" b="1" i="0" u="none" strike="noStrike" cap="none">
                <a:solidFill>
                  <a:srgbClr val="FF0000"/>
                </a:solidFill>
                <a:highlight>
                  <a:schemeClr val="lt1"/>
                </a:highlight>
                <a:latin typeface="Poppins"/>
                <a:ea typeface="Poppins"/>
                <a:cs typeface="Poppins"/>
                <a:sym typeface="Poppins"/>
              </a:rPr>
              <a:t>or</a:t>
            </a:r>
            <a:r>
              <a:rPr lang="en" sz="3500" b="1" i="0" u="none" strike="noStrike" cap="none">
                <a:solidFill>
                  <a:schemeClr val="dk1"/>
                </a:solidFill>
                <a:highlight>
                  <a:schemeClr val="lt1"/>
                </a:highlight>
                <a:latin typeface="Poppins"/>
                <a:ea typeface="Poppins"/>
                <a:cs typeface="Poppins"/>
                <a:sym typeface="Poppins"/>
              </a:rPr>
              <a:t>/</a:t>
            </a:r>
            <a:endParaRPr sz="35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7300"/>
              <a:buFont typeface="Arial"/>
              <a:buNone/>
            </a:pP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rgbClr val="006EB6"/>
                </a:solidFill>
                <a:highlight>
                  <a:schemeClr val="lt1"/>
                </a:highlight>
                <a:latin typeface="Poppins"/>
                <a:ea typeface="Poppins"/>
                <a:cs typeface="Poppins"/>
                <a:sym typeface="Poppins"/>
              </a:rPr>
              <a:t>h</a:t>
            </a:r>
            <a:r>
              <a:rPr lang="en" sz="6000" b="1" i="0" u="none" strike="noStrike" cap="none">
                <a:solidFill>
                  <a:srgbClr val="FF0000"/>
                </a:solidFill>
                <a:highlight>
                  <a:schemeClr val="lt1"/>
                </a:highlight>
                <a:latin typeface="Poppins"/>
                <a:ea typeface="Poppins"/>
                <a:cs typeface="Poppins"/>
                <a:sym typeface="Poppins"/>
              </a:rPr>
              <a:t>ar</a:t>
            </a:r>
            <a:r>
              <a:rPr lang="en" sz="6000" b="1" i="0" u="none" strike="noStrike" cap="none">
                <a:solidFill>
                  <a:schemeClr val="accent1"/>
                </a:solidFill>
                <a:highlight>
                  <a:schemeClr val="lt1"/>
                </a:highlight>
                <a:latin typeface="Poppins"/>
                <a:ea typeface="Poppins"/>
                <a:cs typeface="Poppins"/>
                <a:sym typeface="Poppins"/>
              </a:rPr>
              <a:t>b</a:t>
            </a:r>
            <a:r>
              <a:rPr lang="en" sz="6000" b="1" i="0" u="none" strike="noStrike" cap="none">
                <a:solidFill>
                  <a:srgbClr val="FF0000"/>
                </a:solidFill>
                <a:highlight>
                  <a:schemeClr val="lt1"/>
                </a:highlight>
                <a:latin typeface="Poppins"/>
                <a:ea typeface="Poppins"/>
                <a:cs typeface="Poppins"/>
                <a:sym typeface="Poppins"/>
              </a:rPr>
              <a:t>or</a:t>
            </a:r>
            <a:endParaRPr sz="121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189993" y="4971254"/>
            <a:ext cx="39477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l="874" r="864"/>
          <a:stretch/>
        </p:blipFill>
        <p:spPr>
          <a:xfrm>
            <a:off x="11734300" y="1377109"/>
            <a:ext cx="3056447" cy="3082668"/>
          </a:xfrm>
          <a:prstGeom prst="rect">
            <a:avLst/>
          </a:prstGeom>
          <a:noFill/>
          <a:ln>
            <a:noFill/>
          </a:ln>
        </p:spPr>
      </p:pic>
      <p:pic>
        <p:nvPicPr>
          <p:cNvPr id="28" name="Google Shape;28;p6"/>
          <p:cNvPicPr preferRelativeResize="0"/>
          <p:nvPr/>
        </p:nvPicPr>
        <p:blipFill rotWithShape="1">
          <a:blip r:embed="rId5">
            <a:alphaModFix/>
          </a:blip>
          <a:srcRect t="940" b="950"/>
          <a:stretch/>
        </p:blipFill>
        <p:spPr>
          <a:xfrm>
            <a:off x="7121849" y="1377109"/>
            <a:ext cx="3056446" cy="3082668"/>
          </a:xfrm>
          <a:prstGeom prst="rect">
            <a:avLst/>
          </a:prstGeom>
          <a:noFill/>
          <a:ln>
            <a:noFill/>
          </a:ln>
        </p:spPr>
      </p:pic>
      <p:sp>
        <p:nvSpPr>
          <p:cNvPr id="29" name="Google Shape;29;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30" name="Google Shape;30;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1" name="Google Shape;31;p6"/>
          <p:cNvGrpSpPr/>
          <p:nvPr/>
        </p:nvGrpSpPr>
        <p:grpSpPr>
          <a:xfrm>
            <a:off x="599448" y="3308558"/>
            <a:ext cx="2489999" cy="2588607"/>
            <a:chOff x="599452" y="3110429"/>
            <a:chExt cx="2680589" cy="2786745"/>
          </a:xfrm>
        </p:grpSpPr>
        <p:sp>
          <p:nvSpPr>
            <p:cNvPr id="32" name="Google Shape;32;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6"/>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34" name="Google Shape;34;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 name="Google Shape;36;p6"/>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8361768" y="2430574"/>
            <a:ext cx="10585298" cy="8188428"/>
          </a:xfrm>
          <a:prstGeom prst="rect">
            <a:avLst/>
          </a:prstGeom>
          <a:noFill/>
          <a:ln>
            <a:noFill/>
          </a:ln>
        </p:spPr>
      </p:pic>
      <p:pic>
        <p:nvPicPr>
          <p:cNvPr id="42" name="Google Shape;42;p7"/>
          <p:cNvPicPr preferRelativeResize="0"/>
          <p:nvPr/>
        </p:nvPicPr>
        <p:blipFill rotWithShape="1">
          <a:blip r:embed="rId4">
            <a:alphaModFix/>
          </a:blip>
          <a:srcRect/>
          <a:stretch/>
        </p:blipFill>
        <p:spPr>
          <a:xfrm>
            <a:off x="8361768" y="2430574"/>
            <a:ext cx="10585298" cy="8188428"/>
          </a:xfrm>
          <a:prstGeom prst="rect">
            <a:avLst/>
          </a:prstGeom>
          <a:noFill/>
          <a:ln>
            <a:noFill/>
          </a:ln>
        </p:spPr>
      </p:pic>
      <p:pic>
        <p:nvPicPr>
          <p:cNvPr id="43" name="Google Shape;43;p7"/>
          <p:cNvPicPr preferRelativeResize="0"/>
          <p:nvPr/>
        </p:nvPicPr>
        <p:blipFill rotWithShape="1">
          <a:blip r:embed="rId5">
            <a:alphaModFix/>
          </a:blip>
          <a:srcRect/>
          <a:stretch/>
        </p:blipFill>
        <p:spPr>
          <a:xfrm>
            <a:off x="8361768" y="2430574"/>
            <a:ext cx="10585298" cy="8188428"/>
          </a:xfrm>
          <a:prstGeom prst="rect">
            <a:avLst/>
          </a:prstGeom>
          <a:noFill/>
          <a:ln>
            <a:noFill/>
          </a:ln>
        </p:spPr>
      </p:pic>
      <p:pic>
        <p:nvPicPr>
          <p:cNvPr id="44" name="Google Shape;44;p7"/>
          <p:cNvPicPr preferRelativeResize="0"/>
          <p:nvPr/>
        </p:nvPicPr>
        <p:blipFill rotWithShape="1">
          <a:blip r:embed="rId6">
            <a:alphaModFix/>
          </a:blip>
          <a:srcRect l="9" r="6"/>
          <a:stretch/>
        </p:blipFill>
        <p:spPr>
          <a:xfrm>
            <a:off x="8361768" y="2429873"/>
            <a:ext cx="10585298" cy="8189821"/>
          </a:xfrm>
          <a:prstGeom prst="rect">
            <a:avLst/>
          </a:prstGeom>
          <a:noFill/>
          <a:ln>
            <a:noFill/>
          </a:ln>
        </p:spPr>
      </p:pic>
      <p:sp>
        <p:nvSpPr>
          <p:cNvPr id="45" name="Google Shape;45;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1000"/>
                                        <p:tgtEl>
                                          <p:spTgt spid="44"/>
                                        </p:tgtEl>
                                        <p:attrNameLst>
                                          <p:attrName>ppt_w</p:attrName>
                                        </p:attrNameLst>
                                      </p:cBhvr>
                                      <p:tavLst>
                                        <p:tav tm="0">
                                          <p:val>
                                            <p:strVal val="0"/>
                                          </p:val>
                                        </p:tav>
                                        <p:tav tm="100000">
                                          <p:val>
                                            <p:strVal val="#ppt_w"/>
                                          </p:val>
                                        </p:tav>
                                      </p:tavLst>
                                    </p:anim>
                                    <p:anim calcmode="lin" valueType="num">
                                      <p:cBhvr additive="base">
                                        <p:cTn id="26" dur="1000"/>
                                        <p:tgtEl>
                                          <p:spTgt spid="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615504" y="1500967"/>
            <a:ext cx="10707850" cy="8521344"/>
          </a:xfrm>
          <a:prstGeom prst="rect">
            <a:avLst/>
          </a:prstGeom>
          <a:noFill/>
          <a:ln>
            <a:noFill/>
          </a:ln>
        </p:spPr>
      </p:pic>
      <p:sp>
        <p:nvSpPr>
          <p:cNvPr id="58" name="Google Shape;58;p8"/>
          <p:cNvSpPr txBox="1"/>
          <p:nvPr/>
        </p:nvSpPr>
        <p:spPr>
          <a:xfrm>
            <a:off x="7783633" y="1906574"/>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cheddar</a:t>
            </a:r>
            <a:endParaRPr sz="12000" b="1" i="0" u="none" strike="noStrike" cap="none">
              <a:solidFill>
                <a:schemeClr val="lt1"/>
              </a:solidFill>
              <a:latin typeface="Poppins"/>
              <a:ea typeface="Poppins"/>
              <a:cs typeface="Poppins"/>
              <a:sym typeface="Poppins"/>
            </a:endParaRPr>
          </a:p>
        </p:txBody>
      </p:sp>
      <p:sp>
        <p:nvSpPr>
          <p:cNvPr id="59" name="Google Shape;59;p8"/>
          <p:cNvSpPr/>
          <p:nvPr/>
        </p:nvSpPr>
        <p:spPr>
          <a:xfrm>
            <a:off x="8565267" y="5099188"/>
            <a:ext cx="6696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8823089" y="4690373"/>
            <a:ext cx="1479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10722624"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2015361"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885597" y="41124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4379725" y="415337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5" name="Google Shape;65;p8"/>
          <p:cNvCxnSpPr/>
          <p:nvPr/>
        </p:nvCxnSpPr>
        <p:spPr>
          <a:xfrm>
            <a:off x="12566896" y="2155953"/>
            <a:ext cx="0" cy="1977900"/>
          </a:xfrm>
          <a:prstGeom prst="straightConnector1">
            <a:avLst/>
          </a:prstGeom>
          <a:noFill/>
          <a:ln w="76200" cap="flat" cmpd="sng">
            <a:solidFill>
              <a:srgbClr val="EDC31B"/>
            </a:solidFill>
            <a:prstDash val="solid"/>
            <a:round/>
            <a:headEnd type="none" w="sm" len="sm"/>
            <a:tailEnd type="none" w="sm" len="sm"/>
          </a:ln>
        </p:spPr>
      </p:cxnSp>
      <p:sp>
        <p:nvSpPr>
          <p:cNvPr id="66" name="Google Shape;66;p8"/>
          <p:cNvSpPr/>
          <p:nvPr/>
        </p:nvSpPr>
        <p:spPr>
          <a:xfrm>
            <a:off x="13924829" y="4690373"/>
            <a:ext cx="11577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7" name="Google Shape;67;p8"/>
          <p:cNvCxnSpPr/>
          <p:nvPr/>
        </p:nvCxnSpPr>
        <p:spPr>
          <a:xfrm rot="10800000" flipH="1">
            <a:off x="8823100" y="4044817"/>
            <a:ext cx="1479000" cy="6000"/>
          </a:xfrm>
          <a:prstGeom prst="straightConnector1">
            <a:avLst/>
          </a:prstGeom>
          <a:noFill/>
          <a:ln w="76200" cap="flat" cmpd="sng">
            <a:solidFill>
              <a:schemeClr val="accent4"/>
            </a:solidFill>
            <a:prstDash val="solid"/>
            <a:round/>
            <a:headEnd type="none" w="sm" len="sm"/>
            <a:tailEnd type="none" w="sm" len="sm"/>
          </a:ln>
        </p:spPr>
      </p:cxnSp>
      <p:sp>
        <p:nvSpPr>
          <p:cNvPr id="68" name="Google Shape;68;p8"/>
          <p:cNvSpPr/>
          <p:nvPr/>
        </p:nvSpPr>
        <p:spPr>
          <a:xfrm>
            <a:off x="12884186"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8"/>
          <p:cNvCxnSpPr/>
          <p:nvPr/>
        </p:nvCxnSpPr>
        <p:spPr>
          <a:xfrm rot="10800000" flipH="1">
            <a:off x="13834510" y="4044817"/>
            <a:ext cx="1479000" cy="6000"/>
          </a:xfrm>
          <a:prstGeom prst="straightConnector1">
            <a:avLst/>
          </a:prstGeom>
          <a:noFill/>
          <a:ln w="76200" cap="flat" cmpd="sng">
            <a:solidFill>
              <a:schemeClr val="accent4"/>
            </a:solidFill>
            <a:prstDash val="solid"/>
            <a:round/>
            <a:headEnd type="none" w="sm" len="sm"/>
            <a:tailEnd type="none" w="sm" len="sm"/>
          </a:ln>
        </p:spPr>
      </p:cxnSp>
      <p:sp>
        <p:nvSpPr>
          <p:cNvPr id="70" name="Google Shape;70;p8"/>
          <p:cNvSpPr txBox="1"/>
          <p:nvPr/>
        </p:nvSpPr>
        <p:spPr>
          <a:xfrm>
            <a:off x="7783633" y="6533612"/>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cheddar</a:t>
            </a:r>
            <a:endParaRPr sz="12000" b="1" i="0" u="none" strike="noStrike" cap="none">
              <a:solidFill>
                <a:schemeClr val="lt1"/>
              </a:solidFill>
              <a:latin typeface="Poppins"/>
              <a:ea typeface="Poppins"/>
              <a:cs typeface="Poppins"/>
              <a:sym typeface="Poppins"/>
            </a:endParaRPr>
          </a:p>
        </p:txBody>
      </p:sp>
      <p:sp>
        <p:nvSpPr>
          <p:cNvPr id="71" name="Google Shape;71;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2" name="Google Shape;72;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3" name="Google Shape;73;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4" name="Google Shape;74;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5" name="Google Shape;75;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1"/>
                                        <p:tgtEl>
                                          <p:spTgt spid="69"/>
                                        </p:tgtEl>
                                      </p:cBhvr>
                                    </p:animEffect>
                                  </p:childTnLst>
                                </p:cTn>
                              </p:par>
                              <p:par>
                                <p:cTn id="21" presetID="10"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1"/>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
                                        <p:tgtEl>
                                          <p:spTgt spid="61"/>
                                        </p:tgtEl>
                                      </p:cBhvr>
                                    </p:animEffect>
                                  </p:childTnLst>
                                </p:cTn>
                              </p:par>
                              <p:par>
                                <p:cTn id="39" presetID="1" presetClass="exit" presetSubtype="0" fill="hold" nodeType="withEffect">
                                  <p:stCondLst>
                                    <p:cond delay="0"/>
                                  </p:stCondLst>
                                  <p:childTnLst>
                                    <p:set>
                                      <p:cBhvr>
                                        <p:cTn id="40" dur="1" fill="hold">
                                          <p:stCondLst>
                                            <p:cond delay="1"/>
                                          </p:stCondLst>
                                        </p:cTn>
                                        <p:tgtEl>
                                          <p:spTgt spid="6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1"/>
                                        <p:tgtEl>
                                          <p:spTgt spid="62"/>
                                        </p:tgtEl>
                                      </p:cBhvr>
                                    </p:animEffect>
                                  </p:childTnLst>
                                </p:cTn>
                              </p:par>
                              <p:par>
                                <p:cTn id="46" presetID="1" presetClass="exit" presetSubtype="0" fill="hold" nodeType="withEffect">
                                  <p:stCondLst>
                                    <p:cond delay="0"/>
                                  </p:stCondLst>
                                  <p:childTnLst>
                                    <p:set>
                                      <p:cBhvr>
                                        <p:cTn id="47" dur="1" fill="hold">
                                          <p:stCondLst>
                                            <p:cond delay="1"/>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
                                        <p:tgtEl>
                                          <p:spTgt spid="68"/>
                                        </p:tgtEl>
                                      </p:cBhvr>
                                    </p:animEffect>
                                  </p:childTnLst>
                                </p:cTn>
                              </p:par>
                              <p:par>
                                <p:cTn id="53" presetID="1" presetClass="exit" presetSubtype="0" fill="hold" nodeType="withEffect">
                                  <p:stCondLst>
                                    <p:cond delay="0"/>
                                  </p:stCondLst>
                                  <p:childTnLst>
                                    <p:set>
                                      <p:cBhvr>
                                        <p:cTn id="54" dur="1" fill="hold">
                                          <p:stCondLst>
                                            <p:cond delay="1"/>
                                          </p:stCondLst>
                                        </p:cTn>
                                        <p:tgtEl>
                                          <p:spTgt spid="6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1"/>
                                        <p:tgtEl>
                                          <p:spTgt spid="66"/>
                                        </p:tgtEl>
                                      </p:cBhvr>
                                    </p:animEffect>
                                  </p:childTnLst>
                                </p:cTn>
                              </p:par>
                              <p:par>
                                <p:cTn id="60" presetID="1" presetClass="exit" presetSubtype="0" fill="hold" nodeType="withEffect">
                                  <p:stCondLst>
                                    <p:cond delay="0"/>
                                  </p:stCondLst>
                                  <p:childTnLst>
                                    <p:set>
                                      <p:cBhvr>
                                        <p:cTn id="61" dur="1" fill="hold">
                                          <p:stCondLst>
                                            <p:cond delay="1"/>
                                          </p:stCondLst>
                                        </p:cTn>
                                        <p:tgtEl>
                                          <p:spTgt spid="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
                                        <p:tgtEl>
                                          <p:spTgt spid="59"/>
                                        </p:tgtEl>
                                      </p:cBhvr>
                                    </p:animEffect>
                                  </p:childTnLst>
                                </p:cTn>
                              </p:par>
                              <p:par>
                                <p:cTn id="67" presetID="1" presetClass="exit" presetSubtype="0" fill="hold" nodeType="withEffect">
                                  <p:stCondLst>
                                    <p:cond delay="0"/>
                                  </p:stCondLst>
                                  <p:childTnLst>
                                    <p:set>
                                      <p:cBhvr>
                                        <p:cTn id="68" dur="1" fill="hold">
                                          <p:stCondLst>
                                            <p:cond delay="1"/>
                                          </p:stCondLst>
                                        </p:cTn>
                                        <p:tgtEl>
                                          <p:spTgt spid="6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9"/>
          <p:cNvPicPr preferRelativeResize="0"/>
          <p:nvPr/>
        </p:nvPicPr>
        <p:blipFill rotWithShape="1">
          <a:blip r:embed="rId3">
            <a:alphaModFix/>
          </a:blip>
          <a:srcRect/>
          <a:stretch/>
        </p:blipFill>
        <p:spPr>
          <a:xfrm rot="5400000">
            <a:off x="6604921" y="2244425"/>
            <a:ext cx="10707313" cy="7033893"/>
          </a:xfrm>
          <a:prstGeom prst="rect">
            <a:avLst/>
          </a:prstGeom>
          <a:noFill/>
          <a:ln>
            <a:noFill/>
          </a:ln>
        </p:spPr>
      </p:pic>
      <p:sp>
        <p:nvSpPr>
          <p:cNvPr id="82" name="Google Shape;82;p9"/>
          <p:cNvSpPr txBox="1"/>
          <p:nvPr/>
        </p:nvSpPr>
        <p:spPr>
          <a:xfrm>
            <a:off x="7783633" y="1906574"/>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author</a:t>
            </a:r>
            <a:endParaRPr sz="12000" b="1" i="0" u="none" strike="noStrike" cap="none">
              <a:solidFill>
                <a:schemeClr val="lt1"/>
              </a:solidFill>
              <a:latin typeface="Poppins"/>
              <a:ea typeface="Poppins"/>
              <a:cs typeface="Poppins"/>
              <a:sym typeface="Poppins"/>
            </a:endParaRPr>
          </a:p>
        </p:txBody>
      </p:sp>
      <p:sp>
        <p:nvSpPr>
          <p:cNvPr id="83" name="Google Shape;83;p9"/>
          <p:cNvSpPr/>
          <p:nvPr/>
        </p:nvSpPr>
        <p:spPr>
          <a:xfrm>
            <a:off x="9333928" y="5099188"/>
            <a:ext cx="5403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9767069" y="4639848"/>
            <a:ext cx="1339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11684653" y="4639848"/>
            <a:ext cx="968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0172571" y="415337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3672692" y="415337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8" name="Google Shape;88;p9"/>
          <p:cNvCxnSpPr/>
          <p:nvPr/>
        </p:nvCxnSpPr>
        <p:spPr>
          <a:xfrm>
            <a:off x="12884212" y="2155953"/>
            <a:ext cx="0" cy="1977900"/>
          </a:xfrm>
          <a:prstGeom prst="straightConnector1">
            <a:avLst/>
          </a:prstGeom>
          <a:noFill/>
          <a:ln w="76200" cap="flat" cmpd="sng">
            <a:solidFill>
              <a:srgbClr val="EDC31B"/>
            </a:solidFill>
            <a:prstDash val="solid"/>
            <a:round/>
            <a:headEnd type="none" w="sm" len="sm"/>
            <a:tailEnd type="none" w="sm" len="sm"/>
          </a:ln>
        </p:spPr>
      </p:cxnSp>
      <p:sp>
        <p:nvSpPr>
          <p:cNvPr id="89" name="Google Shape;89;p9"/>
          <p:cNvSpPr/>
          <p:nvPr/>
        </p:nvSpPr>
        <p:spPr>
          <a:xfrm>
            <a:off x="13229835" y="4639848"/>
            <a:ext cx="1161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0" name="Google Shape;90;p9"/>
          <p:cNvCxnSpPr/>
          <p:nvPr/>
        </p:nvCxnSpPr>
        <p:spPr>
          <a:xfrm rot="10800000" flipH="1">
            <a:off x="9627329" y="4044817"/>
            <a:ext cx="1479000" cy="6000"/>
          </a:xfrm>
          <a:prstGeom prst="straightConnector1">
            <a:avLst/>
          </a:prstGeom>
          <a:noFill/>
          <a:ln w="76200" cap="flat" cmpd="sng">
            <a:solidFill>
              <a:schemeClr val="accent4"/>
            </a:solidFill>
            <a:prstDash val="solid"/>
            <a:round/>
            <a:headEnd type="none" w="sm" len="sm"/>
            <a:tailEnd type="none" w="sm" len="sm"/>
          </a:ln>
        </p:spPr>
      </p:cxnSp>
      <p:cxnSp>
        <p:nvCxnSpPr>
          <p:cNvPr id="91" name="Google Shape;91;p9"/>
          <p:cNvCxnSpPr/>
          <p:nvPr/>
        </p:nvCxnSpPr>
        <p:spPr>
          <a:xfrm rot="10800000" flipH="1">
            <a:off x="11405165" y="4044817"/>
            <a:ext cx="1479000" cy="6000"/>
          </a:xfrm>
          <a:prstGeom prst="straightConnector1">
            <a:avLst/>
          </a:prstGeom>
          <a:noFill/>
          <a:ln w="76200" cap="flat" cmpd="sng">
            <a:solidFill>
              <a:schemeClr val="accent4"/>
            </a:solidFill>
            <a:prstDash val="solid"/>
            <a:round/>
            <a:headEnd type="none" w="sm" len="sm"/>
            <a:tailEnd type="none" w="sm" len="sm"/>
          </a:ln>
        </p:spPr>
      </p:cxnSp>
      <p:cxnSp>
        <p:nvCxnSpPr>
          <p:cNvPr id="92" name="Google Shape;92;p9"/>
          <p:cNvCxnSpPr/>
          <p:nvPr/>
        </p:nvCxnSpPr>
        <p:spPr>
          <a:xfrm rot="10800000" flipH="1">
            <a:off x="12990094" y="4044817"/>
            <a:ext cx="1479000" cy="6000"/>
          </a:xfrm>
          <a:prstGeom prst="straightConnector1">
            <a:avLst/>
          </a:prstGeom>
          <a:noFill/>
          <a:ln w="76200" cap="flat" cmpd="sng">
            <a:solidFill>
              <a:schemeClr val="accent4"/>
            </a:solidFill>
            <a:prstDash val="solid"/>
            <a:round/>
            <a:headEnd type="none" w="sm" len="sm"/>
            <a:tailEnd type="none" w="sm" len="sm"/>
          </a:ln>
        </p:spPr>
      </p:cxnSp>
      <p:sp>
        <p:nvSpPr>
          <p:cNvPr id="93" name="Google Shape;93;p9"/>
          <p:cNvSpPr txBox="1"/>
          <p:nvPr/>
        </p:nvSpPr>
        <p:spPr>
          <a:xfrm>
            <a:off x="7783633" y="6533612"/>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author</a:t>
            </a:r>
            <a:endParaRPr sz="12000" b="1" i="0" u="none" strike="noStrike" cap="none">
              <a:solidFill>
                <a:schemeClr val="lt1"/>
              </a:solidFill>
              <a:latin typeface="Poppins"/>
              <a:ea typeface="Poppins"/>
              <a:cs typeface="Poppins"/>
              <a:sym typeface="Poppins"/>
            </a:endParaRPr>
          </a:p>
        </p:txBody>
      </p:sp>
      <p:sp>
        <p:nvSpPr>
          <p:cNvPr id="94" name="Google Shape;94;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5" name="Google Shape;95;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6" name="Google Shape;96;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7" name="Google Shape;97;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
                                        <p:tgtEl>
                                          <p:spTgt spid="86"/>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1"/>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
                                        <p:tgtEl>
                                          <p:spTgt spid="90"/>
                                        </p:tgtEl>
                                      </p:cBhvr>
                                    </p:animEffect>
                                  </p:childTnLst>
                                </p:cTn>
                              </p:par>
                              <p:par>
                                <p:cTn id="24" presetID="10" presetClass="entr" presetSubtype="0" fill="hold" nodeType="with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
                                        <p:tgtEl>
                                          <p:spTgt spid="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1"/>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1"/>
                                        <p:tgtEl>
                                          <p:spTgt spid="85"/>
                                        </p:tgtEl>
                                      </p:cBhvr>
                                    </p:animEffect>
                                  </p:childTnLst>
                                </p:cTn>
                              </p:par>
                              <p:par>
                                <p:cTn id="42" presetID="1" presetClass="exit" presetSubtype="0" fill="hold" nodeType="withEffect">
                                  <p:stCondLst>
                                    <p:cond delay="0"/>
                                  </p:stCondLst>
                                  <p:childTnLst>
                                    <p:set>
                                      <p:cBhvr>
                                        <p:cTn id="43" dur="1" fill="hold">
                                          <p:stCondLst>
                                            <p:cond delay="1"/>
                                          </p:stCondLst>
                                        </p:cTn>
                                        <p:tgtEl>
                                          <p:spTgt spid="8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
                                        <p:tgtEl>
                                          <p:spTgt spid="89"/>
                                        </p:tgtEl>
                                      </p:cBhvr>
                                    </p:animEffect>
                                  </p:childTnLst>
                                </p:cTn>
                              </p:par>
                              <p:par>
                                <p:cTn id="49" presetID="1" presetClass="exit" presetSubtype="0" fill="hold" nodeType="withEffect">
                                  <p:stCondLst>
                                    <p:cond delay="0"/>
                                  </p:stCondLst>
                                  <p:childTnLst>
                                    <p:set>
                                      <p:cBhvr>
                                        <p:cTn id="50" dur="1" fill="hold">
                                          <p:stCondLst>
                                            <p:cond delay="1"/>
                                          </p:stCondLst>
                                        </p:cTn>
                                        <p:tgtEl>
                                          <p:spTgt spid="8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1"/>
                                        <p:tgtEl>
                                          <p:spTgt spid="83"/>
                                        </p:tgtEl>
                                      </p:cBhvr>
                                    </p:animEffect>
                                  </p:childTnLst>
                                </p:cTn>
                              </p:par>
                              <p:par>
                                <p:cTn id="56" presetID="1" presetClass="exit" presetSubtype="0" fill="hold" nodeType="withEffect">
                                  <p:stCondLst>
                                    <p:cond delay="0"/>
                                  </p:stCondLst>
                                  <p:childTnLst>
                                    <p:set>
                                      <p:cBhvr>
                                        <p:cTn id="57" dur="1" fill="hold">
                                          <p:stCondLst>
                                            <p:cond delay="1"/>
                                          </p:stCondLst>
                                        </p:cTn>
                                        <p:tgtEl>
                                          <p:spTgt spid="8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10"/>
          <p:cNvGrpSpPr/>
          <p:nvPr/>
        </p:nvGrpSpPr>
        <p:grpSpPr>
          <a:xfrm>
            <a:off x="8435114" y="7189165"/>
            <a:ext cx="10002826" cy="1921510"/>
            <a:chOff x="5784675" y="818500"/>
            <a:chExt cx="2737800" cy="1941900"/>
          </a:xfrm>
        </p:grpSpPr>
        <p:sp>
          <p:nvSpPr>
            <p:cNvPr id="104" name="Google Shape;104;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500" b="1" i="0" u="none" strike="noStrike" cap="none">
                  <a:solidFill>
                    <a:schemeClr val="accent1"/>
                  </a:solidFill>
                  <a:latin typeface="Poppins"/>
                  <a:ea typeface="Poppins"/>
                  <a:cs typeface="Poppins"/>
                  <a:sym typeface="Poppins"/>
                </a:rPr>
                <a:t>My stubborn neighbor stands backwards in the elevator.</a:t>
              </a:r>
              <a:endParaRPr sz="4500" b="1" i="0" u="none" strike="noStrike" cap="none">
                <a:solidFill>
                  <a:schemeClr val="accent1"/>
                </a:solidFill>
                <a:latin typeface="Poppins"/>
                <a:ea typeface="Poppins"/>
                <a:cs typeface="Poppins"/>
                <a:sym typeface="Poppins"/>
              </a:endParaRPr>
            </a:p>
          </p:txBody>
        </p:sp>
      </p:grpSp>
      <p:grpSp>
        <p:nvGrpSpPr>
          <p:cNvPr id="106" name="Google Shape;106;p10"/>
          <p:cNvGrpSpPr/>
          <p:nvPr/>
        </p:nvGrpSpPr>
        <p:grpSpPr>
          <a:xfrm>
            <a:off x="8435114" y="4945659"/>
            <a:ext cx="10002826" cy="2064434"/>
            <a:chOff x="5784675" y="818500"/>
            <a:chExt cx="2737800" cy="1941900"/>
          </a:xfrm>
        </p:grpSpPr>
        <p:sp>
          <p:nvSpPr>
            <p:cNvPr id="107" name="Google Shape;10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The mayor could not find humor with the visitor.</a:t>
              </a:r>
              <a:endParaRPr sz="4500" b="1" i="0" u="none" strike="noStrike" cap="none">
                <a:solidFill>
                  <a:schemeClr val="accent1"/>
                </a:solidFill>
                <a:latin typeface="Poppins"/>
                <a:ea typeface="Poppins"/>
                <a:cs typeface="Poppins"/>
                <a:sym typeface="Poppins"/>
              </a:endParaRPr>
            </a:p>
          </p:txBody>
        </p:sp>
      </p:grpSp>
      <p:grpSp>
        <p:nvGrpSpPr>
          <p:cNvPr id="109" name="Google Shape;109;p10"/>
          <p:cNvGrpSpPr/>
          <p:nvPr/>
        </p:nvGrpSpPr>
        <p:grpSpPr>
          <a:xfrm>
            <a:off x="8435114" y="2622021"/>
            <a:ext cx="10002826" cy="2144246"/>
            <a:chOff x="5784675" y="818500"/>
            <a:chExt cx="2737800" cy="1941900"/>
          </a:xfrm>
        </p:grpSpPr>
        <p:sp>
          <p:nvSpPr>
            <p:cNvPr id="110" name="Google Shape;110;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The regular barber eats vinegar and cheddar chips.</a:t>
              </a:r>
              <a:endParaRPr sz="4500" b="1" i="0" u="none" strike="noStrike" cap="none">
                <a:solidFill>
                  <a:schemeClr val="accent1"/>
                </a:solidFill>
                <a:latin typeface="Poppins"/>
                <a:ea typeface="Poppins"/>
                <a:cs typeface="Poppins"/>
                <a:sym typeface="Poppins"/>
              </a:endParaRPr>
            </a:p>
          </p:txBody>
        </p:sp>
      </p:grpSp>
      <p:sp>
        <p:nvSpPr>
          <p:cNvPr id="112" name="Google Shape;11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3" name="Google Shape;113;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4" name="Google Shape;114;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5" name="Google Shape;115;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6" name="Google Shape;116;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7" name="Google Shape;117;p10"/>
          <p:cNvPicPr preferRelativeResize="0"/>
          <p:nvPr/>
        </p:nvPicPr>
        <p:blipFill rotWithShape="1">
          <a:blip r:embed="rId5">
            <a:alphaModFix/>
          </a:blip>
          <a:srcRect/>
          <a:stretch/>
        </p:blipFill>
        <p:spPr>
          <a:xfrm>
            <a:off x="16395925" y="9213550"/>
            <a:ext cx="2242549" cy="162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1000"/>
                                        <p:tgtEl>
                                          <p:spTgt spid="109"/>
                                        </p:tgtEl>
                                        <p:attrNameLst>
                                          <p:attrName>ppt_w</p:attrName>
                                        </p:attrNameLst>
                                      </p:cBhvr>
                                      <p:tavLst>
                                        <p:tav tm="0">
                                          <p:val>
                                            <p:strVal val="0"/>
                                          </p:val>
                                        </p:tav>
                                        <p:tav tm="100000">
                                          <p:val>
                                            <p:strVal val="#ppt_w"/>
                                          </p:val>
                                        </p:tav>
                                      </p:tavLst>
                                    </p:anim>
                                    <p:anim calcmode="lin" valueType="num">
                                      <p:cBhvr additive="base">
                                        <p:cTn id="13" dur="1000"/>
                                        <p:tgtEl>
                                          <p:spTgt spid="10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additive="base">
                                        <p:cTn id="18" dur="1000"/>
                                        <p:tgtEl>
                                          <p:spTgt spid="106"/>
                                        </p:tgtEl>
                                        <p:attrNameLst>
                                          <p:attrName>ppt_w</p:attrName>
                                        </p:attrNameLst>
                                      </p:cBhvr>
                                      <p:tavLst>
                                        <p:tav tm="0">
                                          <p:val>
                                            <p:strVal val="0"/>
                                          </p:val>
                                        </p:tav>
                                        <p:tav tm="100000">
                                          <p:val>
                                            <p:strVal val="#ppt_w"/>
                                          </p:val>
                                        </p:tav>
                                      </p:tavLst>
                                    </p:anim>
                                    <p:anim calcmode="lin" valueType="num">
                                      <p:cBhvr additive="base">
                                        <p:cTn id="19" dur="1000"/>
                                        <p:tgtEl>
                                          <p:spTgt spid="106"/>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1000"/>
                                        <p:tgtEl>
                                          <p:spTgt spid="103"/>
                                        </p:tgtEl>
                                        <p:attrNameLst>
                                          <p:attrName>ppt_w</p:attrName>
                                        </p:attrNameLst>
                                      </p:cBhvr>
                                      <p:tavLst>
                                        <p:tav tm="0">
                                          <p:val>
                                            <p:strVal val="0"/>
                                          </p:val>
                                        </p:tav>
                                        <p:tav tm="100000">
                                          <p:val>
                                            <p:strVal val="#ppt_w"/>
                                          </p:val>
                                        </p:tav>
                                      </p:tavLst>
                                    </p:anim>
                                    <p:anim calcmode="lin" valueType="num">
                                      <p:cBhvr additive="base">
                                        <p:cTn id="25" dur="1000"/>
                                        <p:tgtEl>
                                          <p:spTgt spid="1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1"/>
          <p:cNvSpPr txBox="1"/>
          <p:nvPr/>
        </p:nvSpPr>
        <p:spPr>
          <a:xfrm>
            <a:off x="7745294" y="73225"/>
            <a:ext cx="10702500" cy="6327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9500" b="1" i="0" u="none" strike="noStrike" cap="none" dirty="0">
                <a:solidFill>
                  <a:schemeClr val="accent1"/>
                </a:solidFill>
                <a:latin typeface="Poppins"/>
                <a:ea typeface="Poppins"/>
                <a:cs typeface="Poppins"/>
                <a:sym typeface="Poppins"/>
              </a:rPr>
              <a:t>harbor			garden</a:t>
            </a:r>
            <a:endParaRPr sz="9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500" b="1" i="0" u="none" strike="noStrike" cap="none" dirty="0">
                <a:solidFill>
                  <a:schemeClr val="accent1"/>
                </a:solidFill>
                <a:latin typeface="Poppins"/>
                <a:ea typeface="Poppins"/>
                <a:cs typeface="Poppins"/>
                <a:sym typeface="Poppins"/>
              </a:rPr>
              <a:t>cedar		    	mirror</a:t>
            </a:r>
            <a:endParaRPr sz="9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500" b="1" i="0" u="none" strike="noStrike" cap="none" dirty="0">
                <a:solidFill>
                  <a:schemeClr val="accent1"/>
                </a:solidFill>
                <a:latin typeface="Poppins"/>
                <a:ea typeface="Poppins"/>
                <a:cs typeface="Poppins"/>
                <a:sym typeface="Poppins"/>
              </a:rPr>
              <a:t>flavor				  honor</a:t>
            </a:r>
            <a:endParaRPr sz="95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9500" b="1" i="0" u="none" strike="noStrike" cap="none" dirty="0">
              <a:solidFill>
                <a:schemeClr val="accent1"/>
              </a:solidFill>
              <a:highlight>
                <a:srgbClr val="FFFFFF"/>
              </a:highlight>
              <a:latin typeface="Poppins"/>
              <a:ea typeface="Poppins"/>
              <a:cs typeface="Poppins"/>
              <a:sym typeface="Poppins"/>
            </a:endParaRPr>
          </a:p>
        </p:txBody>
      </p:sp>
      <p:sp>
        <p:nvSpPr>
          <p:cNvPr id="124" name="Google Shape;124;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5" name="Google Shape;125;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26" name="Google Shape;126;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7" name="Google Shape;127;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ppt_w</p:attrName>
                                        </p:attrNameLst>
                                      </p:cBhvr>
                                      <p:tavLst>
                                        <p:tav tm="0">
                                          <p:val>
                                            <p:strVal val="0"/>
                                          </p:val>
                                        </p:tav>
                                        <p:tav tm="100000">
                                          <p:val>
                                            <p:strVal val="#ppt_w"/>
                                          </p:val>
                                        </p:tav>
                                      </p:tavLst>
                                    </p:anim>
                                    <p:anim calcmode="lin" valueType="num">
                                      <p:cBhvr additive="base">
                                        <p:cTn id="8" dur="10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2"/>
          <p:cNvPicPr preferRelativeResize="0"/>
          <p:nvPr/>
        </p:nvPicPr>
        <p:blipFill rotWithShape="1">
          <a:blip r:embed="rId3">
            <a:alphaModFix/>
          </a:blip>
          <a:srcRect/>
          <a:stretch/>
        </p:blipFill>
        <p:spPr>
          <a:xfrm>
            <a:off x="7452333" y="3207696"/>
            <a:ext cx="4854226" cy="3563731"/>
          </a:xfrm>
          <a:prstGeom prst="rect">
            <a:avLst/>
          </a:prstGeom>
          <a:noFill/>
          <a:ln>
            <a:noFill/>
          </a:ln>
        </p:spPr>
      </p:pic>
      <p:pic>
        <p:nvPicPr>
          <p:cNvPr id="134" name="Google Shape;134;p12"/>
          <p:cNvPicPr preferRelativeResize="0"/>
          <p:nvPr/>
        </p:nvPicPr>
        <p:blipFill rotWithShape="1">
          <a:blip r:embed="rId4">
            <a:alphaModFix/>
          </a:blip>
          <a:srcRect/>
          <a:stretch/>
        </p:blipFill>
        <p:spPr>
          <a:xfrm>
            <a:off x="11072362" y="3221827"/>
            <a:ext cx="4854226" cy="4721004"/>
          </a:xfrm>
          <a:prstGeom prst="rect">
            <a:avLst/>
          </a:prstGeom>
          <a:noFill/>
          <a:ln>
            <a:noFill/>
          </a:ln>
        </p:spPr>
      </p:pic>
      <p:pic>
        <p:nvPicPr>
          <p:cNvPr id="135" name="Google Shape;135;p12"/>
          <p:cNvPicPr preferRelativeResize="0"/>
          <p:nvPr/>
        </p:nvPicPr>
        <p:blipFill rotWithShape="1">
          <a:blip r:embed="rId5">
            <a:alphaModFix/>
          </a:blip>
          <a:srcRect/>
          <a:stretch/>
        </p:blipFill>
        <p:spPr>
          <a:xfrm>
            <a:off x="14747615" y="3221827"/>
            <a:ext cx="4854226" cy="4721004"/>
          </a:xfrm>
          <a:prstGeom prst="rect">
            <a:avLst/>
          </a:prstGeom>
          <a:noFill/>
          <a:ln>
            <a:noFill/>
          </a:ln>
        </p:spPr>
      </p:pic>
      <p:sp>
        <p:nvSpPr>
          <p:cNvPr id="136" name="Google Shape;136;p12"/>
          <p:cNvSpPr txBox="1"/>
          <p:nvPr/>
        </p:nvSpPr>
        <p:spPr>
          <a:xfrm>
            <a:off x="7536220" y="3157759"/>
            <a:ext cx="3620700" cy="2967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reg</a:t>
            </a:r>
            <a:endParaRPr sz="14000" b="1" i="0" u="none" strike="noStrike" cap="none">
              <a:solidFill>
                <a:srgbClr val="000000"/>
              </a:solidFill>
              <a:latin typeface="Poppins"/>
              <a:ea typeface="Poppins"/>
              <a:cs typeface="Poppins"/>
              <a:sym typeface="Poppins"/>
            </a:endParaRPr>
          </a:p>
        </p:txBody>
      </p:sp>
      <p:sp>
        <p:nvSpPr>
          <p:cNvPr id="137" name="Google Shape;137;p12"/>
          <p:cNvSpPr txBox="1"/>
          <p:nvPr/>
        </p:nvSpPr>
        <p:spPr>
          <a:xfrm>
            <a:off x="15273336" y="3157759"/>
            <a:ext cx="3620700" cy="2967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lar</a:t>
            </a:r>
            <a:endParaRPr sz="14000" b="1" i="0" u="none" strike="noStrike" cap="none">
              <a:solidFill>
                <a:srgbClr val="000000"/>
              </a:solidFill>
              <a:latin typeface="Poppins"/>
              <a:ea typeface="Poppins"/>
              <a:cs typeface="Poppins"/>
              <a:sym typeface="Poppins"/>
            </a:endParaRPr>
          </a:p>
        </p:txBody>
      </p:sp>
      <p:sp>
        <p:nvSpPr>
          <p:cNvPr id="138" name="Google Shape;138;p12"/>
          <p:cNvSpPr txBox="1"/>
          <p:nvPr/>
        </p:nvSpPr>
        <p:spPr>
          <a:xfrm>
            <a:off x="11505879" y="3157759"/>
            <a:ext cx="3620700" cy="2967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000" b="1" i="0" u="none" strike="noStrike" cap="none">
                <a:solidFill>
                  <a:schemeClr val="lt1"/>
                </a:solidFill>
                <a:latin typeface="Poppins"/>
                <a:ea typeface="Poppins"/>
                <a:cs typeface="Poppins"/>
                <a:sym typeface="Poppins"/>
              </a:rPr>
              <a:t>u</a:t>
            </a:r>
            <a:endParaRPr sz="14000" b="1" i="0" u="none" strike="noStrike" cap="none">
              <a:solidFill>
                <a:srgbClr val="000000"/>
              </a:solidFill>
              <a:latin typeface="Poppins"/>
              <a:ea typeface="Poppins"/>
              <a:cs typeface="Poppins"/>
              <a:sym typeface="Poppins"/>
            </a:endParaRPr>
          </a:p>
        </p:txBody>
      </p:sp>
      <p:sp>
        <p:nvSpPr>
          <p:cNvPr id="139" name="Google Shape;139;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0" name="Google Shape;140;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1" name="Google Shape;141;p12"/>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42" name="Google Shape;142;p12"/>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
                                        <p:tgtEl>
                                          <p:spTgt spid="134"/>
                                        </p:tgtEl>
                                      </p:cBhvr>
                                    </p:animEffect>
                                  </p:childTnLst>
                                </p:cTn>
                              </p:par>
                              <p:par>
                                <p:cTn id="13" presetID="10" presetClass="entr" presetSubtype="0"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1"/>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1"/>
                                        <p:tgtEl>
                                          <p:spTgt spid="135"/>
                                        </p:tgtEl>
                                      </p:cBhvr>
                                    </p:animEffect>
                                  </p:childTnLst>
                                </p:cTn>
                              </p:par>
                              <p:par>
                                <p:cTn id="21" presetID="10" presetClass="entr" presetSubtype="0" fill="hold" nodeType="with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fade">
                                      <p:cBhvr>
                                        <p:cTn id="23" dur="1"/>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3"/>
          <p:cNvGrpSpPr/>
          <p:nvPr/>
        </p:nvGrpSpPr>
        <p:grpSpPr>
          <a:xfrm>
            <a:off x="9813121" y="1726739"/>
            <a:ext cx="5833157" cy="3109759"/>
            <a:chOff x="5784675" y="818500"/>
            <a:chExt cx="2737800" cy="1941900"/>
          </a:xfrm>
        </p:grpSpPr>
        <p:sp>
          <p:nvSpPr>
            <p:cNvPr id="149" name="Google Shape;149;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3200" b="1" i="0" u="none" strike="noStrike" cap="none">
                  <a:solidFill>
                    <a:schemeClr val="accent2"/>
                  </a:solidFill>
                  <a:latin typeface="Poppins"/>
                  <a:ea typeface="Poppins"/>
                  <a:cs typeface="Poppins"/>
                  <a:sym typeface="Poppins"/>
                </a:rPr>
                <a:t>don’t</a:t>
              </a:r>
              <a:endParaRPr sz="13200" b="1" i="0" u="none" strike="noStrike" cap="none">
                <a:solidFill>
                  <a:schemeClr val="accent2"/>
                </a:solidFill>
                <a:latin typeface="Poppins"/>
                <a:ea typeface="Poppins"/>
                <a:cs typeface="Poppins"/>
                <a:sym typeface="Poppins"/>
              </a:endParaRPr>
            </a:p>
          </p:txBody>
        </p:sp>
      </p:grpSp>
      <p:grpSp>
        <p:nvGrpSpPr>
          <p:cNvPr id="151" name="Google Shape;151;p13"/>
          <p:cNvGrpSpPr/>
          <p:nvPr/>
        </p:nvGrpSpPr>
        <p:grpSpPr>
          <a:xfrm>
            <a:off x="9813121" y="5778985"/>
            <a:ext cx="5833157" cy="3109759"/>
            <a:chOff x="5784675" y="818500"/>
            <a:chExt cx="2737800" cy="1941900"/>
          </a:xfrm>
        </p:grpSpPr>
        <p:sp>
          <p:nvSpPr>
            <p:cNvPr id="152" name="Google Shape;152;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3200" b="1" i="0" u="none" strike="noStrike" cap="none">
                  <a:solidFill>
                    <a:schemeClr val="accent2"/>
                  </a:solidFill>
                  <a:latin typeface="Poppins"/>
                  <a:ea typeface="Poppins"/>
                  <a:cs typeface="Poppins"/>
                  <a:sym typeface="Poppins"/>
                </a:rPr>
                <a:t>goes</a:t>
              </a:r>
              <a:endParaRPr sz="13200" b="1" i="0" u="none" strike="noStrike" cap="none">
                <a:solidFill>
                  <a:schemeClr val="accent2"/>
                </a:solidFill>
                <a:latin typeface="Poppins"/>
                <a:ea typeface="Poppins"/>
                <a:cs typeface="Poppins"/>
                <a:sym typeface="Poppins"/>
              </a:endParaRPr>
            </a:p>
          </p:txBody>
        </p:sp>
      </p:grpSp>
      <p:sp>
        <p:nvSpPr>
          <p:cNvPr id="154" name="Google Shape;154;p13"/>
          <p:cNvSpPr/>
          <p:nvPr/>
        </p:nvSpPr>
        <p:spPr>
          <a:xfrm>
            <a:off x="13850950" y="2357501"/>
            <a:ext cx="4374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5" name="Google Shape;155;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6" name="Google Shape;156;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57" name="Google Shape;157;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58" name="Google Shape;158;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59" name="Google Shape;159;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p:tgtEl>
                                          <p:spTgt spid="148"/>
                                        </p:tgtEl>
                                        <p:attrNameLst>
                                          <p:attrName>ppt_w</p:attrName>
                                        </p:attrNameLst>
                                      </p:cBhvr>
                                      <p:tavLst>
                                        <p:tav tm="0">
                                          <p:val>
                                            <p:strVal val="0"/>
                                          </p:val>
                                        </p:tav>
                                        <p:tav tm="100000">
                                          <p:val>
                                            <p:strVal val="#ppt_w"/>
                                          </p:val>
                                        </p:tav>
                                      </p:tavLst>
                                    </p:anim>
                                    <p:anim calcmode="lin" valueType="num">
                                      <p:cBhvr additive="base">
                                        <p:cTn id="8" dur="1000"/>
                                        <p:tgtEl>
                                          <p:spTgt spid="1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1"/>
                                        <p:tgtEl>
                                          <p:spTgt spid="15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 calcmode="lin" valueType="num">
                                      <p:cBhvr additive="base">
                                        <p:cTn id="22" dur="1000"/>
                                        <p:tgtEl>
                                          <p:spTgt spid="151"/>
                                        </p:tgtEl>
                                        <p:attrNameLst>
                                          <p:attrName>ppt_w</p:attrName>
                                        </p:attrNameLst>
                                      </p:cBhvr>
                                      <p:tavLst>
                                        <p:tav tm="0">
                                          <p:val>
                                            <p:strVal val="0"/>
                                          </p:val>
                                        </p:tav>
                                        <p:tav tm="100000">
                                          <p:val>
                                            <p:strVal val="#ppt_w"/>
                                          </p:val>
                                        </p:tav>
                                      </p:tavLst>
                                    </p:anim>
                                    <p:anim calcmode="lin" valueType="num">
                                      <p:cBhvr additive="base">
                                        <p:cTn id="23" dur="10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2566</Words>
  <Application>Microsoft Office PowerPoint</Application>
  <PresentationFormat>Custom</PresentationFormat>
  <Paragraphs>200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Poppins</vt:lpstr>
      <vt:lpstr>Calibri</vt:lpstr>
      <vt:lpstr>Poppins Black</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2024-07-29T17:00:57Z</dcterms:modified>
</cp:coreProperties>
</file>