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7275" cy="11310938"/>
  <p:notesSz cx="6858000" cy="9144000"/>
  <p:embeddedFontLs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lack" panose="020B0604020202020204" pitchFamily="34" charset="0"/>
      <p:bold r:id="rId18"/>
      <p:italic r:id="rId19"/>
      <p:boldItalic r:id="rId20"/>
    </p:embeddedFont>
    <p:embeddedFont>
      <p:font typeface="Short Stack" panose="02010500040000000007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8784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tWggWBwu4kZgKG/L7OgMcpZz9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cey Smith" initials="" lastIdx="1" clrIdx="0"/>
  <p:cmAuthor id="1" name="Kara Martin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-24"/>
      </p:cViewPr>
      <p:guideLst>
        <p:guide orient="horz" pos="4689"/>
        <p:guide pos="317"/>
        <p:guide orient="horz" pos="158"/>
        <p:guide orient="horz" pos="2454"/>
        <p:guide pos="8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10T13:49:21.389" idx="1">
    <p:pos x="9047" y="1953"/>
    <p:text>Not sure where this should go on the letter mat? Or stay here?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laikLtQ"/>
      </p:ext>
    </p:extLst>
  </p:cm>
  <p:cm authorId="1" dt="2025-06-10T13:49:21.389" idx="1">
    <p:pos x="9047" y="1953"/>
    <p:text>It can stay here. Thanks Lacey!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liuSdH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66c1a98566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66c1a98566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66c1a985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6c1a98566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366c1a98566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66c1a9856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6c1a98566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g366c1a98566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66c1a9856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6c1a98566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9" name="Google Shape;39;g366c1a98566_0_0" descr="&quot;'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66c1a98566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" name="Google Shape;41;g366c1a98566_0_0" descr="&quot;'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6c1a98566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8" name="Google Shape;188;g366c1a98566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9" name="Google Shape;189;g366c1a98566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66c1a98566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6c1a98566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7" name="Google Shape;197;g366c1a98566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366c1a98566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Joey like to do at the farmhouse?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are some things that Joey did while at his grandmother’s farmhouse?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g366c1a98566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 descr="The word &quot;frown&quot; is shown, with phonemes separated blended back together."/>
          <p:cNvSpPr txBox="1"/>
          <p:nvPr/>
        </p:nvSpPr>
        <p:spPr>
          <a:xfrm>
            <a:off x="11067262" y="4890602"/>
            <a:ext cx="4169400" cy="4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" sz="81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fr</a:t>
            </a:r>
            <a:r>
              <a:rPr lang="en" sz="81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ow</a:t>
            </a:r>
            <a:r>
              <a:rPr lang="en" sz="81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endParaRPr sz="8100" b="1" i="0" u="none" strike="noStrike" cap="none">
              <a:solidFill>
                <a:srgbClr val="FF0000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"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"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0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ow</a:t>
            </a:r>
            <a:r>
              <a:rPr lang="en"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0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sz="40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62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fr</a:t>
            </a:r>
            <a:r>
              <a:rPr lang="en" sz="62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ow</a:t>
            </a:r>
            <a:r>
              <a:rPr lang="en" sz="62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endParaRPr sz="62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 descr="&quot;'"/>
          <p:cNvSpPr/>
          <p:nvPr/>
        </p:nvSpPr>
        <p:spPr>
          <a:xfrm>
            <a:off x="11172181" y="4890602"/>
            <a:ext cx="3959400" cy="153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 descr="sound letter card &quot;ow&quot;"/>
          <p:cNvPicPr preferRelativeResize="0"/>
          <p:nvPr/>
        </p:nvPicPr>
        <p:blipFill rotWithShape="1">
          <a:blip r:embed="rId4">
            <a:alphaModFix/>
          </a:blip>
          <a:srcRect l="1323" r="1333"/>
          <a:stretch/>
        </p:blipFill>
        <p:spPr>
          <a:xfrm>
            <a:off x="11734300" y="1377109"/>
            <a:ext cx="3056446" cy="30828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51" name="Google Shape;51;p1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Google Shape;55;p1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749" y="2144316"/>
            <a:ext cx="11373076" cy="87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749" y="2428646"/>
            <a:ext cx="11005225" cy="850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8749" y="2144316"/>
            <a:ext cx="11373076" cy="87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A screenshot shows the Level D sound letter mat, which includes the sound spellings and phonics: oi, oy, au, aw, wor, ear, gu, gue, kn, gn, wr, ti, ci, and s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749" y="2144326"/>
            <a:ext cx="11373076" cy="87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 descr="&quot;'"/>
          <p:cNvSpPr/>
          <p:nvPr/>
        </p:nvSpPr>
        <p:spPr>
          <a:xfrm flipH="1">
            <a:off x="14313622" y="3101681"/>
            <a:ext cx="48900" cy="1253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68" name="Google Shape;68;p2" descr="&quot;'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2" descr="&quot;&quot;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77324" y="2760750"/>
            <a:ext cx="10707850" cy="6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 descr="The word &quot;frown&quot;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frown</a:t>
            </a:r>
            <a:endParaRPr sz="1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9778044" y="3979728"/>
            <a:ext cx="4360254" cy="1496647"/>
            <a:chOff x="9778044" y="3979728"/>
            <a:chExt cx="4360254" cy="1496647"/>
          </a:xfrm>
        </p:grpSpPr>
        <p:sp>
          <p:nvSpPr>
            <p:cNvPr id="82" name="Google Shape;82;p3" descr="&quot;'"/>
            <p:cNvSpPr/>
            <p:nvPr/>
          </p:nvSpPr>
          <p:spPr>
            <a:xfrm>
              <a:off x="9816498" y="5092975"/>
              <a:ext cx="43218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778044" y="460804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430074" y="4608071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1202582" y="4608071"/>
              <a:ext cx="163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1823690" y="4120199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 rot="10800000" flipH="1">
              <a:off x="11354626" y="3979728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" name="Google Shape;88;p3"/>
            <p:cNvSpPr/>
            <p:nvPr/>
          </p:nvSpPr>
          <p:spPr>
            <a:xfrm>
              <a:off x="13379070" y="460804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3" descr="The word &quot;frown&quot;"/>
          <p:cNvSpPr txBox="1"/>
          <p:nvPr/>
        </p:nvSpPr>
        <p:spPr>
          <a:xfrm>
            <a:off x="7971977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frown</a:t>
            </a:r>
            <a:endParaRPr sz="1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3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700497" y="2805858"/>
            <a:ext cx="10707850" cy="593553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 descr="The word &quot;crown&quot;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crown</a:t>
            </a:r>
            <a:endParaRPr sz="1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0" name="Google Shape;100;p4"/>
          <p:cNvGrpSpPr/>
          <p:nvPr/>
        </p:nvGrpSpPr>
        <p:grpSpPr>
          <a:xfrm>
            <a:off x="9795168" y="3951250"/>
            <a:ext cx="4568400" cy="1560916"/>
            <a:chOff x="9795168" y="3951250"/>
            <a:chExt cx="4568400" cy="1560916"/>
          </a:xfrm>
        </p:grpSpPr>
        <p:sp>
          <p:nvSpPr>
            <p:cNvPr id="101" name="Google Shape;101;p4" descr="&quot;'"/>
            <p:cNvSpPr/>
            <p:nvPr/>
          </p:nvSpPr>
          <p:spPr>
            <a:xfrm>
              <a:off x="9795168" y="5128766"/>
              <a:ext cx="4568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073095" y="4653868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717402" y="4653841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1700495" y="4653923"/>
              <a:ext cx="13980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1978059" y="4151976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4"/>
            <p:cNvCxnSpPr/>
            <p:nvPr/>
          </p:nvCxnSpPr>
          <p:spPr>
            <a:xfrm rot="10800000" flipH="1">
              <a:off x="11466902" y="3951250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4"/>
            <p:cNvSpPr/>
            <p:nvPr/>
          </p:nvSpPr>
          <p:spPr>
            <a:xfrm>
              <a:off x="13537865" y="4653868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 descr="The word &quot;crown&quot;"/>
          <p:cNvSpPr txBox="1"/>
          <p:nvPr/>
        </p:nvSpPr>
        <p:spPr>
          <a:xfrm>
            <a:off x="7971977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crown</a:t>
            </a:r>
            <a:endParaRPr sz="1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10" name="Google Shape;110;p4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700" y="3282350"/>
            <a:ext cx="2918049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7203140" y="7202446"/>
            <a:ext cx="11348729" cy="2124050"/>
            <a:chOff x="5784675" y="818500"/>
            <a:chExt cx="2737800" cy="1941900"/>
          </a:xfrm>
        </p:grpSpPr>
        <p:sp>
          <p:nvSpPr>
            <p:cNvPr id="117" name="Google Shape;117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 descr="Example sentence: The cow wore a crown and a gown.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" sz="48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cow wore a crown and a gown.</a:t>
              </a:r>
              <a:endParaRPr sz="48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7203142" y="4845121"/>
            <a:ext cx="11349002" cy="2124050"/>
            <a:chOff x="5784675" y="818500"/>
            <a:chExt cx="2737800" cy="1941900"/>
          </a:xfrm>
        </p:grpSpPr>
        <p:sp>
          <p:nvSpPr>
            <p:cNvPr id="120" name="Google Shape;120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 descr="Example sentence: The clown made the crowd frown.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" sz="46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clown made the crowd frown.</a:t>
              </a:r>
              <a:endParaRPr sz="46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7203447" y="2487847"/>
            <a:ext cx="11349276" cy="2124050"/>
            <a:chOff x="5784675" y="818500"/>
            <a:chExt cx="2737800" cy="1941900"/>
          </a:xfrm>
        </p:grpSpPr>
        <p:sp>
          <p:nvSpPr>
            <p:cNvPr id="123" name="Google Shape;123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 descr="Example sentence: Wow! The owl flew downtown.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48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Wow! The owl flew downtown.</a:t>
              </a:r>
              <a:endParaRPr sz="48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5" name="Google Shape;125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26" name="Google Shape;126;p5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0850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0875" y="948220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 descr="The words &quot;drown,&quot; &quot;crowd,&quot; plow,&quot; &quot;chow,&quot; &quot;vow,&quot; &quot;now,&quot; and &quot;how.&quot;"/>
          <p:cNvSpPr txBox="1"/>
          <p:nvPr/>
        </p:nvSpPr>
        <p:spPr>
          <a:xfrm>
            <a:off x="7363007" y="926270"/>
            <a:ext cx="13231500" cy="10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drown		crowd			   plow		chow				   vow		   	now					</a:t>
            </a:r>
            <a:r>
              <a:rPr lang="en" sz="111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   how</a:t>
            </a:r>
            <a:endParaRPr sz="11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36" name="Google Shape;136;p6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896" y="3893543"/>
            <a:ext cx="4231834" cy="423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3024" y="3900173"/>
            <a:ext cx="3155876" cy="315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7"/>
          <p:cNvGrpSpPr/>
          <p:nvPr/>
        </p:nvGrpSpPr>
        <p:grpSpPr>
          <a:xfrm>
            <a:off x="7121025" y="3880875"/>
            <a:ext cx="12799343" cy="4244502"/>
            <a:chOff x="7121025" y="3880875"/>
            <a:chExt cx="12799343" cy="4244502"/>
          </a:xfrm>
        </p:grpSpPr>
        <p:pic>
          <p:nvPicPr>
            <p:cNvPr id="147" name="Google Shape;14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21025" y="3880875"/>
              <a:ext cx="4231834" cy="3194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480913" y="3893543"/>
              <a:ext cx="4231834" cy="4231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7" descr="Letter D"/>
            <p:cNvSpPr txBox="1"/>
            <p:nvPr/>
          </p:nvSpPr>
          <p:spPr>
            <a:xfrm>
              <a:off x="16764668" y="4302793"/>
              <a:ext cx="3155700" cy="26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25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sz="1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7" descr="Letter R"/>
            <p:cNvSpPr txBox="1"/>
            <p:nvPr/>
          </p:nvSpPr>
          <p:spPr>
            <a:xfrm>
              <a:off x="10654829" y="4302793"/>
              <a:ext cx="3155700" cy="26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25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</a:t>
              </a:r>
              <a:endParaRPr sz="12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1" name="Google Shape;151;p7" descr="Letter C"/>
          <p:cNvSpPr txBox="1"/>
          <p:nvPr/>
        </p:nvSpPr>
        <p:spPr>
          <a:xfrm>
            <a:off x="7194157" y="4302793"/>
            <a:ext cx="31557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2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25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7" descr="Letter pair &quot;ow&quot;"/>
          <p:cNvSpPr txBox="1"/>
          <p:nvPr/>
        </p:nvSpPr>
        <p:spPr>
          <a:xfrm>
            <a:off x="13961494" y="4378993"/>
            <a:ext cx="31557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13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ow</a:t>
            </a:r>
            <a:endParaRPr sz="1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54" name="Google Shape;154;p7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8"/>
          <p:cNvGrpSpPr/>
          <p:nvPr/>
        </p:nvGrpSpPr>
        <p:grpSpPr>
          <a:xfrm>
            <a:off x="7214592" y="2618426"/>
            <a:ext cx="5833157" cy="3109759"/>
            <a:chOff x="5784675" y="818500"/>
            <a:chExt cx="2737800" cy="1941900"/>
          </a:xfrm>
        </p:grpSpPr>
        <p:sp>
          <p:nvSpPr>
            <p:cNvPr id="163" name="Google Shape;163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 descr="The high-frequency word &quot;about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6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about</a:t>
              </a:r>
              <a:endParaRPr sz="9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13526984" y="2618426"/>
            <a:ext cx="5833157" cy="3109759"/>
            <a:chOff x="5784675" y="818500"/>
            <a:chExt cx="2737800" cy="1941900"/>
          </a:xfrm>
        </p:grpSpPr>
        <p:sp>
          <p:nvSpPr>
            <p:cNvPr id="166" name="Google Shape;166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 descr="The high-frequency word &quot;always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6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always</a:t>
              </a:r>
              <a:endParaRPr sz="9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7214592" y="6231565"/>
            <a:ext cx="5833157" cy="3109759"/>
            <a:chOff x="5784675" y="818500"/>
            <a:chExt cx="2737800" cy="1941900"/>
          </a:xfrm>
        </p:grpSpPr>
        <p:sp>
          <p:nvSpPr>
            <p:cNvPr id="169" name="Google Shape;169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 descr="The high-frequency word &quot;along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6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along</a:t>
              </a:r>
              <a:endParaRPr sz="9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13526984" y="6231565"/>
            <a:ext cx="5833157" cy="3109759"/>
            <a:chOff x="5784675" y="818500"/>
            <a:chExt cx="2737800" cy="1941900"/>
          </a:xfrm>
        </p:grpSpPr>
        <p:sp>
          <p:nvSpPr>
            <p:cNvPr id="172" name="Google Shape;172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 descr="The high-frequency word &quot;almost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6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almost</a:t>
              </a:r>
              <a:endParaRPr sz="9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8201058" y="3265294"/>
            <a:ext cx="3349844" cy="1958988"/>
            <a:chOff x="8201058" y="3265294"/>
            <a:chExt cx="3349844" cy="1958988"/>
          </a:xfrm>
        </p:grpSpPr>
        <p:cxnSp>
          <p:nvCxnSpPr>
            <p:cNvPr id="175" name="Google Shape;175;p8" descr="&quot;&quot;"/>
            <p:cNvCxnSpPr/>
            <p:nvPr/>
          </p:nvCxnSpPr>
          <p:spPr>
            <a:xfrm rot="10800000" flipH="1">
              <a:off x="9919502" y="4716697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6" name="Google Shape;176;p8"/>
            <p:cNvSpPr/>
            <p:nvPr/>
          </p:nvSpPr>
          <p:spPr>
            <a:xfrm>
              <a:off x="10678466" y="4813882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201058" y="4716707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8" name="Google Shape;178;p8"/>
            <p:cNvCxnSpPr/>
            <p:nvPr/>
          </p:nvCxnSpPr>
          <p:spPr>
            <a:xfrm>
              <a:off x="9169361" y="3265294"/>
              <a:ext cx="17700" cy="14514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9" name="Google Shape;179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80" name="Google Shape;180;p8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Macintosh PowerPoint</Application>
  <PresentationFormat>Custom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2025-07-22T13:13:52Z</dcterms:modified>
</cp:coreProperties>
</file>