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1311125" cx="2010765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Short Stack"/>
      <p:regular r:id="rId22"/>
    </p:embeddedFont>
    <p:embeddedFont>
      <p:font typeface="Poppins Black"/>
      <p:bold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689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6393">
          <p15:clr>
            <a:srgbClr val="9AA0A6"/>
          </p15:clr>
        </p15:guide>
      </p15:sldGuideLst>
    </p:ext>
    <p:ext uri="GoogleSlidesCustomDataVersion2">
      <go:slidesCustomData xmlns:go="http://customooxmlschemas.google.com/" r:id="rId25" roundtripDataSignature="AMtx7mixx/T0TS5fv1tuJbpprG+2SeJR7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Lacey Smith"/>
  <p:cmAuthor clrIdx="1" id="1" initials="" lastIdx="1" name="Kara Marti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89" orient="horz"/>
        <p:guide pos="317"/>
        <p:guide pos="158" orient="horz"/>
        <p:guide pos="2454" orient="horz"/>
        <p:guide pos="639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ShortStack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PoppinsBlack-boldItalic.fntdata"/><Relationship Id="rId23" Type="http://schemas.openxmlformats.org/officeDocument/2006/relationships/font" Target="fonts/PoppinsBlac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6-10T13:49:17.585">
    <p:pos x="4940" y="3975"/>
    <p:text>Not sure where this should go on the letter mat? Or stay here?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lirhiwo"/>
      </p:ext>
    </p:extLst>
  </p:cm>
  <p:cm authorId="1" idx="1" dt="2025-06-10T13:49:17.585">
    <p:pos x="4940" y="3975"/>
    <p:text>It can stay here. Thanks Lacey!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laaJ7Q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66c3d28a72_0_0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35;g366c3d28a72_0_0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366c3d28a72_0_0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6c3d28a72_0_26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g366c3d28a72_0_2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66c3d28a72_0_26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6c3d28a72_0_34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g366c3d28a72_0_3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66c3d28a72_0_34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3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5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7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8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" type="body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1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2" type="body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3" type="body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4" type="body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">
  <p:cSld name="Tes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1">
  <p:cSld name="1_Blank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">
  <p:cSld name="2_Title Slide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1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2" type="body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3" type="body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idx="4" type="body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669035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5"/>
          <p:cNvSpPr txBox="1"/>
          <p:nvPr>
            <p:ph idx="2" type="body"/>
          </p:nvPr>
        </p:nvSpPr>
        <p:spPr>
          <a:xfrm>
            <a:off x="634211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5"/>
          <p:cNvSpPr txBox="1"/>
          <p:nvPr>
            <p:ph idx="3" type="body"/>
          </p:nvPr>
        </p:nvSpPr>
        <p:spPr>
          <a:xfrm>
            <a:off x="7009629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4" type="body"/>
          </p:nvPr>
        </p:nvSpPr>
        <p:spPr>
          <a:xfrm>
            <a:off x="13350222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5"/>
          <p:cNvSpPr txBox="1"/>
          <p:nvPr>
            <p:ph idx="5" type="body"/>
          </p:nvPr>
        </p:nvSpPr>
        <p:spPr>
          <a:xfrm>
            <a:off x="6989172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6" type="body"/>
          </p:nvPr>
        </p:nvSpPr>
        <p:spPr>
          <a:xfrm>
            <a:off x="13322583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6"/>
            <a:ext cx="6938009" cy="11308715"/>
          </a:xfrm>
          <a:custGeom>
            <a:rect b="b" l="l" r="r" t="t"/>
            <a:pathLst>
              <a:path extrusionOk="0" h="11308715" w="6938009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r>
              <a:t/>
            </a:r>
            <a:endParaRPr b="0" i="0" sz="8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 title="SBC_LogoBLUE_Stacked-2023 (1)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10325" y="9512750"/>
            <a:ext cx="3926999" cy="15704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Relationship Id="rId7" Type="http://schemas.openxmlformats.org/officeDocument/2006/relationships/image" Target="../media/image19.png"/><Relationship Id="rId8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66c3d28a72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39" name="Google Shape;39;g366c3d28a72_0_0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366c3d28a72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41" name="Google Shape;41;g366c3d28a72_0_0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6c3d28a72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77" name="Google Shape;177;g366c3d28a72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'" id="178" name="Google Shape;178;g366c3d28a72_0_26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66c3d28a72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b="1" sz="85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b="1" i="0" sz="8500" u="none" cap="none" strike="noStrik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6c3d28a72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86" name="Google Shape;186;g366c3d28a72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g366c3d28a72_0_34"/>
          <p:cNvSpPr txBox="1"/>
          <p:nvPr/>
        </p:nvSpPr>
        <p:spPr>
          <a:xfrm>
            <a:off x="7097850" y="250825"/>
            <a:ext cx="13009800" cy="9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Why do you think Joey likes to stay at his grandmother’s farmhouse?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would you enjoy about staying at the farmhouse?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How do you think Joey feels at the farmhouse and when he is exploring?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'" id="188" name="Google Shape;188;g366c3d28a72_0_34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7262" y="541406"/>
            <a:ext cx="4169325" cy="10640304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mount&quot; is shown, with phonemes separated blended back together." id="47" name="Google Shape;47;p1"/>
          <p:cNvSpPr txBox="1"/>
          <p:nvPr/>
        </p:nvSpPr>
        <p:spPr>
          <a:xfrm>
            <a:off x="11067262" y="4786694"/>
            <a:ext cx="4169400" cy="4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sp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" sz="81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b="1" i="0" lang="en" sz="81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b="1" i="0" lang="en" sz="81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nt</a:t>
            </a:r>
            <a:endParaRPr b="1" i="0" sz="8100" u="none" cap="none" strike="noStrike">
              <a:solidFill>
                <a:srgbClr val="FF0000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b="1" i="0" lang="en" sz="36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b="1" i="0" lang="en" sz="3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36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ow</a:t>
            </a:r>
            <a:r>
              <a:rPr b="1" i="0" lang="en" sz="3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36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b="1" i="0" lang="en" sz="3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36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b="1" i="0" lang="en" sz="3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endParaRPr b="1" i="0" sz="36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b="1" i="0" lang="en" sz="6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b="1" i="0" lang="en" sz="66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b="1" i="0" lang="en" sz="66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b="1" i="0" lang="en" sz="66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nt</a:t>
            </a:r>
            <a:endParaRPr b="1" i="0" sz="6600" u="none" cap="none" strike="noStrike">
              <a:solidFill>
                <a:srgbClr val="FF0000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1003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&quot;&quot;" id="48" name="Google Shape;48;p1"/>
          <p:cNvSpPr/>
          <p:nvPr/>
        </p:nvSpPr>
        <p:spPr>
          <a:xfrm>
            <a:off x="11172181" y="4890602"/>
            <a:ext cx="3959400" cy="1530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ound letter card &quot;ou&quot;" id="49" name="Google Shape;49;p1"/>
          <p:cNvPicPr preferRelativeResize="0"/>
          <p:nvPr/>
        </p:nvPicPr>
        <p:blipFill rotWithShape="1">
          <a:blip r:embed="rId4">
            <a:alphaModFix/>
          </a:blip>
          <a:srcRect b="0" l="426" r="425" t="0"/>
          <a:stretch/>
        </p:blipFill>
        <p:spPr>
          <a:xfrm>
            <a:off x="11734300" y="1377109"/>
            <a:ext cx="3056446" cy="308266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51" name="Google Shape;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610316" y="6314727"/>
            <a:ext cx="60585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3" name="Google Shape;53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54" name="Google Shape;54;p1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&quot;" id="55" name="Google Shape;55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&quot;" id="56" name="Google Shape;56;p1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&quot;" id="57" name="Google Shape;57;p1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0150" y="2012450"/>
            <a:ext cx="11543675" cy="892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0149" y="2012451"/>
            <a:ext cx="11543675" cy="892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0150" y="2012450"/>
            <a:ext cx="11543675" cy="8922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shows the Level D sound letter mat, which includes the sound spellings and phonics: oi, oy, au, aw, wor, ear, gu, gue, kn, gn, wr, ti, ci, and si" id="65" name="Google Shape;6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60150" y="2012451"/>
            <a:ext cx="11543675" cy="8922674"/>
          </a:xfrm>
          <a:prstGeom prst="rect">
            <a:avLst/>
          </a:prstGeom>
          <a:noFill/>
          <a:ln>
            <a:noFill/>
          </a:ln>
        </p:spPr>
      </p:pic>
      <p:sp>
        <p:nvSpPr>
          <p:cNvPr descr="&quot;&quot;" id="66" name="Google Shape;66;p2"/>
          <p:cNvSpPr/>
          <p:nvPr/>
        </p:nvSpPr>
        <p:spPr>
          <a:xfrm>
            <a:off x="7842825" y="6311399"/>
            <a:ext cx="1415400" cy="1055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68" name="Google Shape;6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70" name="Google Shape;70;p2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&quot;" id="71" name="Google Shape;71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&quot;" id="72" name="Google Shape;72;p2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&quot;" id="73" name="Google Shape;73;p2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659431" y="2633017"/>
            <a:ext cx="10707850" cy="6281216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mount&quot;" id="80" name="Google Shape;80;p3"/>
          <p:cNvSpPr txBox="1"/>
          <p:nvPr/>
        </p:nvSpPr>
        <p:spPr>
          <a:xfrm>
            <a:off x="7971977" y="1918889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b="1" i="0" lang="en" sz="1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mount</a:t>
            </a:r>
            <a:endParaRPr b="1" i="0" sz="1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1" name="Google Shape;81;p3"/>
          <p:cNvGrpSpPr/>
          <p:nvPr/>
        </p:nvGrpSpPr>
        <p:grpSpPr>
          <a:xfrm>
            <a:off x="9549444" y="3979728"/>
            <a:ext cx="4898071" cy="1532447"/>
            <a:chOff x="9549444" y="3979728"/>
            <a:chExt cx="4898071" cy="1532447"/>
          </a:xfrm>
        </p:grpSpPr>
        <p:sp>
          <p:nvSpPr>
            <p:cNvPr descr="&quot;&quot;" id="82" name="Google Shape;82;p3"/>
            <p:cNvSpPr/>
            <p:nvPr/>
          </p:nvSpPr>
          <p:spPr>
            <a:xfrm>
              <a:off x="9549450" y="5128775"/>
              <a:ext cx="48222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9549444" y="4608045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1239848" y="4653923"/>
              <a:ext cx="14415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3079863" y="4608045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1823690" y="4120199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" name="Google Shape;87;p3"/>
            <p:cNvCxnSpPr/>
            <p:nvPr/>
          </p:nvCxnSpPr>
          <p:spPr>
            <a:xfrm flipH="1" rot="10800000">
              <a:off x="11202226" y="3979728"/>
              <a:ext cx="1631400" cy="17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8" name="Google Shape;88;p3"/>
            <p:cNvSpPr/>
            <p:nvPr/>
          </p:nvSpPr>
          <p:spPr>
            <a:xfrm>
              <a:off x="13896115" y="4608045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descr="The word &quot;mount&quot;" id="89" name="Google Shape;89;p3"/>
          <p:cNvSpPr txBox="1"/>
          <p:nvPr/>
        </p:nvSpPr>
        <p:spPr>
          <a:xfrm>
            <a:off x="7971977" y="6580453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b="1" i="0" lang="en" sz="1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mount</a:t>
            </a:r>
            <a:endParaRPr b="1" i="0" sz="1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610325" y="5924325"/>
            <a:ext cx="5797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the words smoothly!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637435" y="2852637"/>
            <a:ext cx="10707850" cy="5841977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proud&quot;" id="99" name="Google Shape;99;p4"/>
          <p:cNvSpPr txBox="1"/>
          <p:nvPr/>
        </p:nvSpPr>
        <p:spPr>
          <a:xfrm>
            <a:off x="7971977" y="1918889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b="1" i="0" lang="en" sz="1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proud</a:t>
            </a:r>
            <a:endParaRPr b="1" i="0" sz="1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0" name="Google Shape;100;p4"/>
          <p:cNvGrpSpPr/>
          <p:nvPr/>
        </p:nvGrpSpPr>
        <p:grpSpPr>
          <a:xfrm>
            <a:off x="9658350" y="3951250"/>
            <a:ext cx="4529100" cy="1560925"/>
            <a:chOff x="9658350" y="3951250"/>
            <a:chExt cx="4529100" cy="1560925"/>
          </a:xfrm>
        </p:grpSpPr>
        <p:sp>
          <p:nvSpPr>
            <p:cNvPr descr="&quot;&quot;" id="101" name="Google Shape;101;p4"/>
            <p:cNvSpPr/>
            <p:nvPr/>
          </p:nvSpPr>
          <p:spPr>
            <a:xfrm>
              <a:off x="9658350" y="5128775"/>
              <a:ext cx="45291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920695" y="4653868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0641202" y="4653841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1605439" y="4653923"/>
              <a:ext cx="14673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1978059" y="4151976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" name="Google Shape;106;p4"/>
            <p:cNvCxnSpPr/>
            <p:nvPr/>
          </p:nvCxnSpPr>
          <p:spPr>
            <a:xfrm flipH="1" rot="10800000">
              <a:off x="11466902" y="3951250"/>
              <a:ext cx="1631400" cy="17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7" name="Google Shape;107;p4"/>
            <p:cNvSpPr/>
            <p:nvPr/>
          </p:nvSpPr>
          <p:spPr>
            <a:xfrm>
              <a:off x="13537865" y="4653868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descr="The word &quot;proud&quot;" id="108" name="Google Shape;108;p4"/>
          <p:cNvSpPr txBox="1"/>
          <p:nvPr/>
        </p:nvSpPr>
        <p:spPr>
          <a:xfrm>
            <a:off x="7971977" y="6672486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b="1" i="0" lang="en" sz="1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proud</a:t>
            </a:r>
            <a:endParaRPr b="1" i="0" sz="1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5"/>
          <p:cNvGrpSpPr/>
          <p:nvPr/>
        </p:nvGrpSpPr>
        <p:grpSpPr>
          <a:xfrm>
            <a:off x="7203312" y="7048443"/>
            <a:ext cx="10932857" cy="2202309"/>
            <a:chOff x="5784675" y="818500"/>
            <a:chExt cx="2737800" cy="1941900"/>
          </a:xfrm>
        </p:grpSpPr>
        <p:sp>
          <p:nvSpPr>
            <p:cNvPr descr="&quot;&quot;" id="117" name="Google Shape;117;p5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The milk was sour. I spit it out of my mouth.&#10;" id="118" name="Google Shape;118;p5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1" i="0" lang="en" sz="47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The milk was sour. I </a:t>
              </a:r>
              <a:r>
                <a:rPr b="1" lang="en" sz="47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spit it out of my mouth.</a:t>
              </a:r>
              <a:endParaRPr b="1" i="0" sz="47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>
            <a:off x="7203337" y="4755457"/>
            <a:ext cx="10932857" cy="2046180"/>
            <a:chOff x="5784675" y="818500"/>
            <a:chExt cx="2737800" cy="1941900"/>
          </a:xfrm>
        </p:grpSpPr>
        <p:sp>
          <p:nvSpPr>
            <p:cNvPr descr="&quot;&quot;" id="120" name="Google Shape;120;p5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Don’t shout! It is already so loud.&#10;&#10;" id="121" name="Google Shape;121;p5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1" i="0" lang="en" sz="47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Don’t shout! It is already so loud.</a:t>
              </a:r>
              <a:endParaRPr b="1" i="0" sz="47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2" name="Google Shape;122;p5"/>
          <p:cNvGrpSpPr/>
          <p:nvPr/>
        </p:nvGrpSpPr>
        <p:grpSpPr>
          <a:xfrm>
            <a:off x="7203337" y="2398207"/>
            <a:ext cx="10932857" cy="2046180"/>
            <a:chOff x="5784675" y="818500"/>
            <a:chExt cx="2737800" cy="1941900"/>
          </a:xfrm>
        </p:grpSpPr>
        <p:sp>
          <p:nvSpPr>
            <p:cNvPr descr="&quot;&quot;" id="123" name="Google Shape;123;p5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The mouse found a treat in our house. &#10;" id="124" name="Google Shape;124;p5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b="1" lang="en" sz="50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The</a:t>
              </a:r>
              <a:r>
                <a:rPr b="1" i="0" lang="en" sz="50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 mouse found a treat in our house. </a:t>
              </a:r>
              <a:endParaRPr b="1" i="0" sz="5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5" name="Google Shape;125;p5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Read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650" y="3085050"/>
            <a:ext cx="2781801" cy="2364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27" name="Google Shape;1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44275" y="9445275"/>
            <a:ext cx="2242549" cy="16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610316" y="6129542"/>
            <a:ext cx="60426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e words &quot;doubt,&quot; &quot;ouch,&quot; cloud,&quot; &quot;flour,&quot; &quot;count,&quot; and &quot;mountain.&quot;" id="134" name="Google Shape;134;p6"/>
          <p:cNvSpPr txBox="1"/>
          <p:nvPr/>
        </p:nvSpPr>
        <p:spPr>
          <a:xfrm>
            <a:off x="7286807" y="1154870"/>
            <a:ext cx="13231500" cy="10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0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doubt			</a:t>
            </a:r>
            <a:endParaRPr b="1" i="0" sz="100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0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ouch				       cloud</a:t>
            </a:r>
            <a:endParaRPr b="1" i="0" sz="100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0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flour				         count</a:t>
            </a:r>
            <a:endParaRPr b="1" i="0" sz="100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0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mountain</a:t>
            </a:r>
            <a:endParaRPr b="1" i="0" sz="100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1016000" lvl="1" marL="3009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t/>
            </a:r>
            <a:endParaRPr b="1" i="0" sz="10000" u="none" cap="none" strike="noStrike">
              <a:solidFill>
                <a:schemeClr val="accent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Decode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36" name="Google Shape;1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37" name="Google Shape;13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610316" y="5971887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we can read the words!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7"/>
          <p:cNvGrpSpPr/>
          <p:nvPr/>
        </p:nvGrpSpPr>
        <p:grpSpPr>
          <a:xfrm>
            <a:off x="7124700" y="4654225"/>
            <a:ext cx="12906748" cy="3207752"/>
            <a:chOff x="7124700" y="4654225"/>
            <a:chExt cx="12906748" cy="3207752"/>
          </a:xfrm>
        </p:grpSpPr>
        <p:pic>
          <p:nvPicPr>
            <p:cNvPr id="145" name="Google Shape;14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24700" y="4654225"/>
              <a:ext cx="3207716" cy="24214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30132" y="4654246"/>
              <a:ext cx="3207716" cy="3207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967250" y="4654246"/>
              <a:ext cx="3207716" cy="3207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25491" y="4654246"/>
              <a:ext cx="3207716" cy="2421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&quot;&quot;" id="149" name="Google Shape;149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823732" y="4654246"/>
              <a:ext cx="3207716" cy="32077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Letter B" id="150" name="Google Shape;150;p7"/>
          <p:cNvSpPr txBox="1"/>
          <p:nvPr/>
        </p:nvSpPr>
        <p:spPr>
          <a:xfrm>
            <a:off x="7392408" y="4869863"/>
            <a:ext cx="18201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9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endParaRPr b="1" i="0" sz="9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Vowel pair &quot;ou&quot;" id="151" name="Google Shape;151;p7"/>
          <p:cNvSpPr txBox="1"/>
          <p:nvPr/>
        </p:nvSpPr>
        <p:spPr>
          <a:xfrm>
            <a:off x="10236450" y="4869863"/>
            <a:ext cx="18201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9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endParaRPr b="1" i="0" sz="9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N" id="152" name="Google Shape;152;p7"/>
          <p:cNvSpPr txBox="1"/>
          <p:nvPr/>
        </p:nvSpPr>
        <p:spPr>
          <a:xfrm>
            <a:off x="12507701" y="4869863"/>
            <a:ext cx="18201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9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endParaRPr b="1" i="0" sz="9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C" id="153" name="Google Shape;153;p7"/>
          <p:cNvSpPr txBox="1"/>
          <p:nvPr/>
        </p:nvSpPr>
        <p:spPr>
          <a:xfrm>
            <a:off x="14932245" y="4869863"/>
            <a:ext cx="18201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9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1" i="0" sz="9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E" id="154" name="Google Shape;154;p7"/>
          <p:cNvSpPr txBox="1"/>
          <p:nvPr/>
        </p:nvSpPr>
        <p:spPr>
          <a:xfrm>
            <a:off x="17364183" y="4869863"/>
            <a:ext cx="18201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9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b="1" i="0" sz="9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56" name="Google Shape;15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57" name="Google Shape;15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/>
          <p:nvPr/>
        </p:nvSpPr>
        <p:spPr>
          <a:xfrm>
            <a:off x="610325" y="6152800"/>
            <a:ext cx="55878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8"/>
          <p:cNvGrpSpPr/>
          <p:nvPr/>
        </p:nvGrpSpPr>
        <p:grpSpPr>
          <a:xfrm>
            <a:off x="9955616" y="4100679"/>
            <a:ext cx="5833157" cy="3109759"/>
            <a:chOff x="5784675" y="818500"/>
            <a:chExt cx="2737800" cy="1941900"/>
          </a:xfrm>
        </p:grpSpPr>
        <p:sp>
          <p:nvSpPr>
            <p:cNvPr descr="&quot;'" id="165" name="Google Shape;165;p8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high-frequency word &quot;would&quot;" id="166" name="Google Shape;166;p8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00"/>
                <a:buFont typeface="Arial"/>
                <a:buNone/>
              </a:pPr>
              <a:r>
                <a:rPr b="1" i="0" lang="en" sz="100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would</a:t>
              </a:r>
              <a:endParaRPr b="1" i="0" sz="100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descr="&quot;'" id="167" name="Google Shape;167;p8"/>
          <p:cNvSpPr/>
          <p:nvPr/>
        </p:nvSpPr>
        <p:spPr>
          <a:xfrm>
            <a:off x="12000200" y="5038650"/>
            <a:ext cx="1685700" cy="1432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High- 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Frequency 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610316" y="6742794"/>
            <a:ext cx="57273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'" id="170" name="Google Shape;1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