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7275" cy="11310938"/>
  <p:notesSz cx="6858000" cy="9144000"/>
  <p:embeddedFontLst>
    <p:embeddedFont>
      <p:font typeface="Poppins" pitchFamily="2" charset="77"/>
      <p:regular r:id="rId15"/>
      <p:bold r:id="rId16"/>
      <p:italic r:id="rId17"/>
      <p:boldItalic r:id="rId18"/>
    </p:embeddedFont>
    <p:embeddedFont>
      <p:font typeface="Poppins Black" panose="020B0604020202020204" pitchFamily="34" charset="0"/>
      <p:bold r:id="rId19"/>
      <p:italic r:id="rId20"/>
      <p:boldItalic r:id="rId21"/>
    </p:embeddedFont>
    <p:embeddedFont>
      <p:font typeface="Short Stack" panose="02010500040000000007" pitchFamily="2" charset="77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89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393">
          <p15:clr>
            <a:srgbClr val="9AA0A6"/>
          </p15:clr>
        </p15:guide>
        <p15:guide id="6" pos="386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aMsShAxZPGU7qEGSnfBmY6SJz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67" d="100"/>
          <a:sy n="67" d="100"/>
        </p:scale>
        <p:origin x="640" y="184"/>
      </p:cViewPr>
      <p:guideLst>
        <p:guide orient="horz" pos="4689"/>
        <p:guide pos="317"/>
        <p:guide orient="horz" pos="158"/>
        <p:guide orient="horz" pos="2454"/>
        <p:guide pos="6393"/>
        <p:guide pos="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66b8c7d44e_0_0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g366b8c7d44e_0_0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366b8c7d4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9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6b8c7d44e_0_2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g366b8c7d44e_0_2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66b8c7d44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6b8c7d44e_0_3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g366b8c7d44e_0_3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66b8c7d44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5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1">
  <p:cSld name="2_Title Slid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2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3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4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5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6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 title="SBC_LogoBLUE_Stacked-2023 (1)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66b8c7d44e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39" name="Google Shape;39;g366b8c7d44e_0_0" descr="&quot;&quot;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366b8c7d44e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" name="Google Shape;41;g366b8c7d44e_0_0" descr="&quot;&quot;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9813121" y="1726739"/>
            <a:ext cx="5833157" cy="3109759"/>
            <a:chOff x="5784675" y="818500"/>
            <a:chExt cx="2737800" cy="1941900"/>
          </a:xfrm>
        </p:grpSpPr>
        <p:sp>
          <p:nvSpPr>
            <p:cNvPr id="187" name="Google Shape;187;p9" descr="Letter B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 descr="The high-frequency word &quot;enough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00"/>
                <a:buFont typeface="Arial"/>
                <a:buNone/>
              </a:pPr>
              <a:r>
                <a:rPr lang="en" sz="90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enough</a:t>
              </a:r>
              <a:endParaRPr sz="90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9" name="Google Shape;189;p9" descr="&quot;&quot;"/>
          <p:cNvSpPr/>
          <p:nvPr/>
        </p:nvSpPr>
        <p:spPr>
          <a:xfrm>
            <a:off x="11973606" y="2738607"/>
            <a:ext cx="3113100" cy="1253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9"/>
          <p:cNvGrpSpPr/>
          <p:nvPr/>
        </p:nvGrpSpPr>
        <p:grpSpPr>
          <a:xfrm>
            <a:off x="9813121" y="5778985"/>
            <a:ext cx="5833157" cy="3109759"/>
            <a:chOff x="5784675" y="818500"/>
            <a:chExt cx="2737800" cy="1941900"/>
          </a:xfrm>
        </p:grpSpPr>
        <p:sp>
          <p:nvSpPr>
            <p:cNvPr id="191" name="Google Shape;191;p9" descr="Letter B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" descr="The high-frequency word &quot;laugh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90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laugh</a:t>
              </a:r>
              <a:endParaRPr sz="90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>
            <a:off x="10716658" y="2570650"/>
            <a:ext cx="3007728" cy="1959647"/>
            <a:chOff x="10716658" y="2570650"/>
            <a:chExt cx="3007728" cy="1959647"/>
          </a:xfrm>
        </p:grpSpPr>
        <p:sp>
          <p:nvSpPr>
            <p:cNvPr id="194" name="Google Shape;194;p9" descr="&quot;&quot;"/>
            <p:cNvSpPr/>
            <p:nvPr/>
          </p:nvSpPr>
          <p:spPr>
            <a:xfrm>
              <a:off x="10716658" y="4119897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13335886" y="4119897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6" name="Google Shape;196;p9"/>
            <p:cNvCxnSpPr/>
            <p:nvPr/>
          </p:nvCxnSpPr>
          <p:spPr>
            <a:xfrm>
              <a:off x="11275754" y="2570650"/>
              <a:ext cx="17700" cy="14514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7" name="Google Shape;197;p9" descr="&quot;&quot;"/>
          <p:cNvSpPr/>
          <p:nvPr/>
        </p:nvSpPr>
        <p:spPr>
          <a:xfrm>
            <a:off x="11369774" y="6707125"/>
            <a:ext cx="3308700" cy="1539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99" name="Google Shape;199;p9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6b8c7d44e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07" name="Google Shape;207;g366b8c7d44e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8" name="Google Shape;208;g366b8c7d44e_0_26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66b8c7d44e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sz="85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sz="8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66b8c7d44e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16" name="Google Shape;216;g366b8c7d44e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g366b8c7d44e_0_34"/>
          <p:cNvSpPr txBox="1"/>
          <p:nvPr/>
        </p:nvSpPr>
        <p:spPr>
          <a:xfrm>
            <a:off x="7551175" y="942599"/>
            <a:ext cx="10568700" cy="9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choice did Boyd and James have to make?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caused the crash?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8" name="Google Shape;218;g366b8c7d44e_0_34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7262" y="541406"/>
            <a:ext cx="4169325" cy="1064030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 descr="The word &quot;choice&quot; is shown, with phonemes separated blended back together."/>
          <p:cNvSpPr txBox="1"/>
          <p:nvPr/>
        </p:nvSpPr>
        <p:spPr>
          <a:xfrm>
            <a:off x="11075535" y="4939092"/>
            <a:ext cx="41694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sp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lang="en" sz="76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ch</a:t>
            </a:r>
            <a:r>
              <a:rPr lang="en" sz="76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oi</a:t>
            </a:r>
            <a:r>
              <a:rPr lang="en" sz="7600" b="1" i="0" u="none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ce</a:t>
            </a:r>
            <a:r>
              <a:rPr lang="en" sz="6600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6600" b="1" i="0" u="none" strike="noStrike" cap="none">
              <a:solidFill>
                <a:srgbClr val="242424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" sz="4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45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ch</a:t>
            </a:r>
            <a:r>
              <a:rPr lang="en" sz="4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5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oy</a:t>
            </a:r>
            <a:r>
              <a:rPr lang="en" sz="4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500" b="1" i="0" u="none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4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51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49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4900" b="1" i="0" u="none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ch</a:t>
            </a:r>
            <a:r>
              <a:rPr lang="en" sz="49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oi</a:t>
            </a:r>
            <a:r>
              <a:rPr lang="en" sz="49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ce</a:t>
            </a:r>
            <a:endParaRPr sz="49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1003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 descr="&quot;&quot;"/>
          <p:cNvSpPr/>
          <p:nvPr/>
        </p:nvSpPr>
        <p:spPr>
          <a:xfrm>
            <a:off x="11407034" y="4971254"/>
            <a:ext cx="3506400" cy="1530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" descr="sound letter card &quot;oi&quot;"/>
          <p:cNvPicPr preferRelativeResize="0"/>
          <p:nvPr/>
        </p:nvPicPr>
        <p:blipFill rotWithShape="1">
          <a:blip r:embed="rId4">
            <a:alphaModFix/>
          </a:blip>
          <a:srcRect t="573" b="561"/>
          <a:stretch/>
        </p:blipFill>
        <p:spPr>
          <a:xfrm>
            <a:off x="11734300" y="1377109"/>
            <a:ext cx="3056447" cy="308266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51" name="Google Shape;51;p1" descr="&quot;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" name="Google Shape;53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54" name="Google Shape;54;p1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" name="Google Shape;55;p1" descr="&quot;&quot;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0149" y="2012451"/>
            <a:ext cx="11543675" cy="89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0149" y="2164509"/>
            <a:ext cx="11346949" cy="877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0149" y="2164509"/>
            <a:ext cx="11346949" cy="877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 descr="A screenshot shows the Level D sound letter mat, which includes the sound spellings and phonics: oi, oy, au, aw, wor, ear, gu, gue, kn, gn, wr, ti, ci, and si"/>
          <p:cNvPicPr preferRelativeResize="0"/>
          <p:nvPr/>
        </p:nvPicPr>
        <p:blipFill rotWithShape="1">
          <a:blip r:embed="rId6">
            <a:alphaModFix/>
          </a:blip>
          <a:srcRect l="9" r="6"/>
          <a:stretch/>
        </p:blipFill>
        <p:spPr>
          <a:xfrm>
            <a:off x="7360149" y="2163824"/>
            <a:ext cx="11346949" cy="877212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 descr="&quot;&quot;"/>
          <p:cNvSpPr/>
          <p:nvPr/>
        </p:nvSpPr>
        <p:spPr>
          <a:xfrm>
            <a:off x="7918749" y="3232351"/>
            <a:ext cx="1230300" cy="1053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68" name="Google Shape;68;p2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70" name="Google Shape;70;p2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" name="Google Shape;71;p2" descr="&quot;&quot;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2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623662" y="2293085"/>
            <a:ext cx="10707313" cy="703388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 descr="The word &quot;choice&quot;"/>
          <p:cNvSpPr txBox="1"/>
          <p:nvPr/>
        </p:nvSpPr>
        <p:spPr>
          <a:xfrm>
            <a:off x="8848059" y="1906574"/>
            <a:ext cx="6234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0"/>
              <a:buFont typeface="Arial"/>
              <a:buNone/>
            </a:pPr>
            <a:r>
              <a:rPr lang="en" sz="13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choice</a:t>
            </a:r>
            <a:endParaRPr sz="13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3" descr="The word &quot;turmoil&quot;"/>
          <p:cNvSpPr txBox="1"/>
          <p:nvPr/>
        </p:nvSpPr>
        <p:spPr>
          <a:xfrm>
            <a:off x="8860237" y="5695806"/>
            <a:ext cx="62343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00"/>
              <a:buFont typeface="Arial"/>
              <a:buNone/>
            </a:pPr>
            <a:r>
              <a:rPr lang="en" sz="12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turmoil</a:t>
            </a:r>
            <a:endParaRPr sz="12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9076425" y="4045745"/>
            <a:ext cx="5833200" cy="1339092"/>
            <a:chOff x="9076425" y="4045745"/>
            <a:chExt cx="5833200" cy="1339092"/>
          </a:xfrm>
        </p:grpSpPr>
        <p:sp>
          <p:nvSpPr>
            <p:cNvPr id="83" name="Google Shape;83;p3" descr="&quot;&quot;"/>
            <p:cNvSpPr/>
            <p:nvPr/>
          </p:nvSpPr>
          <p:spPr>
            <a:xfrm>
              <a:off x="9076425" y="5001437"/>
              <a:ext cx="58332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9238117" y="4690373"/>
              <a:ext cx="18906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1284431" y="4690373"/>
              <a:ext cx="14382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3169286" y="4690373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1783008" y="4329637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" name="Google Shape;88;p3"/>
            <p:cNvCxnSpPr/>
            <p:nvPr/>
          </p:nvCxnSpPr>
          <p:spPr>
            <a:xfrm rot="10800000" flipH="1">
              <a:off x="9238106" y="4051145"/>
              <a:ext cx="1631400" cy="171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10800000" flipH="1">
              <a:off x="11284550" y="4045745"/>
              <a:ext cx="1438200" cy="225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90" name="Google Shape;90;p3"/>
          <p:cNvCxnSpPr/>
          <p:nvPr/>
        </p:nvCxnSpPr>
        <p:spPr>
          <a:xfrm rot="10800000" flipH="1">
            <a:off x="13036933" y="8050490"/>
            <a:ext cx="1438200" cy="225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1" name="Google Shape;91;p3"/>
          <p:cNvGrpSpPr/>
          <p:nvPr/>
        </p:nvGrpSpPr>
        <p:grpSpPr>
          <a:xfrm>
            <a:off x="9076425" y="6183514"/>
            <a:ext cx="5950027" cy="3160052"/>
            <a:chOff x="9076425" y="6183514"/>
            <a:chExt cx="5950027" cy="3160052"/>
          </a:xfrm>
        </p:grpSpPr>
        <p:sp>
          <p:nvSpPr>
            <p:cNvPr id="92" name="Google Shape;92;p3" descr="&quot;&quot;"/>
            <p:cNvSpPr/>
            <p:nvPr/>
          </p:nvSpPr>
          <p:spPr>
            <a:xfrm>
              <a:off x="9238080" y="8649102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9076425" y="8960166"/>
              <a:ext cx="58332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017975" y="8649102"/>
              <a:ext cx="11829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" name="Google Shape;95;p3"/>
            <p:cNvCxnSpPr/>
            <p:nvPr/>
          </p:nvCxnSpPr>
          <p:spPr>
            <a:xfrm rot="10800000" flipH="1">
              <a:off x="9766141" y="8053251"/>
              <a:ext cx="1631400" cy="171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411"/>
                </a:srgbClr>
              </a:outerShdw>
            </a:effectLst>
          </p:spPr>
        </p:cxnSp>
        <p:sp>
          <p:nvSpPr>
            <p:cNvPr id="96" name="Google Shape;96;p3"/>
            <p:cNvSpPr/>
            <p:nvPr/>
          </p:nvSpPr>
          <p:spPr>
            <a:xfrm>
              <a:off x="10411686" y="8238721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2013437" y="8649075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3169336" y="8649102"/>
              <a:ext cx="10218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3720795" y="8311373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4475052" y="8649075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" name="Google Shape;101;p3"/>
            <p:cNvCxnSpPr/>
            <p:nvPr/>
          </p:nvCxnSpPr>
          <p:spPr>
            <a:xfrm>
              <a:off x="11397579" y="6183514"/>
              <a:ext cx="0" cy="197790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2" name="Google Shape;102;p3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610325" y="5924325"/>
            <a:ext cx="5797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4" name="Google Shape;104;p3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4"/>
          <p:cNvGrpSpPr/>
          <p:nvPr/>
        </p:nvGrpSpPr>
        <p:grpSpPr>
          <a:xfrm>
            <a:off x="7203277" y="6956393"/>
            <a:ext cx="10936416" cy="2202309"/>
            <a:chOff x="5784675" y="818500"/>
            <a:chExt cx="2737800" cy="1941900"/>
          </a:xfrm>
        </p:grpSpPr>
        <p:sp>
          <p:nvSpPr>
            <p:cNvPr id="111" name="Google Shape;111;p4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 descr="Example sentence: Let’s rejoice and join the noisy party. &#10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700"/>
                <a:buFont typeface="Arial"/>
                <a:buNone/>
              </a:pPr>
              <a:r>
                <a:rPr lang="en" sz="51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Let’s rejoice and join the noisy party. </a:t>
              </a:r>
              <a:endParaRPr sz="51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>
            <a:off x="7203356" y="4675400"/>
            <a:ext cx="10936416" cy="2046763"/>
            <a:chOff x="5784675" y="818500"/>
            <a:chExt cx="2737800" cy="1941900"/>
          </a:xfrm>
        </p:grpSpPr>
        <p:sp>
          <p:nvSpPr>
            <p:cNvPr id="114" name="Google Shape;114;p4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 descr="Example sentence: Hoist the toilet out the door. &#10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lang="en" sz="53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Hoist the toilet out the door. </a:t>
              </a:r>
              <a:endParaRPr sz="53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>
            <a:off x="7203356" y="2394349"/>
            <a:ext cx="10936416" cy="2046763"/>
            <a:chOff x="5784675" y="818500"/>
            <a:chExt cx="2737800" cy="1941900"/>
          </a:xfrm>
        </p:grpSpPr>
        <p:sp>
          <p:nvSpPr>
            <p:cNvPr id="117" name="Google Shape;117;p4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 descr="Example sentence: Please avoid that poor choice.&#10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lang="en" sz="50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Please avoid that poor choice.</a:t>
              </a:r>
              <a:endParaRPr sz="50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9" name="Google Shape;119;p4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Read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20" name="Google Shape;120;p4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8725" y="9316750"/>
            <a:ext cx="2242549" cy="16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" name="Google Shape;122;p4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 descr="The words &quot;appoint,&quot; &quot;oink,&quot; spoil,&quot; &quot;toilet,&quot; &quot;coin,&quot; and &quot;avoid.&quot;"/>
          <p:cNvSpPr txBox="1"/>
          <p:nvPr/>
        </p:nvSpPr>
        <p:spPr>
          <a:xfrm>
            <a:off x="6982007" y="2238035"/>
            <a:ext cx="13231500" cy="7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07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appoint		  oink</a:t>
            </a:r>
            <a:endParaRPr sz="107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07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spoil			       	 toilet</a:t>
            </a:r>
            <a:endParaRPr sz="107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07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coin				       avoid</a:t>
            </a:r>
            <a:endParaRPr sz="107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009900" marR="0" lvl="1" indent="1016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endParaRPr sz="7000" b="1" i="0" u="none" strike="noStrike" cap="none" dirty="0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Decode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30" name="Google Shape;130;p5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6"/>
          <p:cNvGrpSpPr/>
          <p:nvPr/>
        </p:nvGrpSpPr>
        <p:grpSpPr>
          <a:xfrm>
            <a:off x="7437169" y="3880880"/>
            <a:ext cx="11767841" cy="4715817"/>
            <a:chOff x="7437169" y="3880880"/>
            <a:chExt cx="11767841" cy="4715817"/>
          </a:xfrm>
        </p:grpSpPr>
        <p:pic>
          <p:nvPicPr>
            <p:cNvPr id="139" name="Google Shape;139;p6" descr="&quot;&quot;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37169" y="3880880"/>
              <a:ext cx="4701742" cy="3549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43473" y="3894955"/>
              <a:ext cx="4701742" cy="4701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503268" y="3894955"/>
              <a:ext cx="4701742" cy="47017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6" descr="Letter B"/>
          <p:cNvSpPr txBox="1"/>
          <p:nvPr/>
        </p:nvSpPr>
        <p:spPr>
          <a:xfrm>
            <a:off x="7518422" y="3846933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87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 sz="187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6" descr="Letter L"/>
          <p:cNvSpPr txBox="1"/>
          <p:nvPr/>
        </p:nvSpPr>
        <p:spPr>
          <a:xfrm>
            <a:off x="14869650" y="3846933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87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sz="187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6" descr="letter pair &quot;oi&quot;"/>
          <p:cNvSpPr txBox="1"/>
          <p:nvPr/>
        </p:nvSpPr>
        <p:spPr>
          <a:xfrm>
            <a:off x="11363372" y="3846933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87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oi</a:t>
            </a:r>
            <a:endParaRPr sz="187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46" name="Google Shape;146;p6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610325" y="6152800"/>
            <a:ext cx="5587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7"/>
          <p:cNvGrpSpPr/>
          <p:nvPr/>
        </p:nvGrpSpPr>
        <p:grpSpPr>
          <a:xfrm>
            <a:off x="7437169" y="3880880"/>
            <a:ext cx="11767841" cy="4715817"/>
            <a:chOff x="7437169" y="3880880"/>
            <a:chExt cx="11767841" cy="4715817"/>
          </a:xfrm>
        </p:grpSpPr>
        <p:pic>
          <p:nvPicPr>
            <p:cNvPr id="155" name="Google Shape;155;p7" descr="&quot;&quot;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37169" y="3880880"/>
              <a:ext cx="4701742" cy="3549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43473" y="3894955"/>
              <a:ext cx="4701742" cy="4701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503268" y="3894955"/>
              <a:ext cx="4701742" cy="47017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7" descr="Letter S"/>
          <p:cNvSpPr txBox="1"/>
          <p:nvPr/>
        </p:nvSpPr>
        <p:spPr>
          <a:xfrm>
            <a:off x="7518422" y="3846933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87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sz="187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7" descr="Letter L"/>
          <p:cNvSpPr txBox="1"/>
          <p:nvPr/>
        </p:nvSpPr>
        <p:spPr>
          <a:xfrm>
            <a:off x="14869650" y="3846933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87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sz="187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7" descr="letter pair &quot;oi&quot;"/>
          <p:cNvSpPr txBox="1"/>
          <p:nvPr/>
        </p:nvSpPr>
        <p:spPr>
          <a:xfrm>
            <a:off x="11363372" y="3846933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87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oi</a:t>
            </a:r>
            <a:endParaRPr sz="187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62" name="Google Shape;162;p7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8"/>
          <p:cNvGrpSpPr/>
          <p:nvPr/>
        </p:nvGrpSpPr>
        <p:grpSpPr>
          <a:xfrm>
            <a:off x="7099301" y="3877678"/>
            <a:ext cx="12749773" cy="4271950"/>
            <a:chOff x="7099301" y="3877678"/>
            <a:chExt cx="12749773" cy="4271950"/>
          </a:xfrm>
        </p:grpSpPr>
        <p:pic>
          <p:nvPicPr>
            <p:cNvPr id="170" name="Google Shape;170;p8" descr="&quot;&quot;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99301" y="3877678"/>
              <a:ext cx="4259190" cy="3215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75575" y="3890428"/>
              <a:ext cx="4259190" cy="425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500305" y="3890428"/>
              <a:ext cx="4259190" cy="425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672795" y="3897101"/>
              <a:ext cx="3176279" cy="3176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8" descr="Letter B"/>
          <p:cNvSpPr txBox="1"/>
          <p:nvPr/>
        </p:nvSpPr>
        <p:spPr>
          <a:xfrm>
            <a:off x="7172906" y="3846926"/>
            <a:ext cx="3176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6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 sz="16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8" descr="Letter L"/>
          <p:cNvSpPr txBox="1"/>
          <p:nvPr/>
        </p:nvSpPr>
        <p:spPr>
          <a:xfrm>
            <a:off x="16805290" y="3846926"/>
            <a:ext cx="3176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6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sz="16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8" descr="Letter pair &quot;oi&quot;"/>
          <p:cNvSpPr txBox="1"/>
          <p:nvPr/>
        </p:nvSpPr>
        <p:spPr>
          <a:xfrm>
            <a:off x="13832201" y="3846926"/>
            <a:ext cx="3176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6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oi</a:t>
            </a:r>
            <a:endParaRPr sz="16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8" descr="Letter R"/>
          <p:cNvSpPr txBox="1"/>
          <p:nvPr/>
        </p:nvSpPr>
        <p:spPr>
          <a:xfrm>
            <a:off x="10655951" y="3846926"/>
            <a:ext cx="3176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6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6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79" name="Google Shape;179;p8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 descr="&quot;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Macintosh PowerPoint</Application>
  <PresentationFormat>Custom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Poppins Black</vt:lpstr>
      <vt:lpstr>Short Stack</vt:lpstr>
      <vt:lpstr>Arial</vt:lpstr>
      <vt:lpstr>Poppins</vt:lpstr>
      <vt:lpstr>Left Sidebar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Kara Martinez</cp:lastModifiedBy>
  <cp:revision>1</cp:revision>
  <dcterms:modified xsi:type="dcterms:W3CDTF">2025-07-22T13:12:44Z</dcterms:modified>
</cp:coreProperties>
</file>